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9" r:id="rId1"/>
    <p:sldMasterId id="2147483650" r:id="rId2"/>
  </p:sldMasterIdLst>
  <p:notesMasterIdLst>
    <p:notesMasterId r:id="rId17"/>
  </p:notesMasterIdLst>
  <p:handoutMasterIdLst>
    <p:handoutMasterId r:id="rId18"/>
  </p:handoutMasterIdLst>
  <p:sldIdLst>
    <p:sldId id="981" r:id="rId3"/>
    <p:sldId id="1170" r:id="rId4"/>
    <p:sldId id="1166" r:id="rId5"/>
    <p:sldId id="1158" r:id="rId6"/>
    <p:sldId id="1159" r:id="rId7"/>
    <p:sldId id="1160" r:id="rId8"/>
    <p:sldId id="1161" r:id="rId9"/>
    <p:sldId id="1167" r:id="rId10"/>
    <p:sldId id="1169" r:id="rId11"/>
    <p:sldId id="1162" r:id="rId12"/>
    <p:sldId id="1163" r:id="rId13"/>
    <p:sldId id="1164" r:id="rId14"/>
    <p:sldId id="1165" r:id="rId15"/>
    <p:sldId id="1171" r:id="rId16"/>
  </p:sldIdLst>
  <p:sldSz cx="9906000" cy="6858000" type="A4"/>
  <p:notesSz cx="6858000" cy="9872663"/>
  <p:defaultTextStyle>
    <a:defPPr>
      <a:defRPr lang="it-IT"/>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728">
          <p15:clr>
            <a:srgbClr val="A4A3A4"/>
          </p15:clr>
        </p15:guide>
        <p15:guide id="2" pos="3149">
          <p15:clr>
            <a:srgbClr val="A4A3A4"/>
          </p15:clr>
        </p15:guide>
      </p15:sldGuideLst>
    </p:ext>
    <p:ext uri="{2D200454-40CA-4A62-9FC3-DE9A4176ACB9}">
      <p15:notesGuideLst xmlns:p15="http://schemas.microsoft.com/office/powerpoint/2012/main">
        <p15:guide id="1" orient="horz" pos="2267">
          <p15:clr>
            <a:srgbClr val="A4A3A4"/>
          </p15:clr>
        </p15:guide>
        <p15:guide id="2" pos="3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0000"/>
    <a:srgbClr val="689C3C"/>
    <a:srgbClr val="0099FF"/>
    <a:srgbClr val="848484"/>
    <a:srgbClr val="0076BD"/>
    <a:srgbClr val="4D4D4D"/>
    <a:srgbClr val="1B9868"/>
    <a:srgbClr val="004570"/>
    <a:srgbClr val="022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p:scale>
          <a:sx n="72" d="100"/>
          <a:sy n="72" d="100"/>
        </p:scale>
        <p:origin x="2632" y="960"/>
      </p:cViewPr>
      <p:guideLst>
        <p:guide orient="horz" pos="1728"/>
        <p:guide pos="3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3" d="100"/>
        <a:sy n="163" d="100"/>
      </p:scale>
      <p:origin x="0" y="3920"/>
    </p:cViewPr>
  </p:sorterViewPr>
  <p:notesViewPr>
    <p:cSldViewPr snapToGrid="0">
      <p:cViewPr varScale="1">
        <p:scale>
          <a:sx n="40" d="100"/>
          <a:sy n="40" d="100"/>
        </p:scale>
        <p:origin x="-1382" y="-62"/>
      </p:cViewPr>
      <p:guideLst>
        <p:guide orient="horz" pos="2267"/>
        <p:guide pos="312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0C8E7-B787-492A-9972-7BBABCF2CE05}" type="doc">
      <dgm:prSet loTypeId="urn:microsoft.com/office/officeart/2005/8/layout/hProcess9" loCatId="process" qsTypeId="urn:microsoft.com/office/officeart/2005/8/quickstyle/simple1" qsCatId="simple" csTypeId="urn:microsoft.com/office/officeart/2005/8/colors/accent1_2" csCatId="accent1" phldr="1"/>
      <dgm:spPr/>
    </dgm:pt>
    <dgm:pt modelId="{1DF87B4C-AA4C-4AAA-8751-165219FC8C5B}">
      <dgm:prSet phldrT="[Testo]" custT="1"/>
      <dgm:spPr>
        <a:solidFill>
          <a:srgbClr val="CC0000"/>
        </a:solidFill>
      </dgm:spPr>
      <dgm:t>
        <a:bodyPr/>
        <a:lstStyle/>
        <a:p>
          <a:r>
            <a:rPr lang="it-IT" altLang="it-IT" sz="1600" b="0" dirty="0" smtClean="0">
              <a:solidFill>
                <a:schemeClr val="bg1"/>
              </a:solidFill>
              <a:latin typeface="Calibri" panose="020F0502020204030204" pitchFamily="34" charset="0"/>
            </a:rPr>
            <a:t>- PIL 2016:  +1,2% vs 2015 (0,9% nazionale</a:t>
          </a:r>
          <a:r>
            <a:rPr lang="it-IT" altLang="it-IT" sz="1400" b="0" dirty="0" smtClean="0">
              <a:solidFill>
                <a:schemeClr val="bg1"/>
              </a:solidFill>
              <a:latin typeface="Calibri" panose="020F0502020204030204" pitchFamily="34" charset="0"/>
            </a:rPr>
            <a:t>)</a:t>
          </a:r>
        </a:p>
        <a:p>
          <a:r>
            <a:rPr lang="it-IT" altLang="it-IT" sz="1600" b="0" dirty="0" smtClean="0">
              <a:solidFill>
                <a:schemeClr val="bg1"/>
              </a:solidFill>
              <a:latin typeface="Calibri" panose="020F0502020204030204" pitchFamily="34" charset="0"/>
            </a:rPr>
            <a:t> Il Veneto è la seconda ragione per scambi export con crescita 2016 pari all’1,3% (58 </a:t>
          </a:r>
          <a:r>
            <a:rPr lang="it-IT" altLang="it-IT" sz="1600" b="0" dirty="0" err="1" smtClean="0">
              <a:solidFill>
                <a:schemeClr val="bg1"/>
              </a:solidFill>
              <a:latin typeface="Calibri" panose="020F0502020204030204" pitchFamily="34" charset="0"/>
            </a:rPr>
            <a:t>mld</a:t>
          </a:r>
          <a:r>
            <a:rPr lang="it-IT" altLang="it-IT" sz="1600" b="0" dirty="0" smtClean="0">
              <a:solidFill>
                <a:schemeClr val="bg1"/>
              </a:solidFill>
              <a:latin typeface="Calibri" panose="020F0502020204030204" pitchFamily="34" charset="0"/>
            </a:rPr>
            <a:t> €).</a:t>
          </a:r>
          <a:endParaRPr lang="it-IT" sz="1600" dirty="0"/>
        </a:p>
      </dgm:t>
    </dgm:pt>
    <dgm:pt modelId="{379F0502-F8B9-4ED1-825C-FE40A5C5B792}" type="parTrans" cxnId="{12E0C9EC-1B8C-41AD-A5D6-3D56682FE4F1}">
      <dgm:prSet/>
      <dgm:spPr/>
      <dgm:t>
        <a:bodyPr/>
        <a:lstStyle/>
        <a:p>
          <a:endParaRPr lang="it-IT"/>
        </a:p>
      </dgm:t>
    </dgm:pt>
    <dgm:pt modelId="{8CB22FC1-64D6-4B56-9F23-5BF13D4A897E}" type="sibTrans" cxnId="{12E0C9EC-1B8C-41AD-A5D6-3D56682FE4F1}">
      <dgm:prSet/>
      <dgm:spPr/>
      <dgm:t>
        <a:bodyPr/>
        <a:lstStyle/>
        <a:p>
          <a:endParaRPr lang="it-IT"/>
        </a:p>
      </dgm:t>
    </dgm:pt>
    <dgm:pt modelId="{5E8C9B80-0F99-40C1-BCFB-6B679A70285C}">
      <dgm:prSet phldrT="[Testo]" custT="1"/>
      <dgm:spPr>
        <a:solidFill>
          <a:srgbClr val="0099FF"/>
        </a:solidFill>
      </dgm:spPr>
      <dgm:t>
        <a:bodyPr/>
        <a:lstStyle/>
        <a:p>
          <a:r>
            <a:rPr lang="it-IT" altLang="it-IT" sz="1600" dirty="0" smtClean="0">
              <a:solidFill>
                <a:schemeClr val="bg1"/>
              </a:solidFill>
              <a:latin typeface="Calibri" panose="020F0502020204030204" pitchFamily="34" charset="0"/>
            </a:rPr>
            <a:t>Export Agroalimentare (6 </a:t>
          </a:r>
          <a:r>
            <a:rPr lang="it-IT" altLang="it-IT" sz="1600" dirty="0" err="1" smtClean="0">
              <a:solidFill>
                <a:schemeClr val="bg1"/>
              </a:solidFill>
              <a:latin typeface="Calibri" panose="020F0502020204030204" pitchFamily="34" charset="0"/>
            </a:rPr>
            <a:t>mld</a:t>
          </a:r>
          <a:r>
            <a:rPr lang="it-IT" altLang="it-IT" sz="1600" dirty="0" smtClean="0">
              <a:solidFill>
                <a:schemeClr val="bg1"/>
              </a:solidFill>
              <a:latin typeface="Calibri" panose="020F0502020204030204" pitchFamily="34" charset="0"/>
            </a:rPr>
            <a:t> €) cresce per il 7% vs 2015 e 10,4% nel primo trimestre 2017</a:t>
          </a:r>
          <a:endParaRPr lang="it-IT" sz="1600" dirty="0"/>
        </a:p>
      </dgm:t>
    </dgm:pt>
    <dgm:pt modelId="{458509AF-68B6-4DB5-AB27-47763DD390F1}" type="parTrans" cxnId="{086E4CAA-DC39-46FB-8630-B0A6A1ECC7FB}">
      <dgm:prSet/>
      <dgm:spPr/>
      <dgm:t>
        <a:bodyPr/>
        <a:lstStyle/>
        <a:p>
          <a:endParaRPr lang="it-IT"/>
        </a:p>
      </dgm:t>
    </dgm:pt>
    <dgm:pt modelId="{64EAC651-01B9-4DAE-B265-5F20EDF7B721}" type="sibTrans" cxnId="{086E4CAA-DC39-46FB-8630-B0A6A1ECC7FB}">
      <dgm:prSet/>
      <dgm:spPr/>
      <dgm:t>
        <a:bodyPr/>
        <a:lstStyle/>
        <a:p>
          <a:endParaRPr lang="it-IT"/>
        </a:p>
      </dgm:t>
    </dgm:pt>
    <dgm:pt modelId="{73EAE0E6-0F89-493F-A54E-89AE4BBC9620}">
      <dgm:prSet phldrT="[Testo]" custT="1"/>
      <dgm:spPr>
        <a:solidFill>
          <a:schemeClr val="bg1">
            <a:lumMod val="65000"/>
          </a:schemeClr>
        </a:solidFill>
      </dgm:spPr>
      <dgm:t>
        <a:bodyPr/>
        <a:lstStyle/>
        <a:p>
          <a:r>
            <a:rPr lang="it-IT" altLang="it-IT" sz="1600" dirty="0" smtClean="0">
              <a:solidFill>
                <a:schemeClr val="bg1"/>
              </a:solidFill>
              <a:latin typeface="Calibri" panose="020F0502020204030204" pitchFamily="34" charset="0"/>
            </a:rPr>
            <a:t>Vino: superati i 2 </a:t>
          </a:r>
          <a:r>
            <a:rPr lang="it-IT" altLang="it-IT" sz="1600" dirty="0" err="1" smtClean="0">
              <a:solidFill>
                <a:schemeClr val="bg1"/>
              </a:solidFill>
              <a:latin typeface="Calibri" panose="020F0502020204030204" pitchFamily="34" charset="0"/>
            </a:rPr>
            <a:t>mld</a:t>
          </a:r>
          <a:r>
            <a:rPr lang="it-IT" altLang="it-IT" sz="1600" dirty="0" smtClean="0">
              <a:solidFill>
                <a:schemeClr val="bg1"/>
              </a:solidFill>
              <a:latin typeface="Calibri" panose="020F0502020204030204" pitchFamily="34" charset="0"/>
            </a:rPr>
            <a:t> (+9% vs 2015). Spumante +225% vs 2011 (0,7 </a:t>
          </a:r>
          <a:r>
            <a:rPr lang="it-IT" altLang="it-IT" sz="1600" dirty="0" err="1" smtClean="0">
              <a:solidFill>
                <a:schemeClr val="bg1"/>
              </a:solidFill>
              <a:latin typeface="Calibri" panose="020F0502020204030204" pitchFamily="34" charset="0"/>
            </a:rPr>
            <a:t>mld</a:t>
          </a:r>
          <a:r>
            <a:rPr lang="it-IT" altLang="it-IT" sz="1600" dirty="0" smtClean="0">
              <a:solidFill>
                <a:schemeClr val="bg1"/>
              </a:solidFill>
              <a:latin typeface="Calibri" panose="020F0502020204030204" pitchFamily="34" charset="0"/>
            </a:rPr>
            <a:t>€)</a:t>
          </a:r>
          <a:endParaRPr lang="it-IT" sz="1600" dirty="0"/>
        </a:p>
      </dgm:t>
    </dgm:pt>
    <dgm:pt modelId="{AEC2D743-78C4-4784-A1C0-8731B47642B8}" type="parTrans" cxnId="{77D893C2-F089-410C-A0A7-2D16212CB37F}">
      <dgm:prSet/>
      <dgm:spPr/>
      <dgm:t>
        <a:bodyPr/>
        <a:lstStyle/>
        <a:p>
          <a:endParaRPr lang="it-IT"/>
        </a:p>
      </dgm:t>
    </dgm:pt>
    <dgm:pt modelId="{AF33B44E-D572-4A95-A1E3-19364F6FF902}" type="sibTrans" cxnId="{77D893C2-F089-410C-A0A7-2D16212CB37F}">
      <dgm:prSet/>
      <dgm:spPr/>
      <dgm:t>
        <a:bodyPr/>
        <a:lstStyle/>
        <a:p>
          <a:endParaRPr lang="it-IT"/>
        </a:p>
      </dgm:t>
    </dgm:pt>
    <dgm:pt modelId="{790AF920-032A-41D7-9BFB-6AB9FD277B85}" type="pres">
      <dgm:prSet presAssocID="{EF20C8E7-B787-492A-9972-7BBABCF2CE05}" presName="CompostProcess" presStyleCnt="0">
        <dgm:presLayoutVars>
          <dgm:dir/>
          <dgm:resizeHandles val="exact"/>
        </dgm:presLayoutVars>
      </dgm:prSet>
      <dgm:spPr/>
    </dgm:pt>
    <dgm:pt modelId="{1858DAA5-0099-4616-8C3E-5951EF066FE9}" type="pres">
      <dgm:prSet presAssocID="{EF20C8E7-B787-492A-9972-7BBABCF2CE05}" presName="arrow" presStyleLbl="bgShp" presStyleIdx="0" presStyleCnt="1" custScaleX="117647" custLinFactNeighborX="184"/>
      <dgm:spPr>
        <a:solidFill>
          <a:srgbClr val="99CCFF"/>
        </a:solidFill>
      </dgm:spPr>
    </dgm:pt>
    <dgm:pt modelId="{761FBF7A-313F-4054-87C9-2208218F7880}" type="pres">
      <dgm:prSet presAssocID="{EF20C8E7-B787-492A-9972-7BBABCF2CE05}" presName="linearProcess" presStyleCnt="0"/>
      <dgm:spPr/>
    </dgm:pt>
    <dgm:pt modelId="{9A88E5B2-8E5B-4011-9EA8-35112CFE9201}" type="pres">
      <dgm:prSet presAssocID="{1DF87B4C-AA4C-4AAA-8751-165219FC8C5B}" presName="textNode" presStyleLbl="node1" presStyleIdx="0" presStyleCnt="3" custScaleY="115638">
        <dgm:presLayoutVars>
          <dgm:bulletEnabled val="1"/>
        </dgm:presLayoutVars>
      </dgm:prSet>
      <dgm:spPr/>
      <dgm:t>
        <a:bodyPr/>
        <a:lstStyle/>
        <a:p>
          <a:endParaRPr lang="it-IT"/>
        </a:p>
      </dgm:t>
    </dgm:pt>
    <dgm:pt modelId="{14FE0DE8-1D75-435A-B40A-BB7C886CA561}" type="pres">
      <dgm:prSet presAssocID="{8CB22FC1-64D6-4B56-9F23-5BF13D4A897E}" presName="sibTrans" presStyleCnt="0"/>
      <dgm:spPr/>
    </dgm:pt>
    <dgm:pt modelId="{7532D19C-AE4A-47B4-8EED-192B94A2FFAC}" type="pres">
      <dgm:prSet presAssocID="{5E8C9B80-0F99-40C1-BCFB-6B679A70285C}" presName="textNode" presStyleLbl="node1" presStyleIdx="1" presStyleCnt="3" custScaleX="93159" custScaleY="95506" custLinFactNeighborX="-69918" custLinFactNeighborY="733">
        <dgm:presLayoutVars>
          <dgm:bulletEnabled val="1"/>
        </dgm:presLayoutVars>
      </dgm:prSet>
      <dgm:spPr/>
      <dgm:t>
        <a:bodyPr/>
        <a:lstStyle/>
        <a:p>
          <a:endParaRPr lang="it-IT"/>
        </a:p>
      </dgm:t>
    </dgm:pt>
    <dgm:pt modelId="{F313E486-379B-4587-85D0-0972D19B3C8B}" type="pres">
      <dgm:prSet presAssocID="{64EAC651-01B9-4DAE-B265-5F20EDF7B721}" presName="sibTrans" presStyleCnt="0"/>
      <dgm:spPr/>
    </dgm:pt>
    <dgm:pt modelId="{1E13DB60-AE7C-4CB7-BF95-C634C1476E1B}" type="pres">
      <dgm:prSet presAssocID="{73EAE0E6-0F89-493F-A54E-89AE4BBC9620}" presName="textNode" presStyleLbl="node1" presStyleIdx="2" presStyleCnt="3" custScaleX="73785" custScaleY="81606" custLinFactX="-7724" custLinFactNeighborX="-100000" custLinFactNeighborY="1466">
        <dgm:presLayoutVars>
          <dgm:bulletEnabled val="1"/>
        </dgm:presLayoutVars>
      </dgm:prSet>
      <dgm:spPr/>
      <dgm:t>
        <a:bodyPr/>
        <a:lstStyle/>
        <a:p>
          <a:endParaRPr lang="it-IT"/>
        </a:p>
      </dgm:t>
    </dgm:pt>
  </dgm:ptLst>
  <dgm:cxnLst>
    <dgm:cxn modelId="{12E0C9EC-1B8C-41AD-A5D6-3D56682FE4F1}" srcId="{EF20C8E7-B787-492A-9972-7BBABCF2CE05}" destId="{1DF87B4C-AA4C-4AAA-8751-165219FC8C5B}" srcOrd="0" destOrd="0" parTransId="{379F0502-F8B9-4ED1-825C-FE40A5C5B792}" sibTransId="{8CB22FC1-64D6-4B56-9F23-5BF13D4A897E}"/>
    <dgm:cxn modelId="{086E4CAA-DC39-46FB-8630-B0A6A1ECC7FB}" srcId="{EF20C8E7-B787-492A-9972-7BBABCF2CE05}" destId="{5E8C9B80-0F99-40C1-BCFB-6B679A70285C}" srcOrd="1" destOrd="0" parTransId="{458509AF-68B6-4DB5-AB27-47763DD390F1}" sibTransId="{64EAC651-01B9-4DAE-B265-5F20EDF7B721}"/>
    <dgm:cxn modelId="{F65C78B1-FB9E-4D5A-96EE-74FFC532DEB8}" type="presOf" srcId="{73EAE0E6-0F89-493F-A54E-89AE4BBC9620}" destId="{1E13DB60-AE7C-4CB7-BF95-C634C1476E1B}" srcOrd="0" destOrd="0" presId="urn:microsoft.com/office/officeart/2005/8/layout/hProcess9"/>
    <dgm:cxn modelId="{54DA7F9F-086D-4D75-8DB6-4FF2AD4CE5F4}" type="presOf" srcId="{EF20C8E7-B787-492A-9972-7BBABCF2CE05}" destId="{790AF920-032A-41D7-9BFB-6AB9FD277B85}" srcOrd="0" destOrd="0" presId="urn:microsoft.com/office/officeart/2005/8/layout/hProcess9"/>
    <dgm:cxn modelId="{3B1E269F-8BFE-491B-A24E-35B061707E8E}" type="presOf" srcId="{1DF87B4C-AA4C-4AAA-8751-165219FC8C5B}" destId="{9A88E5B2-8E5B-4011-9EA8-35112CFE9201}" srcOrd="0" destOrd="0" presId="urn:microsoft.com/office/officeart/2005/8/layout/hProcess9"/>
    <dgm:cxn modelId="{194F266E-4E88-42B4-9D18-7929A08B47BA}" type="presOf" srcId="{5E8C9B80-0F99-40C1-BCFB-6B679A70285C}" destId="{7532D19C-AE4A-47B4-8EED-192B94A2FFAC}" srcOrd="0" destOrd="0" presId="urn:microsoft.com/office/officeart/2005/8/layout/hProcess9"/>
    <dgm:cxn modelId="{77D893C2-F089-410C-A0A7-2D16212CB37F}" srcId="{EF20C8E7-B787-492A-9972-7BBABCF2CE05}" destId="{73EAE0E6-0F89-493F-A54E-89AE4BBC9620}" srcOrd="2" destOrd="0" parTransId="{AEC2D743-78C4-4784-A1C0-8731B47642B8}" sibTransId="{AF33B44E-D572-4A95-A1E3-19364F6FF902}"/>
    <dgm:cxn modelId="{C64C055C-0022-4A99-9FFE-11F93918E22F}" type="presParOf" srcId="{790AF920-032A-41D7-9BFB-6AB9FD277B85}" destId="{1858DAA5-0099-4616-8C3E-5951EF066FE9}" srcOrd="0" destOrd="0" presId="urn:microsoft.com/office/officeart/2005/8/layout/hProcess9"/>
    <dgm:cxn modelId="{B0321BBB-7A0F-43FF-B07C-DF9958404205}" type="presParOf" srcId="{790AF920-032A-41D7-9BFB-6AB9FD277B85}" destId="{761FBF7A-313F-4054-87C9-2208218F7880}" srcOrd="1" destOrd="0" presId="urn:microsoft.com/office/officeart/2005/8/layout/hProcess9"/>
    <dgm:cxn modelId="{A4DB5F87-F28B-41F2-9D51-E5892BD0FAC5}" type="presParOf" srcId="{761FBF7A-313F-4054-87C9-2208218F7880}" destId="{9A88E5B2-8E5B-4011-9EA8-35112CFE9201}" srcOrd="0" destOrd="0" presId="urn:microsoft.com/office/officeart/2005/8/layout/hProcess9"/>
    <dgm:cxn modelId="{77149AC9-EDED-4911-84BC-CA30B6B13E38}" type="presParOf" srcId="{761FBF7A-313F-4054-87C9-2208218F7880}" destId="{14FE0DE8-1D75-435A-B40A-BB7C886CA561}" srcOrd="1" destOrd="0" presId="urn:microsoft.com/office/officeart/2005/8/layout/hProcess9"/>
    <dgm:cxn modelId="{4128AF17-E15A-43D2-B6C7-979CBE3ABB8F}" type="presParOf" srcId="{761FBF7A-313F-4054-87C9-2208218F7880}" destId="{7532D19C-AE4A-47B4-8EED-192B94A2FFAC}" srcOrd="2" destOrd="0" presId="urn:microsoft.com/office/officeart/2005/8/layout/hProcess9"/>
    <dgm:cxn modelId="{540DD872-D504-4A9F-B01C-9057B6E5A661}" type="presParOf" srcId="{761FBF7A-313F-4054-87C9-2208218F7880}" destId="{F313E486-379B-4587-85D0-0972D19B3C8B}" srcOrd="3" destOrd="0" presId="urn:microsoft.com/office/officeart/2005/8/layout/hProcess9"/>
    <dgm:cxn modelId="{C9F8F25E-DBE2-45DE-8C72-F786639B6EE1}" type="presParOf" srcId="{761FBF7A-313F-4054-87C9-2208218F7880}" destId="{1E13DB60-AE7C-4CB7-BF95-C634C1476E1B}"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DC503-1BB4-4E7A-9F36-0738DD663531}"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it-IT"/>
        </a:p>
      </dgm:t>
    </dgm:pt>
    <dgm:pt modelId="{7ADF9C64-2508-4B4F-B100-A6D8D0DB8344}">
      <dgm:prSet phldrT="[Testo]" custT="1"/>
      <dgm:spPr>
        <a:solidFill>
          <a:srgbClr val="CC0000"/>
        </a:solidFill>
      </dgm:spPr>
      <dgm:t>
        <a:bodyPr/>
        <a:lstStyle/>
        <a:p>
          <a:r>
            <a:rPr lang="it-IT" sz="2000" b="1" dirty="0" smtClean="0">
              <a:latin typeface="Calibri" panose="020F0502020204030204" pitchFamily="34" charset="0"/>
            </a:rPr>
            <a:t>Flessibilità</a:t>
          </a:r>
          <a:endParaRPr lang="it-IT" sz="2000" b="1" dirty="0">
            <a:latin typeface="Calibri" panose="020F0502020204030204" pitchFamily="34" charset="0"/>
          </a:endParaRPr>
        </a:p>
      </dgm:t>
    </dgm:pt>
    <dgm:pt modelId="{42DDAA21-6FAC-430D-BFE9-7B34F61F2104}" type="parTrans" cxnId="{F48DEDA0-2049-415E-823C-3FCD71A01DC8}">
      <dgm:prSet/>
      <dgm:spPr/>
      <dgm:t>
        <a:bodyPr/>
        <a:lstStyle/>
        <a:p>
          <a:endParaRPr lang="it-IT">
            <a:latin typeface="Calibri" panose="020F0502020204030204" pitchFamily="34" charset="0"/>
          </a:endParaRPr>
        </a:p>
      </dgm:t>
    </dgm:pt>
    <dgm:pt modelId="{30B8AF4C-D591-48A2-9B7E-632157BFF4F0}" type="sibTrans" cxnId="{F48DEDA0-2049-415E-823C-3FCD71A01DC8}">
      <dgm:prSet/>
      <dgm:spPr/>
      <dgm:t>
        <a:bodyPr/>
        <a:lstStyle/>
        <a:p>
          <a:endParaRPr lang="it-IT">
            <a:latin typeface="Calibri" panose="020F0502020204030204" pitchFamily="34" charset="0"/>
          </a:endParaRPr>
        </a:p>
      </dgm:t>
    </dgm:pt>
    <dgm:pt modelId="{3F3A564E-D3B8-4B77-8582-8D9AC07868EB}">
      <dgm:prSet phldrT="[Testo]" custT="1"/>
      <dgm:spPr>
        <a:ln>
          <a:solidFill>
            <a:srgbClr val="0070C0"/>
          </a:solidFill>
        </a:ln>
      </dgm:spPr>
      <dgm:t>
        <a:bodyPr/>
        <a:lstStyle/>
        <a:p>
          <a:pPr algn="just"/>
          <a:r>
            <a:rPr lang="it-IT" sz="1200" dirty="0" smtClean="0">
              <a:solidFill>
                <a:schemeClr val="bg1">
                  <a:lumMod val="50000"/>
                </a:schemeClr>
              </a:solidFill>
              <a:latin typeface="Calibri" panose="020F0502020204030204" pitchFamily="34" charset="0"/>
            </a:rPr>
            <a:t>Magazzino non vuoto per pieno</a:t>
          </a:r>
          <a:endParaRPr lang="it-IT" sz="1200" dirty="0">
            <a:solidFill>
              <a:schemeClr val="bg1">
                <a:lumMod val="50000"/>
              </a:schemeClr>
            </a:solidFill>
            <a:latin typeface="Calibri" panose="020F0502020204030204" pitchFamily="34" charset="0"/>
          </a:endParaRPr>
        </a:p>
      </dgm:t>
    </dgm:pt>
    <dgm:pt modelId="{77BA3835-BDD4-4317-9430-F7CDF4E72FD7}" type="parTrans" cxnId="{9F03EFB0-202C-454A-B560-40901AF5F4F6}">
      <dgm:prSet/>
      <dgm:spPr/>
      <dgm:t>
        <a:bodyPr/>
        <a:lstStyle/>
        <a:p>
          <a:endParaRPr lang="it-IT">
            <a:latin typeface="Calibri" panose="020F0502020204030204" pitchFamily="34" charset="0"/>
          </a:endParaRPr>
        </a:p>
      </dgm:t>
    </dgm:pt>
    <dgm:pt modelId="{47519813-BCBE-423F-B6F8-DF405B38E1E4}" type="sibTrans" cxnId="{9F03EFB0-202C-454A-B560-40901AF5F4F6}">
      <dgm:prSet/>
      <dgm:spPr/>
      <dgm:t>
        <a:bodyPr/>
        <a:lstStyle/>
        <a:p>
          <a:endParaRPr lang="it-IT">
            <a:latin typeface="Calibri" panose="020F0502020204030204" pitchFamily="34" charset="0"/>
          </a:endParaRPr>
        </a:p>
      </dgm:t>
    </dgm:pt>
    <dgm:pt modelId="{07461460-B613-4D25-AE9F-6018651AF816}">
      <dgm:prSet phldrT="[Testo]" custT="1"/>
      <dgm:spPr>
        <a:solidFill>
          <a:srgbClr val="0070C0"/>
        </a:solidFill>
      </dgm:spPr>
      <dgm:t>
        <a:bodyPr/>
        <a:lstStyle/>
        <a:p>
          <a:r>
            <a:rPr lang="it-IT" sz="2000" b="1" dirty="0" smtClean="0">
              <a:latin typeface="Calibri" panose="020F0502020204030204" pitchFamily="34" charset="0"/>
            </a:rPr>
            <a:t>Cash Flow</a:t>
          </a:r>
          <a:endParaRPr lang="it-IT" sz="2000" b="1" dirty="0">
            <a:latin typeface="Calibri" panose="020F0502020204030204" pitchFamily="34" charset="0"/>
          </a:endParaRPr>
        </a:p>
      </dgm:t>
    </dgm:pt>
    <dgm:pt modelId="{29CCD819-4980-4944-8B67-75F15FFD6569}" type="parTrans" cxnId="{547DCFB6-A2AB-43A7-BD43-B13867392158}">
      <dgm:prSet/>
      <dgm:spPr/>
      <dgm:t>
        <a:bodyPr/>
        <a:lstStyle/>
        <a:p>
          <a:endParaRPr lang="it-IT">
            <a:latin typeface="Calibri" panose="020F0502020204030204" pitchFamily="34" charset="0"/>
          </a:endParaRPr>
        </a:p>
      </dgm:t>
    </dgm:pt>
    <dgm:pt modelId="{3CB645B1-B9A9-4BEE-84AB-2E42A53DC271}" type="sibTrans" cxnId="{547DCFB6-A2AB-43A7-BD43-B13867392158}">
      <dgm:prSet/>
      <dgm:spPr/>
      <dgm:t>
        <a:bodyPr/>
        <a:lstStyle/>
        <a:p>
          <a:endParaRPr lang="it-IT">
            <a:latin typeface="Calibri" panose="020F0502020204030204" pitchFamily="34" charset="0"/>
          </a:endParaRPr>
        </a:p>
      </dgm:t>
    </dgm:pt>
    <dgm:pt modelId="{847E8C83-4CF4-401F-A25E-0CB817909DDD}">
      <dgm:prSet phldrT="[Testo]" custT="1"/>
      <dgm:spPr>
        <a:ln>
          <a:solidFill>
            <a:srgbClr val="0070C0"/>
          </a:solidFill>
        </a:ln>
      </dgm:spPr>
      <dgm:t>
        <a:bodyPr/>
        <a:lstStyle/>
        <a:p>
          <a:pPr algn="just"/>
          <a:r>
            <a:rPr lang="it-IT" sz="1200" dirty="0" smtClean="0">
              <a:solidFill>
                <a:schemeClr val="bg1">
                  <a:lumMod val="50000"/>
                </a:schemeClr>
              </a:solidFill>
              <a:latin typeface="Calibri" panose="020F0502020204030204" pitchFamily="34" charset="0"/>
            </a:rPr>
            <a:t>No impegno di liquidità</a:t>
          </a:r>
          <a:endParaRPr lang="it-IT" sz="1200" dirty="0">
            <a:solidFill>
              <a:schemeClr val="bg1">
                <a:lumMod val="50000"/>
              </a:schemeClr>
            </a:solidFill>
            <a:latin typeface="Calibri" panose="020F0502020204030204" pitchFamily="34" charset="0"/>
          </a:endParaRPr>
        </a:p>
      </dgm:t>
    </dgm:pt>
    <dgm:pt modelId="{74F84F6D-A8BA-4D9C-BAD5-4F05D11EF2D2}" type="parTrans" cxnId="{77EB1C62-5160-42A2-BA46-12CCFBDDCC00}">
      <dgm:prSet/>
      <dgm:spPr/>
      <dgm:t>
        <a:bodyPr/>
        <a:lstStyle/>
        <a:p>
          <a:endParaRPr lang="it-IT">
            <a:latin typeface="Calibri" panose="020F0502020204030204" pitchFamily="34" charset="0"/>
          </a:endParaRPr>
        </a:p>
      </dgm:t>
    </dgm:pt>
    <dgm:pt modelId="{F51E6B4E-B883-4FE8-BF6C-F8464437AB5B}" type="sibTrans" cxnId="{77EB1C62-5160-42A2-BA46-12CCFBDDCC00}">
      <dgm:prSet/>
      <dgm:spPr/>
      <dgm:t>
        <a:bodyPr/>
        <a:lstStyle/>
        <a:p>
          <a:endParaRPr lang="it-IT">
            <a:latin typeface="Calibri" panose="020F0502020204030204" pitchFamily="34" charset="0"/>
          </a:endParaRPr>
        </a:p>
      </dgm:t>
    </dgm:pt>
    <dgm:pt modelId="{413413C3-0EAC-4EFD-B4BC-CA913A364086}">
      <dgm:prSet phldrT="[Testo]" custT="1"/>
      <dgm:spPr>
        <a:solidFill>
          <a:srgbClr val="848484"/>
        </a:solidFill>
      </dgm:spPr>
      <dgm:t>
        <a:bodyPr/>
        <a:lstStyle/>
        <a:p>
          <a:r>
            <a:rPr lang="it-IT" sz="2000" b="1" dirty="0" smtClean="0">
              <a:latin typeface="Calibri" panose="020F0502020204030204" pitchFamily="34" charset="0"/>
            </a:rPr>
            <a:t>Economie di scala</a:t>
          </a:r>
          <a:endParaRPr lang="it-IT" sz="2000" b="1" dirty="0">
            <a:latin typeface="Calibri" panose="020F0502020204030204" pitchFamily="34" charset="0"/>
          </a:endParaRPr>
        </a:p>
      </dgm:t>
    </dgm:pt>
    <dgm:pt modelId="{49BD812E-F0FA-4D16-9708-8AD8DE6EC300}" type="parTrans" cxnId="{A79670C5-5894-46B8-8B13-748368FF04FE}">
      <dgm:prSet/>
      <dgm:spPr/>
      <dgm:t>
        <a:bodyPr/>
        <a:lstStyle/>
        <a:p>
          <a:endParaRPr lang="it-IT">
            <a:latin typeface="Calibri" panose="020F0502020204030204" pitchFamily="34" charset="0"/>
          </a:endParaRPr>
        </a:p>
      </dgm:t>
    </dgm:pt>
    <dgm:pt modelId="{3C39A93B-B69B-4849-B391-E0B70E7CB8EB}" type="sibTrans" cxnId="{A79670C5-5894-46B8-8B13-748368FF04FE}">
      <dgm:prSet/>
      <dgm:spPr/>
      <dgm:t>
        <a:bodyPr/>
        <a:lstStyle/>
        <a:p>
          <a:endParaRPr lang="it-IT">
            <a:latin typeface="Calibri" panose="020F0502020204030204" pitchFamily="34" charset="0"/>
          </a:endParaRPr>
        </a:p>
      </dgm:t>
    </dgm:pt>
    <dgm:pt modelId="{73CDCD0E-968B-4FB4-A8C6-938C3F69A41B}">
      <dgm:prSet phldrT="[Testo]" custT="1"/>
      <dgm:spPr>
        <a:ln>
          <a:solidFill>
            <a:srgbClr val="0070C0"/>
          </a:solidFill>
        </a:ln>
      </dgm:spPr>
      <dgm:t>
        <a:bodyPr/>
        <a:lstStyle/>
        <a:p>
          <a:pPr algn="just"/>
          <a:r>
            <a:rPr lang="it-IT" sz="1200" dirty="0" smtClean="0">
              <a:solidFill>
                <a:schemeClr val="bg1">
                  <a:lumMod val="50000"/>
                </a:schemeClr>
              </a:solidFill>
              <a:latin typeface="Calibri" panose="020F0502020204030204" pitchFamily="34" charset="0"/>
            </a:rPr>
            <a:t>Maggiori saturazioni trasporto</a:t>
          </a:r>
          <a:endParaRPr lang="it-IT" sz="1200" dirty="0">
            <a:solidFill>
              <a:schemeClr val="bg1">
                <a:lumMod val="50000"/>
              </a:schemeClr>
            </a:solidFill>
            <a:latin typeface="Calibri" panose="020F0502020204030204" pitchFamily="34" charset="0"/>
          </a:endParaRPr>
        </a:p>
      </dgm:t>
    </dgm:pt>
    <dgm:pt modelId="{10C08E46-8BA2-4869-9653-592A1D4F58B9}" type="parTrans" cxnId="{D3648124-D082-48AD-B3BF-2DC4A8962B02}">
      <dgm:prSet/>
      <dgm:spPr/>
      <dgm:t>
        <a:bodyPr/>
        <a:lstStyle/>
        <a:p>
          <a:endParaRPr lang="it-IT">
            <a:latin typeface="Calibri" panose="020F0502020204030204" pitchFamily="34" charset="0"/>
          </a:endParaRPr>
        </a:p>
      </dgm:t>
    </dgm:pt>
    <dgm:pt modelId="{4F6C9569-F8C3-4052-B389-29809B0C798E}" type="sibTrans" cxnId="{D3648124-D082-48AD-B3BF-2DC4A8962B02}">
      <dgm:prSet/>
      <dgm:spPr/>
      <dgm:t>
        <a:bodyPr/>
        <a:lstStyle/>
        <a:p>
          <a:endParaRPr lang="it-IT">
            <a:latin typeface="Calibri" panose="020F0502020204030204" pitchFamily="34" charset="0"/>
          </a:endParaRPr>
        </a:p>
      </dgm:t>
    </dgm:pt>
    <dgm:pt modelId="{4A68005B-3543-4F55-92B5-5FD35C724A9F}">
      <dgm:prSet phldrT="[Testo]" custT="1"/>
      <dgm:spPr>
        <a:solidFill>
          <a:srgbClr val="00B050"/>
        </a:solidFill>
      </dgm:spPr>
      <dgm:t>
        <a:bodyPr/>
        <a:lstStyle/>
        <a:p>
          <a:r>
            <a:rPr lang="it-IT" sz="2000" b="1" dirty="0" smtClean="0">
              <a:latin typeface="Calibri" panose="020F0502020204030204" pitchFamily="34" charset="0"/>
            </a:rPr>
            <a:t>Reazione a cambiamenti</a:t>
          </a:r>
          <a:endParaRPr lang="it-IT" sz="2000" b="1" dirty="0">
            <a:latin typeface="Calibri" panose="020F0502020204030204" pitchFamily="34" charset="0"/>
          </a:endParaRPr>
        </a:p>
      </dgm:t>
    </dgm:pt>
    <dgm:pt modelId="{13935EE8-7902-48FF-A597-A4E5BCF47C08}" type="parTrans" cxnId="{69CA32C0-5704-40D1-85E4-F5A799DF02B1}">
      <dgm:prSet/>
      <dgm:spPr/>
      <dgm:t>
        <a:bodyPr/>
        <a:lstStyle/>
        <a:p>
          <a:endParaRPr lang="it-IT">
            <a:latin typeface="Calibri" panose="020F0502020204030204" pitchFamily="34" charset="0"/>
          </a:endParaRPr>
        </a:p>
      </dgm:t>
    </dgm:pt>
    <dgm:pt modelId="{6E8B5A32-30FF-4FA5-AC86-426E964E5433}" type="sibTrans" cxnId="{69CA32C0-5704-40D1-85E4-F5A799DF02B1}">
      <dgm:prSet/>
      <dgm:spPr/>
      <dgm:t>
        <a:bodyPr/>
        <a:lstStyle/>
        <a:p>
          <a:endParaRPr lang="it-IT">
            <a:latin typeface="Calibri" panose="020F0502020204030204" pitchFamily="34" charset="0"/>
          </a:endParaRPr>
        </a:p>
      </dgm:t>
    </dgm:pt>
    <dgm:pt modelId="{58D30780-8EEE-464C-823C-61BF4B0A824A}">
      <dgm:prSet phldrT="[Testo]" custT="1"/>
      <dgm:spPr>
        <a:ln>
          <a:solidFill>
            <a:srgbClr val="0070C0"/>
          </a:solidFill>
        </a:ln>
      </dgm:spPr>
      <dgm:t>
        <a:bodyPr/>
        <a:lstStyle/>
        <a:p>
          <a:pPr algn="just"/>
          <a:r>
            <a:rPr lang="it-IT" sz="1200" dirty="0" smtClean="0">
              <a:solidFill>
                <a:schemeClr val="bg1">
                  <a:lumMod val="50000"/>
                </a:schemeClr>
              </a:solidFill>
              <a:latin typeface="Calibri" panose="020F0502020204030204" pitchFamily="34" charset="0"/>
            </a:rPr>
            <a:t>Possibili problemi  di dimensione nel medio termine.</a:t>
          </a:r>
          <a:endParaRPr lang="it-IT" sz="1200" dirty="0">
            <a:solidFill>
              <a:schemeClr val="bg1">
                <a:lumMod val="50000"/>
              </a:schemeClr>
            </a:solidFill>
            <a:latin typeface="Calibri" panose="020F0502020204030204" pitchFamily="34" charset="0"/>
          </a:endParaRPr>
        </a:p>
      </dgm:t>
    </dgm:pt>
    <dgm:pt modelId="{E79973FC-CFC6-4D61-A1BC-225186892FA3}" type="parTrans" cxnId="{913B5ACD-E5E8-4872-B8FE-2A3AC8349A34}">
      <dgm:prSet/>
      <dgm:spPr/>
      <dgm:t>
        <a:bodyPr/>
        <a:lstStyle/>
        <a:p>
          <a:endParaRPr lang="it-IT">
            <a:latin typeface="Calibri" panose="020F0502020204030204" pitchFamily="34" charset="0"/>
          </a:endParaRPr>
        </a:p>
      </dgm:t>
    </dgm:pt>
    <dgm:pt modelId="{5885C8F5-A914-4821-9F64-73D746A09DF5}" type="sibTrans" cxnId="{913B5ACD-E5E8-4872-B8FE-2A3AC8349A34}">
      <dgm:prSet/>
      <dgm:spPr/>
      <dgm:t>
        <a:bodyPr/>
        <a:lstStyle/>
        <a:p>
          <a:endParaRPr lang="it-IT">
            <a:latin typeface="Calibri" panose="020F0502020204030204" pitchFamily="34" charset="0"/>
          </a:endParaRPr>
        </a:p>
      </dgm:t>
    </dgm:pt>
    <dgm:pt modelId="{BC38D06B-DCE8-44D7-9865-02572D2EA6C0}">
      <dgm:prSet phldrT="[Testo]" custT="1"/>
      <dgm:spPr>
        <a:ln>
          <a:solidFill>
            <a:srgbClr val="0070C0"/>
          </a:solidFill>
        </a:ln>
      </dgm:spPr>
      <dgm:t>
        <a:bodyPr/>
        <a:lstStyle/>
        <a:p>
          <a:pPr algn="just"/>
          <a:r>
            <a:rPr lang="it-IT" sz="1200" dirty="0" smtClean="0">
              <a:solidFill>
                <a:schemeClr val="bg1">
                  <a:lumMod val="50000"/>
                </a:schemeClr>
              </a:solidFill>
              <a:latin typeface="Calibri" panose="020F0502020204030204" pitchFamily="34" charset="0"/>
            </a:rPr>
            <a:t>Capacità di modulare gli spazi durante il corso dell’anno (sfruttamento delle  </a:t>
          </a:r>
          <a:r>
            <a:rPr lang="it-IT" sz="1200" dirty="0" err="1" smtClean="0">
              <a:solidFill>
                <a:schemeClr val="bg1">
                  <a:lumMod val="50000"/>
                </a:schemeClr>
              </a:solidFill>
              <a:latin typeface="Calibri" panose="020F0502020204030204" pitchFamily="34" charset="0"/>
            </a:rPr>
            <a:t>controstagionalità</a:t>
          </a:r>
          <a:r>
            <a:rPr lang="it-IT" sz="1200" dirty="0" smtClean="0">
              <a:solidFill>
                <a:schemeClr val="bg1">
                  <a:lumMod val="50000"/>
                </a:schemeClr>
              </a:solidFill>
              <a:latin typeface="Calibri" panose="020F0502020204030204" pitchFamily="34" charset="0"/>
            </a:rPr>
            <a:t>) </a:t>
          </a:r>
          <a:endParaRPr lang="it-IT" sz="1200" dirty="0">
            <a:solidFill>
              <a:schemeClr val="bg1">
                <a:lumMod val="50000"/>
              </a:schemeClr>
            </a:solidFill>
            <a:latin typeface="Calibri" panose="020F0502020204030204" pitchFamily="34" charset="0"/>
          </a:endParaRPr>
        </a:p>
      </dgm:t>
    </dgm:pt>
    <dgm:pt modelId="{2DC5F126-9C24-4C16-BD1F-2F142471C152}" type="parTrans" cxnId="{B9402335-75ED-4E79-8B74-06246B69CBFA}">
      <dgm:prSet/>
      <dgm:spPr/>
      <dgm:t>
        <a:bodyPr/>
        <a:lstStyle/>
        <a:p>
          <a:endParaRPr lang="it-IT">
            <a:latin typeface="Calibri" panose="020F0502020204030204" pitchFamily="34" charset="0"/>
          </a:endParaRPr>
        </a:p>
      </dgm:t>
    </dgm:pt>
    <dgm:pt modelId="{0337C48A-DBF8-4D54-9B41-94492F2DC5B1}" type="sibTrans" cxnId="{B9402335-75ED-4E79-8B74-06246B69CBFA}">
      <dgm:prSet/>
      <dgm:spPr/>
      <dgm:t>
        <a:bodyPr/>
        <a:lstStyle/>
        <a:p>
          <a:endParaRPr lang="it-IT">
            <a:latin typeface="Calibri" panose="020F0502020204030204" pitchFamily="34" charset="0"/>
          </a:endParaRPr>
        </a:p>
      </dgm:t>
    </dgm:pt>
    <dgm:pt modelId="{A6B35B14-6C2B-4438-96D4-40437A157394}">
      <dgm:prSet phldrT="[Testo]" custT="1"/>
      <dgm:spPr>
        <a:ln>
          <a:solidFill>
            <a:srgbClr val="0070C0"/>
          </a:solidFill>
        </a:ln>
      </dgm:spPr>
      <dgm:t>
        <a:bodyPr/>
        <a:lstStyle/>
        <a:p>
          <a:pPr algn="l"/>
          <a:endParaRPr lang="it-IT" sz="1600" dirty="0">
            <a:latin typeface="Calibri" panose="020F0502020204030204" pitchFamily="34" charset="0"/>
          </a:endParaRPr>
        </a:p>
      </dgm:t>
    </dgm:pt>
    <dgm:pt modelId="{79D7910B-6A8D-4636-94F6-96DB8FE6390B}" type="parTrans" cxnId="{82ED11B5-926F-46DE-B67A-B84DBF701D89}">
      <dgm:prSet/>
      <dgm:spPr/>
      <dgm:t>
        <a:bodyPr/>
        <a:lstStyle/>
        <a:p>
          <a:endParaRPr lang="it-IT"/>
        </a:p>
      </dgm:t>
    </dgm:pt>
    <dgm:pt modelId="{4D90BFBF-A729-4F04-A72E-7A39FEC87921}" type="sibTrans" cxnId="{82ED11B5-926F-46DE-B67A-B84DBF701D89}">
      <dgm:prSet/>
      <dgm:spPr/>
      <dgm:t>
        <a:bodyPr/>
        <a:lstStyle/>
        <a:p>
          <a:endParaRPr lang="it-IT"/>
        </a:p>
      </dgm:t>
    </dgm:pt>
    <dgm:pt modelId="{C4D706C9-F43F-4AB4-9B9C-214D3847D6DC}">
      <dgm:prSet phldrT="[Testo]" custT="1"/>
      <dgm:spPr>
        <a:ln>
          <a:solidFill>
            <a:srgbClr val="0070C0"/>
          </a:solidFill>
        </a:ln>
      </dgm:spPr>
      <dgm:t>
        <a:bodyPr/>
        <a:lstStyle/>
        <a:p>
          <a:pPr algn="just"/>
          <a:r>
            <a:rPr lang="it-IT" sz="1200" dirty="0" smtClean="0">
              <a:solidFill>
                <a:schemeClr val="bg1">
                  <a:lumMod val="50000"/>
                </a:schemeClr>
              </a:solidFill>
              <a:latin typeface="Calibri" panose="020F0502020204030204" pitchFamily="34" charset="0"/>
            </a:rPr>
            <a:t>N1 investe in sistemi e attrezzature</a:t>
          </a:r>
          <a:endParaRPr lang="it-IT" sz="1200" dirty="0">
            <a:solidFill>
              <a:schemeClr val="bg1">
                <a:lumMod val="50000"/>
              </a:schemeClr>
            </a:solidFill>
            <a:latin typeface="Calibri" panose="020F0502020204030204" pitchFamily="34" charset="0"/>
          </a:endParaRPr>
        </a:p>
      </dgm:t>
    </dgm:pt>
    <dgm:pt modelId="{99C48989-A858-4B50-8AE6-4FD953BE8604}" type="parTrans" cxnId="{13CF1FEE-8D70-49EF-9B74-DF347CF6458D}">
      <dgm:prSet/>
      <dgm:spPr/>
      <dgm:t>
        <a:bodyPr/>
        <a:lstStyle/>
        <a:p>
          <a:endParaRPr lang="it-IT"/>
        </a:p>
      </dgm:t>
    </dgm:pt>
    <dgm:pt modelId="{3B7BD016-2054-48D9-A440-79A86D97EE22}" type="sibTrans" cxnId="{13CF1FEE-8D70-49EF-9B74-DF347CF6458D}">
      <dgm:prSet/>
      <dgm:spPr/>
      <dgm:t>
        <a:bodyPr/>
        <a:lstStyle/>
        <a:p>
          <a:endParaRPr lang="it-IT"/>
        </a:p>
      </dgm:t>
    </dgm:pt>
    <dgm:pt modelId="{C32A2EDE-775E-4C94-ADC1-113DA4432440}">
      <dgm:prSet phldrT="[Testo]" custT="1"/>
      <dgm:spPr>
        <a:ln>
          <a:solidFill>
            <a:srgbClr val="0070C0"/>
          </a:solidFill>
        </a:ln>
      </dgm:spPr>
      <dgm:t>
        <a:bodyPr/>
        <a:lstStyle/>
        <a:p>
          <a:pPr algn="just"/>
          <a:r>
            <a:rPr lang="it-IT" sz="1200" dirty="0" smtClean="0">
              <a:solidFill>
                <a:schemeClr val="bg1">
                  <a:lumMod val="50000"/>
                </a:schemeClr>
              </a:solidFill>
              <a:latin typeface="Calibri" panose="020F0502020204030204" pitchFamily="34" charset="0"/>
            </a:rPr>
            <a:t>Possibilità di investire in attività «core»</a:t>
          </a:r>
          <a:endParaRPr lang="it-IT" sz="1200" dirty="0">
            <a:solidFill>
              <a:schemeClr val="bg1">
                <a:lumMod val="50000"/>
              </a:schemeClr>
            </a:solidFill>
            <a:latin typeface="Calibri" panose="020F0502020204030204" pitchFamily="34" charset="0"/>
          </a:endParaRPr>
        </a:p>
      </dgm:t>
    </dgm:pt>
    <dgm:pt modelId="{5C921E41-E662-4A26-BB85-0567E19DB8B9}" type="parTrans" cxnId="{FABE36E1-AFFE-4F9F-8A26-202853F86AC3}">
      <dgm:prSet/>
      <dgm:spPr/>
      <dgm:t>
        <a:bodyPr/>
        <a:lstStyle/>
        <a:p>
          <a:endParaRPr lang="it-IT"/>
        </a:p>
      </dgm:t>
    </dgm:pt>
    <dgm:pt modelId="{5D37A06E-AF8E-4128-8B4C-B372397C930D}" type="sibTrans" cxnId="{FABE36E1-AFFE-4F9F-8A26-202853F86AC3}">
      <dgm:prSet/>
      <dgm:spPr/>
      <dgm:t>
        <a:bodyPr/>
        <a:lstStyle/>
        <a:p>
          <a:endParaRPr lang="it-IT"/>
        </a:p>
      </dgm:t>
    </dgm:pt>
    <dgm:pt modelId="{2A93193E-3F9A-4BA6-8423-4300F739D51B}">
      <dgm:prSet phldrT="[Testo]" custT="1"/>
      <dgm:spPr>
        <a:ln>
          <a:solidFill>
            <a:srgbClr val="0070C0"/>
          </a:solidFill>
        </a:ln>
      </dgm:spPr>
      <dgm:t>
        <a:bodyPr/>
        <a:lstStyle/>
        <a:p>
          <a:pPr algn="l"/>
          <a:endParaRPr lang="it-IT" sz="1200" dirty="0">
            <a:solidFill>
              <a:schemeClr val="bg1">
                <a:lumMod val="50000"/>
              </a:schemeClr>
            </a:solidFill>
            <a:latin typeface="Calibri" panose="020F0502020204030204" pitchFamily="34" charset="0"/>
          </a:endParaRPr>
        </a:p>
      </dgm:t>
    </dgm:pt>
    <dgm:pt modelId="{B906A56A-17D5-4727-8570-B9003F652156}" type="parTrans" cxnId="{7E2D0EB5-55CF-4D17-A318-166F62FD8964}">
      <dgm:prSet/>
      <dgm:spPr/>
      <dgm:t>
        <a:bodyPr/>
        <a:lstStyle/>
        <a:p>
          <a:endParaRPr lang="it-IT"/>
        </a:p>
      </dgm:t>
    </dgm:pt>
    <dgm:pt modelId="{A33E9441-760A-498D-85A7-1CED85418109}" type="sibTrans" cxnId="{7E2D0EB5-55CF-4D17-A318-166F62FD8964}">
      <dgm:prSet/>
      <dgm:spPr/>
      <dgm:t>
        <a:bodyPr/>
        <a:lstStyle/>
        <a:p>
          <a:endParaRPr lang="it-IT"/>
        </a:p>
      </dgm:t>
    </dgm:pt>
    <dgm:pt modelId="{3A07EAD8-0D52-4636-9194-920DCE71D57A}">
      <dgm:prSet phldrT="[Testo]" custT="1"/>
      <dgm:spPr>
        <a:ln>
          <a:solidFill>
            <a:srgbClr val="0070C0"/>
          </a:solidFill>
        </a:ln>
      </dgm:spPr>
      <dgm:t>
        <a:bodyPr/>
        <a:lstStyle/>
        <a:p>
          <a:pPr algn="just"/>
          <a:r>
            <a:rPr lang="it-IT" sz="1200" dirty="0" smtClean="0">
              <a:solidFill>
                <a:schemeClr val="bg1">
                  <a:lumMod val="50000"/>
                </a:schemeClr>
              </a:solidFill>
              <a:latin typeface="Calibri" panose="020F0502020204030204" pitchFamily="34" charset="0"/>
            </a:rPr>
            <a:t>N1 ha site solo di grandi dimensione e riesce a  reagire  ai cambiamenti</a:t>
          </a:r>
          <a:endParaRPr lang="it-IT" sz="1200" dirty="0">
            <a:solidFill>
              <a:schemeClr val="bg1">
                <a:lumMod val="50000"/>
              </a:schemeClr>
            </a:solidFill>
            <a:latin typeface="Calibri" panose="020F0502020204030204" pitchFamily="34" charset="0"/>
          </a:endParaRPr>
        </a:p>
      </dgm:t>
    </dgm:pt>
    <dgm:pt modelId="{20181B3E-9C5B-4C9A-AF66-58F0EE298FB0}" type="parTrans" cxnId="{A4C57212-579F-450D-B748-7E406C9E2EAB}">
      <dgm:prSet/>
      <dgm:spPr/>
      <dgm:t>
        <a:bodyPr/>
        <a:lstStyle/>
        <a:p>
          <a:endParaRPr lang="it-IT"/>
        </a:p>
      </dgm:t>
    </dgm:pt>
    <dgm:pt modelId="{E135E8DE-3763-4464-A749-B1E64CB40026}" type="sibTrans" cxnId="{A4C57212-579F-450D-B748-7E406C9E2EAB}">
      <dgm:prSet/>
      <dgm:spPr/>
      <dgm:t>
        <a:bodyPr/>
        <a:lstStyle/>
        <a:p>
          <a:endParaRPr lang="it-IT"/>
        </a:p>
      </dgm:t>
    </dgm:pt>
    <dgm:pt modelId="{0369DA27-BEDF-4ADF-96C0-1CBA937FBBF7}">
      <dgm:prSet phldrT="[Testo]" custT="1"/>
      <dgm:spPr>
        <a:ln>
          <a:solidFill>
            <a:srgbClr val="0070C0"/>
          </a:solidFill>
        </a:ln>
      </dgm:spPr>
      <dgm:t>
        <a:bodyPr/>
        <a:lstStyle/>
        <a:p>
          <a:pPr algn="just"/>
          <a:r>
            <a:rPr lang="it-IT" sz="1200" dirty="0" smtClean="0">
              <a:solidFill>
                <a:schemeClr val="bg1">
                  <a:lumMod val="50000"/>
                </a:schemeClr>
              </a:solidFill>
              <a:latin typeface="Calibri" panose="020F0502020204030204" pitchFamily="34" charset="0"/>
            </a:rPr>
            <a:t>Ottimizzazioni </a:t>
          </a:r>
          <a:r>
            <a:rPr lang="it-IT" sz="1200" dirty="0" err="1" smtClean="0">
              <a:solidFill>
                <a:schemeClr val="bg1">
                  <a:lumMod val="50000"/>
                </a:schemeClr>
              </a:solidFill>
              <a:latin typeface="Calibri" panose="020F0502020204030204" pitchFamily="34" charset="0"/>
            </a:rPr>
            <a:t>handling</a:t>
          </a:r>
          <a:r>
            <a:rPr lang="it-IT" sz="1200" dirty="0" smtClean="0">
              <a:solidFill>
                <a:schemeClr val="bg1">
                  <a:lumMod val="50000"/>
                </a:schemeClr>
              </a:solidFill>
              <a:latin typeface="Calibri" panose="020F0502020204030204" pitchFamily="34" charset="0"/>
            </a:rPr>
            <a:t> (costi amm.vi, </a:t>
          </a:r>
          <a:r>
            <a:rPr lang="it-IT" sz="1200" dirty="0" err="1" smtClean="0">
              <a:solidFill>
                <a:schemeClr val="bg1">
                  <a:lumMod val="50000"/>
                </a:schemeClr>
              </a:solidFill>
              <a:latin typeface="Calibri" panose="020F0502020204030204" pitchFamily="34" charset="0"/>
            </a:rPr>
            <a:t>attrezz</a:t>
          </a:r>
          <a:r>
            <a:rPr lang="it-IT" sz="1200" dirty="0" smtClean="0">
              <a:solidFill>
                <a:schemeClr val="bg1">
                  <a:lumMod val="50000"/>
                </a:schemeClr>
              </a:solidFill>
              <a:latin typeface="Calibri" panose="020F0502020204030204" pitchFamily="34" charset="0"/>
            </a:rPr>
            <a:t>…)</a:t>
          </a:r>
          <a:endParaRPr lang="it-IT" sz="1200" dirty="0">
            <a:solidFill>
              <a:schemeClr val="bg1">
                <a:lumMod val="50000"/>
              </a:schemeClr>
            </a:solidFill>
            <a:latin typeface="Calibri" panose="020F0502020204030204" pitchFamily="34" charset="0"/>
          </a:endParaRPr>
        </a:p>
      </dgm:t>
    </dgm:pt>
    <dgm:pt modelId="{0F0295BF-0A03-41C3-9BF6-DFF30DBD201D}" type="parTrans" cxnId="{3213E106-EA21-4A4B-836A-A0D520CB53FE}">
      <dgm:prSet/>
      <dgm:spPr/>
      <dgm:t>
        <a:bodyPr/>
        <a:lstStyle/>
        <a:p>
          <a:endParaRPr lang="it-IT"/>
        </a:p>
      </dgm:t>
    </dgm:pt>
    <dgm:pt modelId="{0EB5F234-25D6-4659-AE1A-A22777E32BA8}" type="sibTrans" cxnId="{3213E106-EA21-4A4B-836A-A0D520CB53FE}">
      <dgm:prSet/>
      <dgm:spPr/>
      <dgm:t>
        <a:bodyPr/>
        <a:lstStyle/>
        <a:p>
          <a:endParaRPr lang="it-IT"/>
        </a:p>
      </dgm:t>
    </dgm:pt>
    <dgm:pt modelId="{1BEEAF1C-0273-4B85-B584-A66195E21C5A}">
      <dgm:prSet phldrT="[Testo]" custT="1"/>
      <dgm:spPr>
        <a:ln>
          <a:solidFill>
            <a:srgbClr val="0070C0"/>
          </a:solidFill>
        </a:ln>
      </dgm:spPr>
      <dgm:t>
        <a:bodyPr/>
        <a:lstStyle/>
        <a:p>
          <a:pPr algn="just"/>
          <a:r>
            <a:rPr lang="it-IT" sz="1200" b="1" dirty="0" err="1" smtClean="0">
              <a:solidFill>
                <a:schemeClr val="bg1">
                  <a:lumMod val="50000"/>
                </a:schemeClr>
              </a:solidFill>
              <a:latin typeface="Calibri" panose="020F0502020204030204" pitchFamily="34" charset="0"/>
            </a:rPr>
            <a:t>Syncro</a:t>
          </a:r>
          <a:r>
            <a:rPr lang="it-IT" sz="1200" b="1" dirty="0" smtClean="0">
              <a:solidFill>
                <a:schemeClr val="bg1">
                  <a:lumMod val="50000"/>
                </a:schemeClr>
              </a:solidFill>
              <a:latin typeface="Calibri" panose="020F0502020204030204" pitchFamily="34" charset="0"/>
            </a:rPr>
            <a:t> e VMI </a:t>
          </a:r>
          <a:r>
            <a:rPr lang="it-IT" sz="1200" b="1" dirty="0" err="1" smtClean="0">
              <a:solidFill>
                <a:schemeClr val="bg1">
                  <a:lumMod val="50000"/>
                </a:schemeClr>
              </a:solidFill>
              <a:latin typeface="Calibri" panose="020F0502020204030204" pitchFamily="34" charset="0"/>
            </a:rPr>
            <a:t>multiproduttore</a:t>
          </a:r>
          <a:r>
            <a:rPr lang="it-IT" sz="1200" b="1" dirty="0" smtClean="0">
              <a:solidFill>
                <a:schemeClr val="bg1">
                  <a:lumMod val="50000"/>
                </a:schemeClr>
              </a:solidFill>
              <a:latin typeface="Calibri" panose="020F0502020204030204" pitchFamily="34" charset="0"/>
            </a:rPr>
            <a:t> (progetto di </a:t>
          </a:r>
          <a:r>
            <a:rPr lang="it-IT" sz="1200" b="1" dirty="0" err="1" smtClean="0">
              <a:solidFill>
                <a:schemeClr val="bg1">
                  <a:lumMod val="50000"/>
                </a:schemeClr>
              </a:solidFill>
              <a:latin typeface="Calibri" panose="020F0502020204030204" pitchFamily="34" charset="0"/>
            </a:rPr>
            <a:t>collaboraz</a:t>
          </a:r>
          <a:r>
            <a:rPr lang="it-IT" sz="1200" b="1" dirty="0" smtClean="0">
              <a:solidFill>
                <a:schemeClr val="bg1">
                  <a:lumMod val="50000"/>
                </a:schemeClr>
              </a:solidFill>
              <a:latin typeface="Calibri" panose="020F0502020204030204" pitchFamily="34" charset="0"/>
            </a:rPr>
            <a:t>. con GDO)</a:t>
          </a:r>
          <a:endParaRPr lang="it-IT" sz="1200" b="1" dirty="0">
            <a:solidFill>
              <a:schemeClr val="bg1">
                <a:lumMod val="50000"/>
              </a:schemeClr>
            </a:solidFill>
            <a:latin typeface="Calibri" panose="020F0502020204030204" pitchFamily="34" charset="0"/>
          </a:endParaRPr>
        </a:p>
      </dgm:t>
    </dgm:pt>
    <dgm:pt modelId="{ADCB7FF8-1EED-492C-A9C4-877DA65429C5}" type="parTrans" cxnId="{3F9F54F3-D0C6-4DD0-9BC7-2BFB5D36481F}">
      <dgm:prSet/>
      <dgm:spPr/>
      <dgm:t>
        <a:bodyPr/>
        <a:lstStyle/>
        <a:p>
          <a:endParaRPr lang="it-IT"/>
        </a:p>
      </dgm:t>
    </dgm:pt>
    <dgm:pt modelId="{E506EC24-0BD7-4145-AC61-842B1AB77A3C}" type="sibTrans" cxnId="{3F9F54F3-D0C6-4DD0-9BC7-2BFB5D36481F}">
      <dgm:prSet/>
      <dgm:spPr/>
      <dgm:t>
        <a:bodyPr/>
        <a:lstStyle/>
        <a:p>
          <a:endParaRPr lang="it-IT"/>
        </a:p>
      </dgm:t>
    </dgm:pt>
    <dgm:pt modelId="{7AB9355D-A20E-4768-AA93-50826D01A792}">
      <dgm:prSet phldrT="[Testo]" custT="1"/>
      <dgm:spPr>
        <a:ln>
          <a:solidFill>
            <a:srgbClr val="0070C0"/>
          </a:solidFill>
        </a:ln>
      </dgm:spPr>
      <dgm:t>
        <a:bodyPr/>
        <a:lstStyle/>
        <a:p>
          <a:pPr algn="just"/>
          <a:r>
            <a:rPr lang="it-IT" sz="1200" dirty="0" smtClean="0">
              <a:solidFill>
                <a:schemeClr val="bg1">
                  <a:lumMod val="50000"/>
                </a:schemeClr>
              </a:solidFill>
              <a:latin typeface="Calibri" panose="020F0502020204030204" pitchFamily="34" charset="0"/>
            </a:rPr>
            <a:t>Frequenza elevata di consegna su canali specializzati</a:t>
          </a:r>
          <a:endParaRPr lang="it-IT" sz="1200" dirty="0">
            <a:solidFill>
              <a:schemeClr val="bg1">
                <a:lumMod val="50000"/>
              </a:schemeClr>
            </a:solidFill>
            <a:latin typeface="Calibri" panose="020F0502020204030204" pitchFamily="34" charset="0"/>
          </a:endParaRPr>
        </a:p>
      </dgm:t>
    </dgm:pt>
    <dgm:pt modelId="{AB494825-E6EB-4F21-8E32-66CEACF1436B}" type="parTrans" cxnId="{1A601CEC-5FF5-4DF0-BB19-0CCC80F8573B}">
      <dgm:prSet/>
      <dgm:spPr/>
      <dgm:t>
        <a:bodyPr/>
        <a:lstStyle/>
        <a:p>
          <a:endParaRPr lang="it-IT"/>
        </a:p>
      </dgm:t>
    </dgm:pt>
    <dgm:pt modelId="{79CFE2FB-A18C-4E4D-BCD0-7A37135C1DAD}" type="sibTrans" cxnId="{1A601CEC-5FF5-4DF0-BB19-0CCC80F8573B}">
      <dgm:prSet/>
      <dgm:spPr/>
      <dgm:t>
        <a:bodyPr/>
        <a:lstStyle/>
        <a:p>
          <a:endParaRPr lang="it-IT"/>
        </a:p>
      </dgm:t>
    </dgm:pt>
    <dgm:pt modelId="{30603681-3072-41C2-85DD-DD3E06A6FA3B}" type="pres">
      <dgm:prSet presAssocID="{FF1DC503-1BB4-4E7A-9F36-0738DD663531}" presName="cycleMatrixDiagram" presStyleCnt="0">
        <dgm:presLayoutVars>
          <dgm:chMax val="1"/>
          <dgm:dir/>
          <dgm:animLvl val="lvl"/>
          <dgm:resizeHandles val="exact"/>
        </dgm:presLayoutVars>
      </dgm:prSet>
      <dgm:spPr/>
      <dgm:t>
        <a:bodyPr/>
        <a:lstStyle/>
        <a:p>
          <a:endParaRPr lang="it-IT"/>
        </a:p>
      </dgm:t>
    </dgm:pt>
    <dgm:pt modelId="{418DD386-FE4D-4ECD-8B3E-9879B8D8BBE8}" type="pres">
      <dgm:prSet presAssocID="{FF1DC503-1BB4-4E7A-9F36-0738DD663531}" presName="children" presStyleCnt="0"/>
      <dgm:spPr/>
    </dgm:pt>
    <dgm:pt modelId="{3B3A84F0-3710-489F-AC34-3A900B54C8E1}" type="pres">
      <dgm:prSet presAssocID="{FF1DC503-1BB4-4E7A-9F36-0738DD663531}" presName="child1group" presStyleCnt="0"/>
      <dgm:spPr/>
    </dgm:pt>
    <dgm:pt modelId="{337F89DE-18B0-4706-B5BD-361C62D0E09F}" type="pres">
      <dgm:prSet presAssocID="{FF1DC503-1BB4-4E7A-9F36-0738DD663531}" presName="child1" presStyleLbl="bgAcc1" presStyleIdx="0" presStyleCnt="4"/>
      <dgm:spPr/>
      <dgm:t>
        <a:bodyPr/>
        <a:lstStyle/>
        <a:p>
          <a:endParaRPr lang="it-IT"/>
        </a:p>
      </dgm:t>
    </dgm:pt>
    <dgm:pt modelId="{F0CC79EA-54AC-4856-84B0-469E3F7D1901}" type="pres">
      <dgm:prSet presAssocID="{FF1DC503-1BB4-4E7A-9F36-0738DD663531}" presName="child1Text" presStyleLbl="bgAcc1" presStyleIdx="0" presStyleCnt="4">
        <dgm:presLayoutVars>
          <dgm:bulletEnabled val="1"/>
        </dgm:presLayoutVars>
      </dgm:prSet>
      <dgm:spPr/>
      <dgm:t>
        <a:bodyPr/>
        <a:lstStyle/>
        <a:p>
          <a:endParaRPr lang="it-IT"/>
        </a:p>
      </dgm:t>
    </dgm:pt>
    <dgm:pt modelId="{20683D57-7CF0-4818-9B5F-018F811F0052}" type="pres">
      <dgm:prSet presAssocID="{FF1DC503-1BB4-4E7A-9F36-0738DD663531}" presName="child2group" presStyleCnt="0"/>
      <dgm:spPr/>
    </dgm:pt>
    <dgm:pt modelId="{AF16D668-66A5-4C72-A739-82C050D1C9FC}" type="pres">
      <dgm:prSet presAssocID="{FF1DC503-1BB4-4E7A-9F36-0738DD663531}" presName="child2" presStyleLbl="bgAcc1" presStyleIdx="1" presStyleCnt="4"/>
      <dgm:spPr/>
      <dgm:t>
        <a:bodyPr/>
        <a:lstStyle/>
        <a:p>
          <a:endParaRPr lang="it-IT"/>
        </a:p>
      </dgm:t>
    </dgm:pt>
    <dgm:pt modelId="{B9E187DD-6F09-47DC-A725-3FA2FE519BD4}" type="pres">
      <dgm:prSet presAssocID="{FF1DC503-1BB4-4E7A-9F36-0738DD663531}" presName="child2Text" presStyleLbl="bgAcc1" presStyleIdx="1" presStyleCnt="4">
        <dgm:presLayoutVars>
          <dgm:bulletEnabled val="1"/>
        </dgm:presLayoutVars>
      </dgm:prSet>
      <dgm:spPr/>
      <dgm:t>
        <a:bodyPr/>
        <a:lstStyle/>
        <a:p>
          <a:endParaRPr lang="it-IT"/>
        </a:p>
      </dgm:t>
    </dgm:pt>
    <dgm:pt modelId="{5B694FF2-5979-48B3-84ED-5FC13367F27C}" type="pres">
      <dgm:prSet presAssocID="{FF1DC503-1BB4-4E7A-9F36-0738DD663531}" presName="child3group" presStyleCnt="0"/>
      <dgm:spPr/>
    </dgm:pt>
    <dgm:pt modelId="{5EE03E3E-AAA0-412D-9973-7FF50A656094}" type="pres">
      <dgm:prSet presAssocID="{FF1DC503-1BB4-4E7A-9F36-0738DD663531}" presName="child3" presStyleLbl="bgAcc1" presStyleIdx="2" presStyleCnt="4" custScaleX="119700" custScaleY="119612" custLinFactNeighborX="23529" custLinFactNeighborY="5848"/>
      <dgm:spPr/>
      <dgm:t>
        <a:bodyPr/>
        <a:lstStyle/>
        <a:p>
          <a:endParaRPr lang="it-IT"/>
        </a:p>
      </dgm:t>
    </dgm:pt>
    <dgm:pt modelId="{68293708-647F-4143-B0FB-611058F0FF11}" type="pres">
      <dgm:prSet presAssocID="{FF1DC503-1BB4-4E7A-9F36-0738DD663531}" presName="child3Text" presStyleLbl="bgAcc1" presStyleIdx="2" presStyleCnt="4">
        <dgm:presLayoutVars>
          <dgm:bulletEnabled val="1"/>
        </dgm:presLayoutVars>
      </dgm:prSet>
      <dgm:spPr/>
      <dgm:t>
        <a:bodyPr/>
        <a:lstStyle/>
        <a:p>
          <a:endParaRPr lang="it-IT"/>
        </a:p>
      </dgm:t>
    </dgm:pt>
    <dgm:pt modelId="{070CBC05-EEEC-4774-BC96-8FC4A40AD38F}" type="pres">
      <dgm:prSet presAssocID="{FF1DC503-1BB4-4E7A-9F36-0738DD663531}" presName="child4group" presStyleCnt="0"/>
      <dgm:spPr/>
    </dgm:pt>
    <dgm:pt modelId="{7E7FB1C6-0274-4E95-B193-866EC807BE9B}" type="pres">
      <dgm:prSet presAssocID="{FF1DC503-1BB4-4E7A-9F36-0738DD663531}" presName="child4" presStyleLbl="bgAcc1" presStyleIdx="3" presStyleCnt="4"/>
      <dgm:spPr/>
      <dgm:t>
        <a:bodyPr/>
        <a:lstStyle/>
        <a:p>
          <a:endParaRPr lang="it-IT"/>
        </a:p>
      </dgm:t>
    </dgm:pt>
    <dgm:pt modelId="{A65B7D75-8549-47D6-8D97-60EB319CF6C0}" type="pres">
      <dgm:prSet presAssocID="{FF1DC503-1BB4-4E7A-9F36-0738DD663531}" presName="child4Text" presStyleLbl="bgAcc1" presStyleIdx="3" presStyleCnt="4">
        <dgm:presLayoutVars>
          <dgm:bulletEnabled val="1"/>
        </dgm:presLayoutVars>
      </dgm:prSet>
      <dgm:spPr/>
      <dgm:t>
        <a:bodyPr/>
        <a:lstStyle/>
        <a:p>
          <a:endParaRPr lang="it-IT"/>
        </a:p>
      </dgm:t>
    </dgm:pt>
    <dgm:pt modelId="{117517CA-78C9-4F5D-A57B-AB943A6F2508}" type="pres">
      <dgm:prSet presAssocID="{FF1DC503-1BB4-4E7A-9F36-0738DD663531}" presName="childPlaceholder" presStyleCnt="0"/>
      <dgm:spPr/>
    </dgm:pt>
    <dgm:pt modelId="{2DBC6768-3529-4766-91E2-A53F5D580447}" type="pres">
      <dgm:prSet presAssocID="{FF1DC503-1BB4-4E7A-9F36-0738DD663531}" presName="circle" presStyleCnt="0"/>
      <dgm:spPr/>
    </dgm:pt>
    <dgm:pt modelId="{E815547C-256C-4ABF-B567-112472AA1F3A}" type="pres">
      <dgm:prSet presAssocID="{FF1DC503-1BB4-4E7A-9F36-0738DD663531}" presName="quadrant1" presStyleLbl="node1" presStyleIdx="0" presStyleCnt="4" custScaleX="104384">
        <dgm:presLayoutVars>
          <dgm:chMax val="1"/>
          <dgm:bulletEnabled val="1"/>
        </dgm:presLayoutVars>
      </dgm:prSet>
      <dgm:spPr/>
      <dgm:t>
        <a:bodyPr/>
        <a:lstStyle/>
        <a:p>
          <a:endParaRPr lang="it-IT"/>
        </a:p>
      </dgm:t>
    </dgm:pt>
    <dgm:pt modelId="{E6E82396-63A4-4E8B-BFB3-36B8C3445747}" type="pres">
      <dgm:prSet presAssocID="{FF1DC503-1BB4-4E7A-9F36-0738DD663531}" presName="quadrant2" presStyleLbl="node1" presStyleIdx="1" presStyleCnt="4" custScaleX="105294">
        <dgm:presLayoutVars>
          <dgm:chMax val="1"/>
          <dgm:bulletEnabled val="1"/>
        </dgm:presLayoutVars>
      </dgm:prSet>
      <dgm:spPr/>
      <dgm:t>
        <a:bodyPr/>
        <a:lstStyle/>
        <a:p>
          <a:endParaRPr lang="it-IT"/>
        </a:p>
      </dgm:t>
    </dgm:pt>
    <dgm:pt modelId="{59D9E423-E7B7-4D50-A8FC-E72CDC7F1460}" type="pres">
      <dgm:prSet presAssocID="{FF1DC503-1BB4-4E7A-9F36-0738DD663531}" presName="quadrant3" presStyleLbl="node1" presStyleIdx="2" presStyleCnt="4" custScaleX="107577">
        <dgm:presLayoutVars>
          <dgm:chMax val="1"/>
          <dgm:bulletEnabled val="1"/>
        </dgm:presLayoutVars>
      </dgm:prSet>
      <dgm:spPr/>
      <dgm:t>
        <a:bodyPr/>
        <a:lstStyle/>
        <a:p>
          <a:endParaRPr lang="it-IT"/>
        </a:p>
      </dgm:t>
    </dgm:pt>
    <dgm:pt modelId="{9FB71812-4CD0-408A-8B2E-E535CDA4B4AE}" type="pres">
      <dgm:prSet presAssocID="{FF1DC503-1BB4-4E7A-9F36-0738DD663531}" presName="quadrant4" presStyleLbl="node1" presStyleIdx="3" presStyleCnt="4" custScaleX="105525">
        <dgm:presLayoutVars>
          <dgm:chMax val="1"/>
          <dgm:bulletEnabled val="1"/>
        </dgm:presLayoutVars>
      </dgm:prSet>
      <dgm:spPr/>
      <dgm:t>
        <a:bodyPr/>
        <a:lstStyle/>
        <a:p>
          <a:endParaRPr lang="it-IT"/>
        </a:p>
      </dgm:t>
    </dgm:pt>
    <dgm:pt modelId="{CC185241-799B-492B-A709-833E82B54171}" type="pres">
      <dgm:prSet presAssocID="{FF1DC503-1BB4-4E7A-9F36-0738DD663531}" presName="quadrantPlaceholder" presStyleCnt="0"/>
      <dgm:spPr/>
    </dgm:pt>
    <dgm:pt modelId="{99700A71-373F-4663-91F1-F01DAC2DA4A3}" type="pres">
      <dgm:prSet presAssocID="{FF1DC503-1BB4-4E7A-9F36-0738DD663531}" presName="center1" presStyleLbl="fgShp" presStyleIdx="0" presStyleCnt="2"/>
      <dgm:spPr/>
    </dgm:pt>
    <dgm:pt modelId="{3304B145-CCF8-4D25-BA18-EDDEC94E5444}" type="pres">
      <dgm:prSet presAssocID="{FF1DC503-1BB4-4E7A-9F36-0738DD663531}" presName="center2" presStyleLbl="fgShp" presStyleIdx="1" presStyleCnt="2"/>
      <dgm:spPr/>
    </dgm:pt>
  </dgm:ptLst>
  <dgm:cxnLst>
    <dgm:cxn modelId="{82ED11B5-926F-46DE-B67A-B84DBF701D89}" srcId="{07461460-B613-4D25-AE9F-6018651AF816}" destId="{A6B35B14-6C2B-4438-96D4-40437A157394}" srcOrd="3" destOrd="0" parTransId="{79D7910B-6A8D-4636-94F6-96DB8FE6390B}" sibTransId="{4D90BFBF-A729-4F04-A72E-7A39FEC87921}"/>
    <dgm:cxn modelId="{1A4F6C39-C39C-404D-AE7B-D64F468FA917}" type="presOf" srcId="{4A68005B-3543-4F55-92B5-5FD35C724A9F}" destId="{9FB71812-4CD0-408A-8B2E-E535CDA4B4AE}" srcOrd="0" destOrd="0" presId="urn:microsoft.com/office/officeart/2005/8/layout/cycle4"/>
    <dgm:cxn modelId="{77EB1C62-5160-42A2-BA46-12CCFBDDCC00}" srcId="{07461460-B613-4D25-AE9F-6018651AF816}" destId="{847E8C83-4CF4-401F-A25E-0CB817909DDD}" srcOrd="0" destOrd="0" parTransId="{74F84F6D-A8BA-4D9C-BAD5-4F05D11EF2D2}" sibTransId="{F51E6B4E-B883-4FE8-BF6C-F8464437AB5B}"/>
    <dgm:cxn modelId="{5C415A8C-BBE1-4966-9CA0-E49A01AE9CAE}" type="presOf" srcId="{847E8C83-4CF4-401F-A25E-0CB817909DDD}" destId="{AF16D668-66A5-4C72-A739-82C050D1C9FC}" srcOrd="0" destOrd="0" presId="urn:microsoft.com/office/officeart/2005/8/layout/cycle4"/>
    <dgm:cxn modelId="{312B2FA8-1FD6-43C1-AD01-F5E855C288C9}" type="presOf" srcId="{C4D706C9-F43F-4AB4-9B9C-214D3847D6DC}" destId="{AF16D668-66A5-4C72-A739-82C050D1C9FC}" srcOrd="0" destOrd="1" presId="urn:microsoft.com/office/officeart/2005/8/layout/cycle4"/>
    <dgm:cxn modelId="{928CFB9F-1136-4FE3-BC9E-E48B43B36B86}" type="presOf" srcId="{BC38D06B-DCE8-44D7-9865-02572D2EA6C0}" destId="{F0CC79EA-54AC-4856-84B0-469E3F7D1901}" srcOrd="1" destOrd="1" presId="urn:microsoft.com/office/officeart/2005/8/layout/cycle4"/>
    <dgm:cxn modelId="{A4C57212-579F-450D-B748-7E406C9E2EAB}" srcId="{4A68005B-3543-4F55-92B5-5FD35C724A9F}" destId="{3A07EAD8-0D52-4636-9194-920DCE71D57A}" srcOrd="1" destOrd="0" parTransId="{20181B3E-9C5B-4C9A-AF66-58F0EE298FB0}" sibTransId="{E135E8DE-3763-4464-A749-B1E64CB40026}"/>
    <dgm:cxn modelId="{6028F784-2830-4D39-8222-9C53828A4960}" type="presOf" srcId="{0369DA27-BEDF-4ADF-96C0-1CBA937FBBF7}" destId="{5EE03E3E-AAA0-412D-9973-7FF50A656094}" srcOrd="0" destOrd="1" presId="urn:microsoft.com/office/officeart/2005/8/layout/cycle4"/>
    <dgm:cxn modelId="{22A623BB-52DC-4901-8C20-A7E904563106}" type="presOf" srcId="{C32A2EDE-775E-4C94-ADC1-113DA4432440}" destId="{B9E187DD-6F09-47DC-A725-3FA2FE519BD4}" srcOrd="1" destOrd="2" presId="urn:microsoft.com/office/officeart/2005/8/layout/cycle4"/>
    <dgm:cxn modelId="{3213E106-EA21-4A4B-836A-A0D520CB53FE}" srcId="{413413C3-0EAC-4EFD-B4BC-CA913A364086}" destId="{0369DA27-BEDF-4ADF-96C0-1CBA937FBBF7}" srcOrd="1" destOrd="0" parTransId="{0F0295BF-0A03-41C3-9BF6-DFF30DBD201D}" sibTransId="{0EB5F234-25D6-4659-AE1A-A22777E32BA8}"/>
    <dgm:cxn modelId="{A9896889-F749-4967-BC7B-2A3755048C30}" type="presOf" srcId="{0369DA27-BEDF-4ADF-96C0-1CBA937FBBF7}" destId="{68293708-647F-4143-B0FB-611058F0FF11}" srcOrd="1" destOrd="1" presId="urn:microsoft.com/office/officeart/2005/8/layout/cycle4"/>
    <dgm:cxn modelId="{547DCFB6-A2AB-43A7-BD43-B13867392158}" srcId="{FF1DC503-1BB4-4E7A-9F36-0738DD663531}" destId="{07461460-B613-4D25-AE9F-6018651AF816}" srcOrd="1" destOrd="0" parTransId="{29CCD819-4980-4944-8B67-75F15FFD6569}" sibTransId="{3CB645B1-B9A9-4BEE-84AB-2E42A53DC271}"/>
    <dgm:cxn modelId="{C53649FE-A202-41EE-A778-AE87D57C5005}" type="presOf" srcId="{413413C3-0EAC-4EFD-B4BC-CA913A364086}" destId="{59D9E423-E7B7-4D50-A8FC-E72CDC7F1460}" srcOrd="0" destOrd="0" presId="urn:microsoft.com/office/officeart/2005/8/layout/cycle4"/>
    <dgm:cxn modelId="{72BBFA2C-1A08-4498-B8A6-982B0436F6F8}" type="presOf" srcId="{58D30780-8EEE-464C-823C-61BF4B0A824A}" destId="{A65B7D75-8549-47D6-8D97-60EB319CF6C0}" srcOrd="1" destOrd="0" presId="urn:microsoft.com/office/officeart/2005/8/layout/cycle4"/>
    <dgm:cxn modelId="{9F03EFB0-202C-454A-B560-40901AF5F4F6}" srcId="{7ADF9C64-2508-4B4F-B100-A6D8D0DB8344}" destId="{3F3A564E-D3B8-4B77-8582-8D9AC07868EB}" srcOrd="0" destOrd="0" parTransId="{77BA3835-BDD4-4317-9430-F7CDF4E72FD7}" sibTransId="{47519813-BCBE-423F-B6F8-DF405B38E1E4}"/>
    <dgm:cxn modelId="{8724AFAB-D60D-4D48-8678-D8FAE5B741A8}" type="presOf" srcId="{73CDCD0E-968B-4FB4-A8C6-938C3F69A41B}" destId="{5EE03E3E-AAA0-412D-9973-7FF50A656094}" srcOrd="0" destOrd="0" presId="urn:microsoft.com/office/officeart/2005/8/layout/cycle4"/>
    <dgm:cxn modelId="{2C45E127-B282-427C-87BC-7F45F8A0D6B7}" type="presOf" srcId="{3A07EAD8-0D52-4636-9194-920DCE71D57A}" destId="{A65B7D75-8549-47D6-8D97-60EB319CF6C0}" srcOrd="1" destOrd="1" presId="urn:microsoft.com/office/officeart/2005/8/layout/cycle4"/>
    <dgm:cxn modelId="{7CFD2C0A-1F86-47F9-97C6-D97116981CF1}" type="presOf" srcId="{BC38D06B-DCE8-44D7-9865-02572D2EA6C0}" destId="{337F89DE-18B0-4706-B5BD-361C62D0E09F}" srcOrd="0" destOrd="1" presId="urn:microsoft.com/office/officeart/2005/8/layout/cycle4"/>
    <dgm:cxn modelId="{1EA7483D-4380-493A-AE32-C4B1848FD15C}" type="presOf" srcId="{1BEEAF1C-0273-4B85-B584-A66195E21C5A}" destId="{68293708-647F-4143-B0FB-611058F0FF11}" srcOrd="1" destOrd="3" presId="urn:microsoft.com/office/officeart/2005/8/layout/cycle4"/>
    <dgm:cxn modelId="{D3648124-D082-48AD-B3BF-2DC4A8962B02}" srcId="{413413C3-0EAC-4EFD-B4BC-CA913A364086}" destId="{73CDCD0E-968B-4FB4-A8C6-938C3F69A41B}" srcOrd="0" destOrd="0" parTransId="{10C08E46-8BA2-4869-9653-592A1D4F58B9}" sibTransId="{4F6C9569-F8C3-4052-B389-29809B0C798E}"/>
    <dgm:cxn modelId="{A79670C5-5894-46B8-8B13-748368FF04FE}" srcId="{FF1DC503-1BB4-4E7A-9F36-0738DD663531}" destId="{413413C3-0EAC-4EFD-B4BC-CA913A364086}" srcOrd="2" destOrd="0" parTransId="{49BD812E-F0FA-4D16-9708-8AD8DE6EC300}" sibTransId="{3C39A93B-B69B-4849-B391-E0B70E7CB8EB}"/>
    <dgm:cxn modelId="{4740652E-F632-428F-A5F8-C2490F6A3394}" type="presOf" srcId="{7ADF9C64-2508-4B4F-B100-A6D8D0DB8344}" destId="{E815547C-256C-4ABF-B567-112472AA1F3A}" srcOrd="0" destOrd="0" presId="urn:microsoft.com/office/officeart/2005/8/layout/cycle4"/>
    <dgm:cxn modelId="{F48DEDA0-2049-415E-823C-3FCD71A01DC8}" srcId="{FF1DC503-1BB4-4E7A-9F36-0738DD663531}" destId="{7ADF9C64-2508-4B4F-B100-A6D8D0DB8344}" srcOrd="0" destOrd="0" parTransId="{42DDAA21-6FAC-430D-BFE9-7B34F61F2104}" sibTransId="{30B8AF4C-D591-48A2-9B7E-632157BFF4F0}"/>
    <dgm:cxn modelId="{B9402335-75ED-4E79-8B74-06246B69CBFA}" srcId="{7ADF9C64-2508-4B4F-B100-A6D8D0DB8344}" destId="{BC38D06B-DCE8-44D7-9865-02572D2EA6C0}" srcOrd="1" destOrd="0" parTransId="{2DC5F126-9C24-4C16-BD1F-2F142471C152}" sibTransId="{0337C48A-DBF8-4D54-9B41-94492F2DC5B1}"/>
    <dgm:cxn modelId="{3F9F54F3-D0C6-4DD0-9BC7-2BFB5D36481F}" srcId="{413413C3-0EAC-4EFD-B4BC-CA913A364086}" destId="{1BEEAF1C-0273-4B85-B584-A66195E21C5A}" srcOrd="3" destOrd="0" parTransId="{ADCB7FF8-1EED-492C-A9C4-877DA65429C5}" sibTransId="{E506EC24-0BD7-4145-AC61-842B1AB77A3C}"/>
    <dgm:cxn modelId="{FABE36E1-AFFE-4F9F-8A26-202853F86AC3}" srcId="{07461460-B613-4D25-AE9F-6018651AF816}" destId="{C32A2EDE-775E-4C94-ADC1-113DA4432440}" srcOrd="2" destOrd="0" parTransId="{5C921E41-E662-4A26-BB85-0567E19DB8B9}" sibTransId="{5D37A06E-AF8E-4128-8B4C-B372397C930D}"/>
    <dgm:cxn modelId="{6894E488-5845-4273-85A7-82D84AF73D4C}" type="presOf" srcId="{C32A2EDE-775E-4C94-ADC1-113DA4432440}" destId="{AF16D668-66A5-4C72-A739-82C050D1C9FC}" srcOrd="0" destOrd="2" presId="urn:microsoft.com/office/officeart/2005/8/layout/cycle4"/>
    <dgm:cxn modelId="{699303B5-1BFE-4D58-82D0-5A41B6AC20C3}" type="presOf" srcId="{C4D706C9-F43F-4AB4-9B9C-214D3847D6DC}" destId="{B9E187DD-6F09-47DC-A725-3FA2FE519BD4}" srcOrd="1" destOrd="1" presId="urn:microsoft.com/office/officeart/2005/8/layout/cycle4"/>
    <dgm:cxn modelId="{913B5ACD-E5E8-4872-B8FE-2A3AC8349A34}" srcId="{4A68005B-3543-4F55-92B5-5FD35C724A9F}" destId="{58D30780-8EEE-464C-823C-61BF4B0A824A}" srcOrd="0" destOrd="0" parTransId="{E79973FC-CFC6-4D61-A1BC-225186892FA3}" sibTransId="{5885C8F5-A914-4821-9F64-73D746A09DF5}"/>
    <dgm:cxn modelId="{1A601CEC-5FF5-4DF0-BB19-0CCC80F8573B}" srcId="{413413C3-0EAC-4EFD-B4BC-CA913A364086}" destId="{7AB9355D-A20E-4768-AA93-50826D01A792}" srcOrd="2" destOrd="0" parTransId="{AB494825-E6EB-4F21-8E32-66CEACF1436B}" sibTransId="{79CFE2FB-A18C-4E4D-BCD0-7A37135C1DAD}"/>
    <dgm:cxn modelId="{180ED0F2-D658-4D28-B7CE-CCA2CF689B27}" type="presOf" srcId="{2A93193E-3F9A-4BA6-8423-4300F739D51B}" destId="{7E7FB1C6-0274-4E95-B193-866EC807BE9B}" srcOrd="0" destOrd="2" presId="urn:microsoft.com/office/officeart/2005/8/layout/cycle4"/>
    <dgm:cxn modelId="{BE70E9AA-56AC-4F6C-BB53-44366E040825}" type="presOf" srcId="{07461460-B613-4D25-AE9F-6018651AF816}" destId="{E6E82396-63A4-4E8B-BFB3-36B8C3445747}" srcOrd="0" destOrd="0" presId="urn:microsoft.com/office/officeart/2005/8/layout/cycle4"/>
    <dgm:cxn modelId="{7D2E92A7-C6EB-4DF1-A519-19D60144587A}" type="presOf" srcId="{7AB9355D-A20E-4768-AA93-50826D01A792}" destId="{5EE03E3E-AAA0-412D-9973-7FF50A656094}" srcOrd="0" destOrd="2" presId="urn:microsoft.com/office/officeart/2005/8/layout/cycle4"/>
    <dgm:cxn modelId="{D070A05E-C0B8-4965-8FD9-D863986DF1B0}" type="presOf" srcId="{58D30780-8EEE-464C-823C-61BF4B0A824A}" destId="{7E7FB1C6-0274-4E95-B193-866EC807BE9B}" srcOrd="0" destOrd="0" presId="urn:microsoft.com/office/officeart/2005/8/layout/cycle4"/>
    <dgm:cxn modelId="{E3770CBD-4DFD-48D4-AD82-8E116971F227}" type="presOf" srcId="{7AB9355D-A20E-4768-AA93-50826D01A792}" destId="{68293708-647F-4143-B0FB-611058F0FF11}" srcOrd="1" destOrd="2" presId="urn:microsoft.com/office/officeart/2005/8/layout/cycle4"/>
    <dgm:cxn modelId="{E21D98D4-8110-411D-96DE-B4D01D7AA593}" type="presOf" srcId="{3F3A564E-D3B8-4B77-8582-8D9AC07868EB}" destId="{F0CC79EA-54AC-4856-84B0-469E3F7D1901}" srcOrd="1" destOrd="0" presId="urn:microsoft.com/office/officeart/2005/8/layout/cycle4"/>
    <dgm:cxn modelId="{83054162-08BB-411B-8BE0-411140F1027A}" type="presOf" srcId="{847E8C83-4CF4-401F-A25E-0CB817909DDD}" destId="{B9E187DD-6F09-47DC-A725-3FA2FE519BD4}" srcOrd="1" destOrd="0" presId="urn:microsoft.com/office/officeart/2005/8/layout/cycle4"/>
    <dgm:cxn modelId="{9E95919B-5ED0-41E6-B196-A456EF98914D}" type="presOf" srcId="{1BEEAF1C-0273-4B85-B584-A66195E21C5A}" destId="{5EE03E3E-AAA0-412D-9973-7FF50A656094}" srcOrd="0" destOrd="3" presId="urn:microsoft.com/office/officeart/2005/8/layout/cycle4"/>
    <dgm:cxn modelId="{AB93405D-E4AB-4F70-BF61-8BD680C0F7C7}" type="presOf" srcId="{FF1DC503-1BB4-4E7A-9F36-0738DD663531}" destId="{30603681-3072-41C2-85DD-DD3E06A6FA3B}" srcOrd="0" destOrd="0" presId="urn:microsoft.com/office/officeart/2005/8/layout/cycle4"/>
    <dgm:cxn modelId="{69CA32C0-5704-40D1-85E4-F5A799DF02B1}" srcId="{FF1DC503-1BB4-4E7A-9F36-0738DD663531}" destId="{4A68005B-3543-4F55-92B5-5FD35C724A9F}" srcOrd="3" destOrd="0" parTransId="{13935EE8-7902-48FF-A597-A4E5BCF47C08}" sibTransId="{6E8B5A32-30FF-4FA5-AC86-426E964E5433}"/>
    <dgm:cxn modelId="{A8C80C54-317A-468C-ADB9-575803F31382}" type="presOf" srcId="{2A93193E-3F9A-4BA6-8423-4300F739D51B}" destId="{A65B7D75-8549-47D6-8D97-60EB319CF6C0}" srcOrd="1" destOrd="2" presId="urn:microsoft.com/office/officeart/2005/8/layout/cycle4"/>
    <dgm:cxn modelId="{6F2C5741-F251-48B2-94F9-1BC7E0E5934A}" type="presOf" srcId="{73CDCD0E-968B-4FB4-A8C6-938C3F69A41B}" destId="{68293708-647F-4143-B0FB-611058F0FF11}" srcOrd="1" destOrd="0" presId="urn:microsoft.com/office/officeart/2005/8/layout/cycle4"/>
    <dgm:cxn modelId="{13CF1FEE-8D70-49EF-9B74-DF347CF6458D}" srcId="{07461460-B613-4D25-AE9F-6018651AF816}" destId="{C4D706C9-F43F-4AB4-9B9C-214D3847D6DC}" srcOrd="1" destOrd="0" parTransId="{99C48989-A858-4B50-8AE6-4FD953BE8604}" sibTransId="{3B7BD016-2054-48D9-A440-79A86D97EE22}"/>
    <dgm:cxn modelId="{093B0BE3-494E-4CFD-AA1B-8BE02780FA6A}" type="presOf" srcId="{3A07EAD8-0D52-4636-9194-920DCE71D57A}" destId="{7E7FB1C6-0274-4E95-B193-866EC807BE9B}" srcOrd="0" destOrd="1" presId="urn:microsoft.com/office/officeart/2005/8/layout/cycle4"/>
    <dgm:cxn modelId="{097D3C5C-D5B0-40B6-A649-C9715B664CB6}" type="presOf" srcId="{A6B35B14-6C2B-4438-96D4-40437A157394}" destId="{AF16D668-66A5-4C72-A739-82C050D1C9FC}" srcOrd="0" destOrd="3" presId="urn:microsoft.com/office/officeart/2005/8/layout/cycle4"/>
    <dgm:cxn modelId="{7E2D0EB5-55CF-4D17-A318-166F62FD8964}" srcId="{4A68005B-3543-4F55-92B5-5FD35C724A9F}" destId="{2A93193E-3F9A-4BA6-8423-4300F739D51B}" srcOrd="2" destOrd="0" parTransId="{B906A56A-17D5-4727-8570-B9003F652156}" sibTransId="{A33E9441-760A-498D-85A7-1CED85418109}"/>
    <dgm:cxn modelId="{C4C25C61-E87D-4667-92DA-3CDB3E7B8275}" type="presOf" srcId="{3F3A564E-D3B8-4B77-8582-8D9AC07868EB}" destId="{337F89DE-18B0-4706-B5BD-361C62D0E09F}" srcOrd="0" destOrd="0" presId="urn:microsoft.com/office/officeart/2005/8/layout/cycle4"/>
    <dgm:cxn modelId="{C44FD80E-5A60-475B-A31D-75600CD5B91D}" type="presOf" srcId="{A6B35B14-6C2B-4438-96D4-40437A157394}" destId="{B9E187DD-6F09-47DC-A725-3FA2FE519BD4}" srcOrd="1" destOrd="3" presId="urn:microsoft.com/office/officeart/2005/8/layout/cycle4"/>
    <dgm:cxn modelId="{71A0FB57-F9B6-46C8-96F5-8A267034B887}" type="presParOf" srcId="{30603681-3072-41C2-85DD-DD3E06A6FA3B}" destId="{418DD386-FE4D-4ECD-8B3E-9879B8D8BBE8}" srcOrd="0" destOrd="0" presId="urn:microsoft.com/office/officeart/2005/8/layout/cycle4"/>
    <dgm:cxn modelId="{AD86EB46-32DA-412E-A63B-ED69DC8BB3ED}" type="presParOf" srcId="{418DD386-FE4D-4ECD-8B3E-9879B8D8BBE8}" destId="{3B3A84F0-3710-489F-AC34-3A900B54C8E1}" srcOrd="0" destOrd="0" presId="urn:microsoft.com/office/officeart/2005/8/layout/cycle4"/>
    <dgm:cxn modelId="{47AC9F3B-CDBD-4D92-9441-67DEE7D46444}" type="presParOf" srcId="{3B3A84F0-3710-489F-AC34-3A900B54C8E1}" destId="{337F89DE-18B0-4706-B5BD-361C62D0E09F}" srcOrd="0" destOrd="0" presId="urn:microsoft.com/office/officeart/2005/8/layout/cycle4"/>
    <dgm:cxn modelId="{5A953A8F-B1F9-411C-85CE-AC3DEF2119F5}" type="presParOf" srcId="{3B3A84F0-3710-489F-AC34-3A900B54C8E1}" destId="{F0CC79EA-54AC-4856-84B0-469E3F7D1901}" srcOrd="1" destOrd="0" presId="urn:microsoft.com/office/officeart/2005/8/layout/cycle4"/>
    <dgm:cxn modelId="{E3E75384-0B87-49F7-A8AD-57978737DD88}" type="presParOf" srcId="{418DD386-FE4D-4ECD-8B3E-9879B8D8BBE8}" destId="{20683D57-7CF0-4818-9B5F-018F811F0052}" srcOrd="1" destOrd="0" presId="urn:microsoft.com/office/officeart/2005/8/layout/cycle4"/>
    <dgm:cxn modelId="{126F2F77-CB7D-4756-A4AB-CF8F00B81764}" type="presParOf" srcId="{20683D57-7CF0-4818-9B5F-018F811F0052}" destId="{AF16D668-66A5-4C72-A739-82C050D1C9FC}" srcOrd="0" destOrd="0" presId="urn:microsoft.com/office/officeart/2005/8/layout/cycle4"/>
    <dgm:cxn modelId="{A1F85D53-F386-4ACD-AEEB-3F3A2ACBF056}" type="presParOf" srcId="{20683D57-7CF0-4818-9B5F-018F811F0052}" destId="{B9E187DD-6F09-47DC-A725-3FA2FE519BD4}" srcOrd="1" destOrd="0" presId="urn:microsoft.com/office/officeart/2005/8/layout/cycle4"/>
    <dgm:cxn modelId="{6E81A3F5-48E5-43F8-A5FA-6F6419060B3A}" type="presParOf" srcId="{418DD386-FE4D-4ECD-8B3E-9879B8D8BBE8}" destId="{5B694FF2-5979-48B3-84ED-5FC13367F27C}" srcOrd="2" destOrd="0" presId="urn:microsoft.com/office/officeart/2005/8/layout/cycle4"/>
    <dgm:cxn modelId="{DA1DF904-8779-42C2-85FB-991FC58F4862}" type="presParOf" srcId="{5B694FF2-5979-48B3-84ED-5FC13367F27C}" destId="{5EE03E3E-AAA0-412D-9973-7FF50A656094}" srcOrd="0" destOrd="0" presId="urn:microsoft.com/office/officeart/2005/8/layout/cycle4"/>
    <dgm:cxn modelId="{59797C38-F962-45B0-9B2D-CD0F7471224B}" type="presParOf" srcId="{5B694FF2-5979-48B3-84ED-5FC13367F27C}" destId="{68293708-647F-4143-B0FB-611058F0FF11}" srcOrd="1" destOrd="0" presId="urn:microsoft.com/office/officeart/2005/8/layout/cycle4"/>
    <dgm:cxn modelId="{6E0EC724-1331-4630-82F2-467ED0043890}" type="presParOf" srcId="{418DD386-FE4D-4ECD-8B3E-9879B8D8BBE8}" destId="{070CBC05-EEEC-4774-BC96-8FC4A40AD38F}" srcOrd="3" destOrd="0" presId="urn:microsoft.com/office/officeart/2005/8/layout/cycle4"/>
    <dgm:cxn modelId="{756C2AF1-86FE-4743-8885-35F696CAB0D4}" type="presParOf" srcId="{070CBC05-EEEC-4774-BC96-8FC4A40AD38F}" destId="{7E7FB1C6-0274-4E95-B193-866EC807BE9B}" srcOrd="0" destOrd="0" presId="urn:microsoft.com/office/officeart/2005/8/layout/cycle4"/>
    <dgm:cxn modelId="{EB988993-2C77-40C8-A0B6-CD763990203B}" type="presParOf" srcId="{070CBC05-EEEC-4774-BC96-8FC4A40AD38F}" destId="{A65B7D75-8549-47D6-8D97-60EB319CF6C0}" srcOrd="1" destOrd="0" presId="urn:microsoft.com/office/officeart/2005/8/layout/cycle4"/>
    <dgm:cxn modelId="{52E282C0-1D3F-4240-84D0-E7BDB2B6C93C}" type="presParOf" srcId="{418DD386-FE4D-4ECD-8B3E-9879B8D8BBE8}" destId="{117517CA-78C9-4F5D-A57B-AB943A6F2508}" srcOrd="4" destOrd="0" presId="urn:microsoft.com/office/officeart/2005/8/layout/cycle4"/>
    <dgm:cxn modelId="{E8650117-0AA5-41CB-9EDE-851B1B575F0B}" type="presParOf" srcId="{30603681-3072-41C2-85DD-DD3E06A6FA3B}" destId="{2DBC6768-3529-4766-91E2-A53F5D580447}" srcOrd="1" destOrd="0" presId="urn:microsoft.com/office/officeart/2005/8/layout/cycle4"/>
    <dgm:cxn modelId="{117B6EF8-A517-4966-A40F-F8DA06DBA23C}" type="presParOf" srcId="{2DBC6768-3529-4766-91E2-A53F5D580447}" destId="{E815547C-256C-4ABF-B567-112472AA1F3A}" srcOrd="0" destOrd="0" presId="urn:microsoft.com/office/officeart/2005/8/layout/cycle4"/>
    <dgm:cxn modelId="{4D86EA31-A2CF-4635-9A37-D8D1ECC84994}" type="presParOf" srcId="{2DBC6768-3529-4766-91E2-A53F5D580447}" destId="{E6E82396-63A4-4E8B-BFB3-36B8C3445747}" srcOrd="1" destOrd="0" presId="urn:microsoft.com/office/officeart/2005/8/layout/cycle4"/>
    <dgm:cxn modelId="{F2E7B93B-12C6-406C-9F7A-A3051EA6A13C}" type="presParOf" srcId="{2DBC6768-3529-4766-91E2-A53F5D580447}" destId="{59D9E423-E7B7-4D50-A8FC-E72CDC7F1460}" srcOrd="2" destOrd="0" presId="urn:microsoft.com/office/officeart/2005/8/layout/cycle4"/>
    <dgm:cxn modelId="{0AE800AA-5B0C-4FBA-AB32-9579E05C4AB1}" type="presParOf" srcId="{2DBC6768-3529-4766-91E2-A53F5D580447}" destId="{9FB71812-4CD0-408A-8B2E-E535CDA4B4AE}" srcOrd="3" destOrd="0" presId="urn:microsoft.com/office/officeart/2005/8/layout/cycle4"/>
    <dgm:cxn modelId="{74237A3A-3065-4900-843E-04EC3BBC5521}" type="presParOf" srcId="{2DBC6768-3529-4766-91E2-A53F5D580447}" destId="{CC185241-799B-492B-A709-833E82B54171}" srcOrd="4" destOrd="0" presId="urn:microsoft.com/office/officeart/2005/8/layout/cycle4"/>
    <dgm:cxn modelId="{90587199-AF45-4486-A4C0-C76CBE1678AE}" type="presParOf" srcId="{30603681-3072-41C2-85DD-DD3E06A6FA3B}" destId="{99700A71-373F-4663-91F1-F01DAC2DA4A3}" srcOrd="2" destOrd="0" presId="urn:microsoft.com/office/officeart/2005/8/layout/cycle4"/>
    <dgm:cxn modelId="{3A7EBF5F-C70D-45C1-9139-0F823CAF123A}" type="presParOf" srcId="{30603681-3072-41C2-85DD-DD3E06A6FA3B}" destId="{3304B145-CCF8-4D25-BA18-EDDEC94E544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8DAA5-0099-4616-8C3E-5951EF066FE9}">
      <dsp:nvSpPr>
        <dsp:cNvPr id="0" name=""/>
        <dsp:cNvSpPr/>
      </dsp:nvSpPr>
      <dsp:spPr>
        <a:xfrm>
          <a:off x="4" y="0"/>
          <a:ext cx="8472250" cy="4518991"/>
        </a:xfrm>
        <a:prstGeom prst="rightArrow">
          <a:avLst/>
        </a:prstGeom>
        <a:solidFill>
          <a:srgbClr val="99CCFF"/>
        </a:solidFill>
        <a:ln>
          <a:noFill/>
        </a:ln>
        <a:effectLst/>
      </dsp:spPr>
      <dsp:style>
        <a:lnRef idx="0">
          <a:scrgbClr r="0" g="0" b="0"/>
        </a:lnRef>
        <a:fillRef idx="1">
          <a:scrgbClr r="0" g="0" b="0"/>
        </a:fillRef>
        <a:effectRef idx="0">
          <a:scrgbClr r="0" g="0" b="0"/>
        </a:effectRef>
        <a:fontRef idx="minor"/>
      </dsp:style>
    </dsp:sp>
    <dsp:sp modelId="{9A88E5B2-8E5B-4011-9EA8-35112CFE9201}">
      <dsp:nvSpPr>
        <dsp:cNvPr id="0" name=""/>
        <dsp:cNvSpPr/>
      </dsp:nvSpPr>
      <dsp:spPr>
        <a:xfrm>
          <a:off x="420088" y="1214361"/>
          <a:ext cx="2541676" cy="2090268"/>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altLang="it-IT" sz="1600" b="0" kern="1200" dirty="0" smtClean="0">
              <a:solidFill>
                <a:schemeClr val="bg1"/>
              </a:solidFill>
              <a:latin typeface="Calibri" panose="020F0502020204030204" pitchFamily="34" charset="0"/>
            </a:rPr>
            <a:t>- PIL 2016:  +1,2% vs 2015 (0,9% nazionale</a:t>
          </a:r>
          <a:r>
            <a:rPr lang="it-IT" altLang="it-IT" sz="1400" b="0" kern="1200" dirty="0" smtClean="0">
              <a:solidFill>
                <a:schemeClr val="bg1"/>
              </a:solidFill>
              <a:latin typeface="Calibri" panose="020F0502020204030204" pitchFamily="34" charset="0"/>
            </a:rPr>
            <a:t>)</a:t>
          </a:r>
        </a:p>
        <a:p>
          <a:pPr lvl="0" algn="ctr" defTabSz="711200">
            <a:lnSpc>
              <a:spcPct val="90000"/>
            </a:lnSpc>
            <a:spcBef>
              <a:spcPct val="0"/>
            </a:spcBef>
            <a:spcAft>
              <a:spcPct val="35000"/>
            </a:spcAft>
          </a:pPr>
          <a:r>
            <a:rPr lang="it-IT" altLang="it-IT" sz="1600" b="0" kern="1200" dirty="0" smtClean="0">
              <a:solidFill>
                <a:schemeClr val="bg1"/>
              </a:solidFill>
              <a:latin typeface="Calibri" panose="020F0502020204030204" pitchFamily="34" charset="0"/>
            </a:rPr>
            <a:t> Il Veneto è la seconda ragione per scambi export con crescita 2016 pari all’1,3% (58 </a:t>
          </a:r>
          <a:r>
            <a:rPr lang="it-IT" altLang="it-IT" sz="1600" b="0" kern="1200" dirty="0" err="1" smtClean="0">
              <a:solidFill>
                <a:schemeClr val="bg1"/>
              </a:solidFill>
              <a:latin typeface="Calibri" panose="020F0502020204030204" pitchFamily="34" charset="0"/>
            </a:rPr>
            <a:t>mld</a:t>
          </a:r>
          <a:r>
            <a:rPr lang="it-IT" altLang="it-IT" sz="1600" b="0" kern="1200" dirty="0" smtClean="0">
              <a:solidFill>
                <a:schemeClr val="bg1"/>
              </a:solidFill>
              <a:latin typeface="Calibri" panose="020F0502020204030204" pitchFamily="34" charset="0"/>
            </a:rPr>
            <a:t> €).</a:t>
          </a:r>
          <a:endParaRPr lang="it-IT" sz="1600" kern="1200" dirty="0"/>
        </a:p>
      </dsp:txBody>
      <dsp:txXfrm>
        <a:off x="522126" y="1316399"/>
        <a:ext cx="2337600" cy="1886192"/>
      </dsp:txXfrm>
    </dsp:sp>
    <dsp:sp modelId="{7532D19C-AE4A-47B4-8EED-192B94A2FFAC}">
      <dsp:nvSpPr>
        <dsp:cNvPr id="0" name=""/>
        <dsp:cNvSpPr/>
      </dsp:nvSpPr>
      <dsp:spPr>
        <a:xfrm>
          <a:off x="3089195" y="1409563"/>
          <a:ext cx="2367800" cy="1726363"/>
        </a:xfrm>
        <a:prstGeom prst="roundRect">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altLang="it-IT" sz="1600" kern="1200" dirty="0" smtClean="0">
              <a:solidFill>
                <a:schemeClr val="bg1"/>
              </a:solidFill>
              <a:latin typeface="Calibri" panose="020F0502020204030204" pitchFamily="34" charset="0"/>
            </a:rPr>
            <a:t>Export Agroalimentare (6 </a:t>
          </a:r>
          <a:r>
            <a:rPr lang="it-IT" altLang="it-IT" sz="1600" kern="1200" dirty="0" err="1" smtClean="0">
              <a:solidFill>
                <a:schemeClr val="bg1"/>
              </a:solidFill>
              <a:latin typeface="Calibri" panose="020F0502020204030204" pitchFamily="34" charset="0"/>
            </a:rPr>
            <a:t>mld</a:t>
          </a:r>
          <a:r>
            <a:rPr lang="it-IT" altLang="it-IT" sz="1600" kern="1200" dirty="0" smtClean="0">
              <a:solidFill>
                <a:schemeClr val="bg1"/>
              </a:solidFill>
              <a:latin typeface="Calibri" panose="020F0502020204030204" pitchFamily="34" charset="0"/>
            </a:rPr>
            <a:t> €) cresce per il 7% vs 2015 e 10,4% nel primo trimestre 2017</a:t>
          </a:r>
          <a:endParaRPr lang="it-IT" sz="1600" kern="1200" dirty="0"/>
        </a:p>
      </dsp:txBody>
      <dsp:txXfrm>
        <a:off x="3173469" y="1493837"/>
        <a:ext cx="2199252" cy="1557815"/>
      </dsp:txXfrm>
    </dsp:sp>
    <dsp:sp modelId="{1E13DB60-AE7C-4CB7-BF95-C634C1476E1B}">
      <dsp:nvSpPr>
        <dsp:cNvPr id="0" name=""/>
        <dsp:cNvSpPr/>
      </dsp:nvSpPr>
      <dsp:spPr>
        <a:xfrm>
          <a:off x="5556858" y="1548441"/>
          <a:ext cx="1875376" cy="1475107"/>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altLang="it-IT" sz="1600" kern="1200" dirty="0" smtClean="0">
              <a:solidFill>
                <a:schemeClr val="bg1"/>
              </a:solidFill>
              <a:latin typeface="Calibri" panose="020F0502020204030204" pitchFamily="34" charset="0"/>
            </a:rPr>
            <a:t>Vino: superati i 2 </a:t>
          </a:r>
          <a:r>
            <a:rPr lang="it-IT" altLang="it-IT" sz="1600" kern="1200" dirty="0" err="1" smtClean="0">
              <a:solidFill>
                <a:schemeClr val="bg1"/>
              </a:solidFill>
              <a:latin typeface="Calibri" panose="020F0502020204030204" pitchFamily="34" charset="0"/>
            </a:rPr>
            <a:t>mld</a:t>
          </a:r>
          <a:r>
            <a:rPr lang="it-IT" altLang="it-IT" sz="1600" kern="1200" dirty="0" smtClean="0">
              <a:solidFill>
                <a:schemeClr val="bg1"/>
              </a:solidFill>
              <a:latin typeface="Calibri" panose="020F0502020204030204" pitchFamily="34" charset="0"/>
            </a:rPr>
            <a:t> (+9% vs 2015). Spumante +225% vs 2011 (0,7 </a:t>
          </a:r>
          <a:r>
            <a:rPr lang="it-IT" altLang="it-IT" sz="1600" kern="1200" dirty="0" err="1" smtClean="0">
              <a:solidFill>
                <a:schemeClr val="bg1"/>
              </a:solidFill>
              <a:latin typeface="Calibri" panose="020F0502020204030204" pitchFamily="34" charset="0"/>
            </a:rPr>
            <a:t>mld</a:t>
          </a:r>
          <a:r>
            <a:rPr lang="it-IT" altLang="it-IT" sz="1600" kern="1200" dirty="0" smtClean="0">
              <a:solidFill>
                <a:schemeClr val="bg1"/>
              </a:solidFill>
              <a:latin typeface="Calibri" panose="020F0502020204030204" pitchFamily="34" charset="0"/>
            </a:rPr>
            <a:t>€)</a:t>
          </a:r>
          <a:endParaRPr lang="it-IT" sz="1600" kern="1200" dirty="0"/>
        </a:p>
      </dsp:txBody>
      <dsp:txXfrm>
        <a:off x="5628867" y="1620450"/>
        <a:ext cx="1731358" cy="1331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03E3E-AAA0-412D-9973-7FF50A656094}">
      <dsp:nvSpPr>
        <dsp:cNvPr id="0" name=""/>
        <dsp:cNvSpPr/>
      </dsp:nvSpPr>
      <dsp:spPr>
        <a:xfrm>
          <a:off x="5046292" y="3437510"/>
          <a:ext cx="3170950" cy="2052546"/>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533400">
            <a:lnSpc>
              <a:spcPct val="90000"/>
            </a:lnSpc>
            <a:spcBef>
              <a:spcPct val="0"/>
            </a:spcBef>
            <a:spcAft>
              <a:spcPct val="15000"/>
            </a:spcAft>
            <a:buChar char="•"/>
          </a:pPr>
          <a:r>
            <a:rPr lang="it-IT" sz="1200" kern="1200" dirty="0" smtClean="0">
              <a:solidFill>
                <a:schemeClr val="bg1">
                  <a:lumMod val="50000"/>
                </a:schemeClr>
              </a:solidFill>
              <a:latin typeface="Calibri" panose="020F0502020204030204" pitchFamily="34" charset="0"/>
            </a:rPr>
            <a:t>Maggiori saturazioni trasporto</a:t>
          </a:r>
          <a:endParaRPr lang="it-IT" sz="1200" kern="1200" dirty="0">
            <a:solidFill>
              <a:schemeClr val="bg1">
                <a:lumMod val="50000"/>
              </a:schemeClr>
            </a:solidFill>
            <a:latin typeface="Calibri" panose="020F0502020204030204" pitchFamily="34" charset="0"/>
          </a:endParaRPr>
        </a:p>
        <a:p>
          <a:pPr marL="114300" lvl="1" indent="-114300" algn="just" defTabSz="533400">
            <a:lnSpc>
              <a:spcPct val="90000"/>
            </a:lnSpc>
            <a:spcBef>
              <a:spcPct val="0"/>
            </a:spcBef>
            <a:spcAft>
              <a:spcPct val="15000"/>
            </a:spcAft>
            <a:buChar char="•"/>
          </a:pPr>
          <a:r>
            <a:rPr lang="it-IT" sz="1200" kern="1200" dirty="0" smtClean="0">
              <a:solidFill>
                <a:schemeClr val="bg1">
                  <a:lumMod val="50000"/>
                </a:schemeClr>
              </a:solidFill>
              <a:latin typeface="Calibri" panose="020F0502020204030204" pitchFamily="34" charset="0"/>
            </a:rPr>
            <a:t>Ottimizzazioni </a:t>
          </a:r>
          <a:r>
            <a:rPr lang="it-IT" sz="1200" kern="1200" dirty="0" err="1" smtClean="0">
              <a:solidFill>
                <a:schemeClr val="bg1">
                  <a:lumMod val="50000"/>
                </a:schemeClr>
              </a:solidFill>
              <a:latin typeface="Calibri" panose="020F0502020204030204" pitchFamily="34" charset="0"/>
            </a:rPr>
            <a:t>handling</a:t>
          </a:r>
          <a:r>
            <a:rPr lang="it-IT" sz="1200" kern="1200" dirty="0" smtClean="0">
              <a:solidFill>
                <a:schemeClr val="bg1">
                  <a:lumMod val="50000"/>
                </a:schemeClr>
              </a:solidFill>
              <a:latin typeface="Calibri" panose="020F0502020204030204" pitchFamily="34" charset="0"/>
            </a:rPr>
            <a:t> (costi amm.vi, </a:t>
          </a:r>
          <a:r>
            <a:rPr lang="it-IT" sz="1200" kern="1200" dirty="0" err="1" smtClean="0">
              <a:solidFill>
                <a:schemeClr val="bg1">
                  <a:lumMod val="50000"/>
                </a:schemeClr>
              </a:solidFill>
              <a:latin typeface="Calibri" panose="020F0502020204030204" pitchFamily="34" charset="0"/>
            </a:rPr>
            <a:t>attrezz</a:t>
          </a:r>
          <a:r>
            <a:rPr lang="it-IT" sz="1200" kern="1200" dirty="0" smtClean="0">
              <a:solidFill>
                <a:schemeClr val="bg1">
                  <a:lumMod val="50000"/>
                </a:schemeClr>
              </a:solidFill>
              <a:latin typeface="Calibri" panose="020F0502020204030204" pitchFamily="34" charset="0"/>
            </a:rPr>
            <a:t>…)</a:t>
          </a:r>
          <a:endParaRPr lang="it-IT" sz="1200" kern="1200" dirty="0">
            <a:solidFill>
              <a:schemeClr val="bg1">
                <a:lumMod val="50000"/>
              </a:schemeClr>
            </a:solidFill>
            <a:latin typeface="Calibri" panose="020F0502020204030204" pitchFamily="34" charset="0"/>
          </a:endParaRPr>
        </a:p>
        <a:p>
          <a:pPr marL="114300" lvl="1" indent="-114300" algn="just" defTabSz="533400">
            <a:lnSpc>
              <a:spcPct val="90000"/>
            </a:lnSpc>
            <a:spcBef>
              <a:spcPct val="0"/>
            </a:spcBef>
            <a:spcAft>
              <a:spcPct val="15000"/>
            </a:spcAft>
            <a:buChar char="•"/>
          </a:pPr>
          <a:r>
            <a:rPr lang="it-IT" sz="1200" kern="1200" dirty="0" smtClean="0">
              <a:solidFill>
                <a:schemeClr val="bg1">
                  <a:lumMod val="50000"/>
                </a:schemeClr>
              </a:solidFill>
              <a:latin typeface="Calibri" panose="020F0502020204030204" pitchFamily="34" charset="0"/>
            </a:rPr>
            <a:t>Frequenza elevata di consegna su canali specializzati</a:t>
          </a:r>
          <a:endParaRPr lang="it-IT" sz="1200" kern="1200" dirty="0">
            <a:solidFill>
              <a:schemeClr val="bg1">
                <a:lumMod val="50000"/>
              </a:schemeClr>
            </a:solidFill>
            <a:latin typeface="Calibri" panose="020F0502020204030204" pitchFamily="34" charset="0"/>
          </a:endParaRPr>
        </a:p>
        <a:p>
          <a:pPr marL="114300" lvl="1" indent="-114300" algn="just" defTabSz="533400">
            <a:lnSpc>
              <a:spcPct val="90000"/>
            </a:lnSpc>
            <a:spcBef>
              <a:spcPct val="0"/>
            </a:spcBef>
            <a:spcAft>
              <a:spcPct val="15000"/>
            </a:spcAft>
            <a:buChar char="•"/>
          </a:pPr>
          <a:r>
            <a:rPr lang="it-IT" sz="1200" b="1" kern="1200" dirty="0" err="1" smtClean="0">
              <a:solidFill>
                <a:schemeClr val="bg1">
                  <a:lumMod val="50000"/>
                </a:schemeClr>
              </a:solidFill>
              <a:latin typeface="Calibri" panose="020F0502020204030204" pitchFamily="34" charset="0"/>
            </a:rPr>
            <a:t>Syncro</a:t>
          </a:r>
          <a:r>
            <a:rPr lang="it-IT" sz="1200" b="1" kern="1200" dirty="0" smtClean="0">
              <a:solidFill>
                <a:schemeClr val="bg1">
                  <a:lumMod val="50000"/>
                </a:schemeClr>
              </a:solidFill>
              <a:latin typeface="Calibri" panose="020F0502020204030204" pitchFamily="34" charset="0"/>
            </a:rPr>
            <a:t> e VMI </a:t>
          </a:r>
          <a:r>
            <a:rPr lang="it-IT" sz="1200" b="1" kern="1200" dirty="0" err="1" smtClean="0">
              <a:solidFill>
                <a:schemeClr val="bg1">
                  <a:lumMod val="50000"/>
                </a:schemeClr>
              </a:solidFill>
              <a:latin typeface="Calibri" panose="020F0502020204030204" pitchFamily="34" charset="0"/>
            </a:rPr>
            <a:t>multiproduttore</a:t>
          </a:r>
          <a:r>
            <a:rPr lang="it-IT" sz="1200" b="1" kern="1200" dirty="0" smtClean="0">
              <a:solidFill>
                <a:schemeClr val="bg1">
                  <a:lumMod val="50000"/>
                </a:schemeClr>
              </a:solidFill>
              <a:latin typeface="Calibri" panose="020F0502020204030204" pitchFamily="34" charset="0"/>
            </a:rPr>
            <a:t> (progetto di </a:t>
          </a:r>
          <a:r>
            <a:rPr lang="it-IT" sz="1200" b="1" kern="1200" dirty="0" err="1" smtClean="0">
              <a:solidFill>
                <a:schemeClr val="bg1">
                  <a:lumMod val="50000"/>
                </a:schemeClr>
              </a:solidFill>
              <a:latin typeface="Calibri" panose="020F0502020204030204" pitchFamily="34" charset="0"/>
            </a:rPr>
            <a:t>collaboraz</a:t>
          </a:r>
          <a:r>
            <a:rPr lang="it-IT" sz="1200" b="1" kern="1200" dirty="0" smtClean="0">
              <a:solidFill>
                <a:schemeClr val="bg1">
                  <a:lumMod val="50000"/>
                </a:schemeClr>
              </a:solidFill>
              <a:latin typeface="Calibri" panose="020F0502020204030204" pitchFamily="34" charset="0"/>
            </a:rPr>
            <a:t>. con GDO)</a:t>
          </a:r>
          <a:endParaRPr lang="it-IT" sz="1200" b="1" kern="1200" dirty="0">
            <a:solidFill>
              <a:schemeClr val="bg1">
                <a:lumMod val="50000"/>
              </a:schemeClr>
            </a:solidFill>
            <a:latin typeface="Calibri" panose="020F0502020204030204" pitchFamily="34" charset="0"/>
          </a:endParaRPr>
        </a:p>
      </dsp:txBody>
      <dsp:txXfrm>
        <a:off x="6042665" y="3995735"/>
        <a:ext cx="2129489" cy="1449234"/>
      </dsp:txXfrm>
    </dsp:sp>
    <dsp:sp modelId="{7E7FB1C6-0274-4E95-B193-866EC807BE9B}">
      <dsp:nvSpPr>
        <dsp:cNvPr id="0" name=""/>
        <dsp:cNvSpPr/>
      </dsp:nvSpPr>
      <dsp:spPr>
        <a:xfrm>
          <a:off x="492520" y="3605781"/>
          <a:ext cx="2649081" cy="1716004"/>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533400">
            <a:lnSpc>
              <a:spcPct val="90000"/>
            </a:lnSpc>
            <a:spcBef>
              <a:spcPct val="0"/>
            </a:spcBef>
            <a:spcAft>
              <a:spcPct val="15000"/>
            </a:spcAft>
            <a:buChar char="•"/>
          </a:pPr>
          <a:r>
            <a:rPr lang="it-IT" sz="1200" kern="1200" dirty="0" smtClean="0">
              <a:solidFill>
                <a:schemeClr val="bg1">
                  <a:lumMod val="50000"/>
                </a:schemeClr>
              </a:solidFill>
              <a:latin typeface="Calibri" panose="020F0502020204030204" pitchFamily="34" charset="0"/>
            </a:rPr>
            <a:t>Possibili problemi  di dimensione nel medio termine.</a:t>
          </a:r>
          <a:endParaRPr lang="it-IT" sz="1200" kern="1200" dirty="0">
            <a:solidFill>
              <a:schemeClr val="bg1">
                <a:lumMod val="50000"/>
              </a:schemeClr>
            </a:solidFill>
            <a:latin typeface="Calibri" panose="020F0502020204030204" pitchFamily="34" charset="0"/>
          </a:endParaRPr>
        </a:p>
        <a:p>
          <a:pPr marL="114300" lvl="1" indent="-114300" algn="just" defTabSz="533400">
            <a:lnSpc>
              <a:spcPct val="90000"/>
            </a:lnSpc>
            <a:spcBef>
              <a:spcPct val="0"/>
            </a:spcBef>
            <a:spcAft>
              <a:spcPct val="15000"/>
            </a:spcAft>
            <a:buChar char="•"/>
          </a:pPr>
          <a:r>
            <a:rPr lang="it-IT" sz="1200" kern="1200" dirty="0" smtClean="0">
              <a:solidFill>
                <a:schemeClr val="bg1">
                  <a:lumMod val="50000"/>
                </a:schemeClr>
              </a:solidFill>
              <a:latin typeface="Calibri" panose="020F0502020204030204" pitchFamily="34" charset="0"/>
            </a:rPr>
            <a:t>N1 ha site solo di grandi dimensione e riesce a  reagire  ai cambiamenti</a:t>
          </a:r>
          <a:endParaRPr lang="it-IT" sz="1200" kern="1200" dirty="0">
            <a:solidFill>
              <a:schemeClr val="bg1">
                <a:lumMod val="50000"/>
              </a:schemeClr>
            </a:solidFill>
            <a:latin typeface="Calibri" panose="020F0502020204030204" pitchFamily="34" charset="0"/>
          </a:endParaRPr>
        </a:p>
        <a:p>
          <a:pPr marL="114300" lvl="1" indent="-114300" algn="l" defTabSz="533400">
            <a:lnSpc>
              <a:spcPct val="90000"/>
            </a:lnSpc>
            <a:spcBef>
              <a:spcPct val="0"/>
            </a:spcBef>
            <a:spcAft>
              <a:spcPct val="15000"/>
            </a:spcAft>
            <a:buChar char="•"/>
          </a:pPr>
          <a:endParaRPr lang="it-IT" sz="1200" kern="1200" dirty="0">
            <a:solidFill>
              <a:schemeClr val="bg1">
                <a:lumMod val="50000"/>
              </a:schemeClr>
            </a:solidFill>
            <a:latin typeface="Calibri" panose="020F0502020204030204" pitchFamily="34" charset="0"/>
          </a:endParaRPr>
        </a:p>
      </dsp:txBody>
      <dsp:txXfrm>
        <a:off x="530215" y="4072477"/>
        <a:ext cx="1778967" cy="1211613"/>
      </dsp:txXfrm>
    </dsp:sp>
    <dsp:sp modelId="{AF16D668-66A5-4C72-A739-82C050D1C9FC}">
      <dsp:nvSpPr>
        <dsp:cNvPr id="0" name=""/>
        <dsp:cNvSpPr/>
      </dsp:nvSpPr>
      <dsp:spPr>
        <a:xfrm>
          <a:off x="4814706" y="-40727"/>
          <a:ext cx="2649081" cy="1716004"/>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533400">
            <a:lnSpc>
              <a:spcPct val="90000"/>
            </a:lnSpc>
            <a:spcBef>
              <a:spcPct val="0"/>
            </a:spcBef>
            <a:spcAft>
              <a:spcPct val="15000"/>
            </a:spcAft>
            <a:buChar char="•"/>
          </a:pPr>
          <a:r>
            <a:rPr lang="it-IT" sz="1200" kern="1200" dirty="0" smtClean="0">
              <a:solidFill>
                <a:schemeClr val="bg1">
                  <a:lumMod val="50000"/>
                </a:schemeClr>
              </a:solidFill>
              <a:latin typeface="Calibri" panose="020F0502020204030204" pitchFamily="34" charset="0"/>
            </a:rPr>
            <a:t>No impegno di liquidità</a:t>
          </a:r>
          <a:endParaRPr lang="it-IT" sz="1200" kern="1200" dirty="0">
            <a:solidFill>
              <a:schemeClr val="bg1">
                <a:lumMod val="50000"/>
              </a:schemeClr>
            </a:solidFill>
            <a:latin typeface="Calibri" panose="020F0502020204030204" pitchFamily="34" charset="0"/>
          </a:endParaRPr>
        </a:p>
        <a:p>
          <a:pPr marL="114300" lvl="1" indent="-114300" algn="just" defTabSz="533400">
            <a:lnSpc>
              <a:spcPct val="90000"/>
            </a:lnSpc>
            <a:spcBef>
              <a:spcPct val="0"/>
            </a:spcBef>
            <a:spcAft>
              <a:spcPct val="15000"/>
            </a:spcAft>
            <a:buChar char="•"/>
          </a:pPr>
          <a:r>
            <a:rPr lang="it-IT" sz="1200" kern="1200" dirty="0" smtClean="0">
              <a:solidFill>
                <a:schemeClr val="bg1">
                  <a:lumMod val="50000"/>
                </a:schemeClr>
              </a:solidFill>
              <a:latin typeface="Calibri" panose="020F0502020204030204" pitchFamily="34" charset="0"/>
            </a:rPr>
            <a:t>N1 investe in sistemi e attrezzature</a:t>
          </a:r>
          <a:endParaRPr lang="it-IT" sz="1200" kern="1200" dirty="0">
            <a:solidFill>
              <a:schemeClr val="bg1">
                <a:lumMod val="50000"/>
              </a:schemeClr>
            </a:solidFill>
            <a:latin typeface="Calibri" panose="020F0502020204030204" pitchFamily="34" charset="0"/>
          </a:endParaRPr>
        </a:p>
        <a:p>
          <a:pPr marL="114300" lvl="1" indent="-114300" algn="just" defTabSz="533400">
            <a:lnSpc>
              <a:spcPct val="90000"/>
            </a:lnSpc>
            <a:spcBef>
              <a:spcPct val="0"/>
            </a:spcBef>
            <a:spcAft>
              <a:spcPct val="15000"/>
            </a:spcAft>
            <a:buChar char="•"/>
          </a:pPr>
          <a:r>
            <a:rPr lang="it-IT" sz="1200" kern="1200" dirty="0" smtClean="0">
              <a:solidFill>
                <a:schemeClr val="bg1">
                  <a:lumMod val="50000"/>
                </a:schemeClr>
              </a:solidFill>
              <a:latin typeface="Calibri" panose="020F0502020204030204" pitchFamily="34" charset="0"/>
            </a:rPr>
            <a:t>Possibilità di investire in attività «core»</a:t>
          </a:r>
          <a:endParaRPr lang="it-IT" sz="1200" kern="1200" dirty="0">
            <a:solidFill>
              <a:schemeClr val="bg1">
                <a:lumMod val="50000"/>
              </a:schemeClr>
            </a:solidFill>
            <a:latin typeface="Calibri" panose="020F0502020204030204" pitchFamily="34" charset="0"/>
          </a:endParaRPr>
        </a:p>
        <a:p>
          <a:pPr marL="171450" lvl="1" indent="-171450" algn="l" defTabSz="711200">
            <a:lnSpc>
              <a:spcPct val="90000"/>
            </a:lnSpc>
            <a:spcBef>
              <a:spcPct val="0"/>
            </a:spcBef>
            <a:spcAft>
              <a:spcPct val="15000"/>
            </a:spcAft>
            <a:buChar char="•"/>
          </a:pPr>
          <a:endParaRPr lang="it-IT" sz="1600" kern="1200" dirty="0">
            <a:latin typeface="Calibri" panose="020F0502020204030204" pitchFamily="34" charset="0"/>
          </a:endParaRPr>
        </a:p>
      </dsp:txBody>
      <dsp:txXfrm>
        <a:off x="5647125" y="-3032"/>
        <a:ext cx="1778967" cy="1211613"/>
      </dsp:txXfrm>
    </dsp:sp>
    <dsp:sp modelId="{337F89DE-18B0-4706-B5BD-361C62D0E09F}">
      <dsp:nvSpPr>
        <dsp:cNvPr id="0" name=""/>
        <dsp:cNvSpPr/>
      </dsp:nvSpPr>
      <dsp:spPr>
        <a:xfrm>
          <a:off x="492520" y="-40727"/>
          <a:ext cx="2649081" cy="1716004"/>
        </a:xfrm>
        <a:prstGeom prst="roundRect">
          <a:avLst>
            <a:gd name="adj" fmla="val 10000"/>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533400">
            <a:lnSpc>
              <a:spcPct val="90000"/>
            </a:lnSpc>
            <a:spcBef>
              <a:spcPct val="0"/>
            </a:spcBef>
            <a:spcAft>
              <a:spcPct val="15000"/>
            </a:spcAft>
            <a:buChar char="•"/>
          </a:pPr>
          <a:r>
            <a:rPr lang="it-IT" sz="1200" kern="1200" dirty="0" smtClean="0">
              <a:solidFill>
                <a:schemeClr val="bg1">
                  <a:lumMod val="50000"/>
                </a:schemeClr>
              </a:solidFill>
              <a:latin typeface="Calibri" panose="020F0502020204030204" pitchFamily="34" charset="0"/>
            </a:rPr>
            <a:t>Magazzino non vuoto per pieno</a:t>
          </a:r>
          <a:endParaRPr lang="it-IT" sz="1200" kern="1200" dirty="0">
            <a:solidFill>
              <a:schemeClr val="bg1">
                <a:lumMod val="50000"/>
              </a:schemeClr>
            </a:solidFill>
            <a:latin typeface="Calibri" panose="020F0502020204030204" pitchFamily="34" charset="0"/>
          </a:endParaRPr>
        </a:p>
        <a:p>
          <a:pPr marL="114300" lvl="1" indent="-114300" algn="just" defTabSz="533400">
            <a:lnSpc>
              <a:spcPct val="90000"/>
            </a:lnSpc>
            <a:spcBef>
              <a:spcPct val="0"/>
            </a:spcBef>
            <a:spcAft>
              <a:spcPct val="15000"/>
            </a:spcAft>
            <a:buChar char="•"/>
          </a:pPr>
          <a:r>
            <a:rPr lang="it-IT" sz="1200" kern="1200" dirty="0" smtClean="0">
              <a:solidFill>
                <a:schemeClr val="bg1">
                  <a:lumMod val="50000"/>
                </a:schemeClr>
              </a:solidFill>
              <a:latin typeface="Calibri" panose="020F0502020204030204" pitchFamily="34" charset="0"/>
            </a:rPr>
            <a:t>Capacità di modulare gli spazi durante il corso dell’anno (sfruttamento delle  </a:t>
          </a:r>
          <a:r>
            <a:rPr lang="it-IT" sz="1200" kern="1200" dirty="0" err="1" smtClean="0">
              <a:solidFill>
                <a:schemeClr val="bg1">
                  <a:lumMod val="50000"/>
                </a:schemeClr>
              </a:solidFill>
              <a:latin typeface="Calibri" panose="020F0502020204030204" pitchFamily="34" charset="0"/>
            </a:rPr>
            <a:t>controstagionalità</a:t>
          </a:r>
          <a:r>
            <a:rPr lang="it-IT" sz="1200" kern="1200" dirty="0" smtClean="0">
              <a:solidFill>
                <a:schemeClr val="bg1">
                  <a:lumMod val="50000"/>
                </a:schemeClr>
              </a:solidFill>
              <a:latin typeface="Calibri" panose="020F0502020204030204" pitchFamily="34" charset="0"/>
            </a:rPr>
            <a:t>) </a:t>
          </a:r>
          <a:endParaRPr lang="it-IT" sz="1200" kern="1200" dirty="0">
            <a:solidFill>
              <a:schemeClr val="bg1">
                <a:lumMod val="50000"/>
              </a:schemeClr>
            </a:solidFill>
            <a:latin typeface="Calibri" panose="020F0502020204030204" pitchFamily="34" charset="0"/>
          </a:endParaRPr>
        </a:p>
      </dsp:txBody>
      <dsp:txXfrm>
        <a:off x="530215" y="-3032"/>
        <a:ext cx="1778967" cy="1211613"/>
      </dsp:txXfrm>
    </dsp:sp>
    <dsp:sp modelId="{E815547C-256C-4ABF-B567-112472AA1F3A}">
      <dsp:nvSpPr>
        <dsp:cNvPr id="0" name=""/>
        <dsp:cNvSpPr/>
      </dsp:nvSpPr>
      <dsp:spPr>
        <a:xfrm>
          <a:off x="1682130" y="349071"/>
          <a:ext cx="2423763" cy="2321968"/>
        </a:xfrm>
        <a:prstGeom prst="pieWedge">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dirty="0" smtClean="0">
              <a:latin typeface="Calibri" panose="020F0502020204030204" pitchFamily="34" charset="0"/>
            </a:rPr>
            <a:t>Flessibilità</a:t>
          </a:r>
          <a:endParaRPr lang="it-IT" sz="2000" b="1" kern="1200" dirty="0">
            <a:latin typeface="Calibri" panose="020F0502020204030204" pitchFamily="34" charset="0"/>
          </a:endParaRPr>
        </a:p>
      </dsp:txBody>
      <dsp:txXfrm>
        <a:off x="2392034" y="1029160"/>
        <a:ext cx="1713859" cy="1641879"/>
      </dsp:txXfrm>
    </dsp:sp>
    <dsp:sp modelId="{E6E82396-63A4-4E8B-BFB3-36B8C3445747}">
      <dsp:nvSpPr>
        <dsp:cNvPr id="0" name=""/>
        <dsp:cNvSpPr/>
      </dsp:nvSpPr>
      <dsp:spPr>
        <a:xfrm rot="5400000">
          <a:off x="4162246" y="287609"/>
          <a:ext cx="2321968" cy="2444893"/>
        </a:xfrm>
        <a:prstGeom prst="pieWedg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dirty="0" smtClean="0">
              <a:latin typeface="Calibri" panose="020F0502020204030204" pitchFamily="34" charset="0"/>
            </a:rPr>
            <a:t>Cash Flow</a:t>
          </a:r>
          <a:endParaRPr lang="it-IT" sz="2000" b="1" kern="1200" dirty="0">
            <a:latin typeface="Calibri" panose="020F0502020204030204" pitchFamily="34" charset="0"/>
          </a:endParaRPr>
        </a:p>
      </dsp:txBody>
      <dsp:txXfrm rot="-5400000">
        <a:off x="4100784" y="1029160"/>
        <a:ext cx="1728800" cy="1641879"/>
      </dsp:txXfrm>
    </dsp:sp>
    <dsp:sp modelId="{59D9E423-E7B7-4D50-A8FC-E72CDC7F1460}">
      <dsp:nvSpPr>
        <dsp:cNvPr id="0" name=""/>
        <dsp:cNvSpPr/>
      </dsp:nvSpPr>
      <dsp:spPr>
        <a:xfrm rot="10800000">
          <a:off x="4074278" y="2778290"/>
          <a:ext cx="2497903" cy="2321968"/>
        </a:xfrm>
        <a:prstGeom prst="pieWedge">
          <a:avLst/>
        </a:prstGeom>
        <a:solidFill>
          <a:srgbClr val="8484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dirty="0" smtClean="0">
              <a:latin typeface="Calibri" panose="020F0502020204030204" pitchFamily="34" charset="0"/>
            </a:rPr>
            <a:t>Economie di scala</a:t>
          </a:r>
          <a:endParaRPr lang="it-IT" sz="2000" b="1" kern="1200" dirty="0">
            <a:latin typeface="Calibri" panose="020F0502020204030204" pitchFamily="34" charset="0"/>
          </a:endParaRPr>
        </a:p>
      </dsp:txBody>
      <dsp:txXfrm rot="10800000">
        <a:off x="4074278" y="2778290"/>
        <a:ext cx="1766284" cy="1641879"/>
      </dsp:txXfrm>
    </dsp:sp>
    <dsp:sp modelId="{9FB71812-4CD0-408A-8B2E-E535CDA4B4AE}">
      <dsp:nvSpPr>
        <dsp:cNvPr id="0" name=""/>
        <dsp:cNvSpPr/>
      </dsp:nvSpPr>
      <dsp:spPr>
        <a:xfrm rot="16200000">
          <a:off x="1733028" y="2714145"/>
          <a:ext cx="2321968" cy="2450256"/>
        </a:xfrm>
        <a:prstGeom prst="pieWedg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dirty="0" smtClean="0">
              <a:latin typeface="Calibri" panose="020F0502020204030204" pitchFamily="34" charset="0"/>
            </a:rPr>
            <a:t>Reazione a cambiamenti</a:t>
          </a:r>
          <a:endParaRPr lang="it-IT" sz="2000" b="1" kern="1200" dirty="0">
            <a:latin typeface="Calibri" panose="020F0502020204030204" pitchFamily="34" charset="0"/>
          </a:endParaRPr>
        </a:p>
      </dsp:txBody>
      <dsp:txXfrm rot="5400000">
        <a:off x="2386547" y="2778289"/>
        <a:ext cx="1732593" cy="1641879"/>
      </dsp:txXfrm>
    </dsp:sp>
    <dsp:sp modelId="{99700A71-373F-4663-91F1-F01DAC2DA4A3}">
      <dsp:nvSpPr>
        <dsp:cNvPr id="0" name=""/>
        <dsp:cNvSpPr/>
      </dsp:nvSpPr>
      <dsp:spPr>
        <a:xfrm>
          <a:off x="3707773" y="2242038"/>
          <a:ext cx="801695" cy="69712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04B145-CCF8-4D25-BA18-EDDEC94E5444}">
      <dsp:nvSpPr>
        <dsp:cNvPr id="0" name=""/>
        <dsp:cNvSpPr/>
      </dsp:nvSpPr>
      <dsp:spPr>
        <a:xfrm rot="10800000">
          <a:off x="3707773" y="2510164"/>
          <a:ext cx="801695" cy="69712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34" y="9188"/>
            <a:ext cx="2975073" cy="459407"/>
          </a:xfrm>
          <a:prstGeom prst="rect">
            <a:avLst/>
          </a:prstGeom>
          <a:noFill/>
          <a:ln w="9525">
            <a:noFill/>
            <a:miter lim="800000"/>
            <a:headEnd/>
            <a:tailEnd/>
          </a:ln>
          <a:effectLst/>
        </p:spPr>
        <p:txBody>
          <a:bodyPr vert="horz" wrap="square" lIns="18176" tIns="0" rIns="18176" bIns="0" numCol="1" anchor="t" anchorCtr="0" compatLnSpc="1">
            <a:prstTxWarp prst="textNoShape">
              <a:avLst/>
            </a:prstTxWarp>
          </a:bodyPr>
          <a:lstStyle>
            <a:lvl1pPr defTabSz="885552" eaLnBrk="0" hangingPunct="0">
              <a:defRPr sz="1000" i="1"/>
            </a:lvl1pPr>
          </a:lstStyle>
          <a:p>
            <a:endParaRPr lang="en-US" altLang="it-IT"/>
          </a:p>
        </p:txBody>
      </p:sp>
      <p:sp>
        <p:nvSpPr>
          <p:cNvPr id="3075" name="Rectangle 3"/>
          <p:cNvSpPr>
            <a:spLocks noGrp="1" noChangeArrowheads="1"/>
          </p:cNvSpPr>
          <p:nvPr>
            <p:ph type="dt" sz="quarter" idx="1"/>
          </p:nvPr>
        </p:nvSpPr>
        <p:spPr bwMode="auto">
          <a:xfrm>
            <a:off x="3884462" y="9188"/>
            <a:ext cx="2975072" cy="459407"/>
          </a:xfrm>
          <a:prstGeom prst="rect">
            <a:avLst/>
          </a:prstGeom>
          <a:noFill/>
          <a:ln w="9525">
            <a:noFill/>
            <a:miter lim="800000"/>
            <a:headEnd/>
            <a:tailEnd/>
          </a:ln>
          <a:effectLst/>
        </p:spPr>
        <p:txBody>
          <a:bodyPr vert="horz" wrap="square" lIns="18176" tIns="0" rIns="18176" bIns="0" numCol="1" anchor="t" anchorCtr="0" compatLnSpc="1">
            <a:prstTxWarp prst="textNoShape">
              <a:avLst/>
            </a:prstTxWarp>
          </a:bodyPr>
          <a:lstStyle>
            <a:lvl1pPr algn="r" defTabSz="885552" eaLnBrk="0" hangingPunct="0">
              <a:defRPr sz="1000" i="1"/>
            </a:lvl1pPr>
          </a:lstStyle>
          <a:p>
            <a:fld id="{379883DB-FD9B-45E0-BD3B-8D76F305538A}" type="datetime1">
              <a:rPr lang="en-US" altLang="it-IT"/>
              <a:pPr/>
              <a:t>9/30/17</a:t>
            </a:fld>
            <a:endParaRPr lang="en-US" altLang="it-IT"/>
          </a:p>
        </p:txBody>
      </p:sp>
      <p:sp>
        <p:nvSpPr>
          <p:cNvPr id="3076" name="Rectangle 4"/>
          <p:cNvSpPr>
            <a:spLocks noGrp="1" noChangeArrowheads="1"/>
          </p:cNvSpPr>
          <p:nvPr>
            <p:ph type="ftr" sz="quarter" idx="2"/>
          </p:nvPr>
        </p:nvSpPr>
        <p:spPr bwMode="auto">
          <a:xfrm>
            <a:off x="-1534" y="9402536"/>
            <a:ext cx="2975073" cy="456345"/>
          </a:xfrm>
          <a:prstGeom prst="rect">
            <a:avLst/>
          </a:prstGeom>
          <a:noFill/>
          <a:ln w="9525">
            <a:noFill/>
            <a:miter lim="800000"/>
            <a:headEnd/>
            <a:tailEnd/>
          </a:ln>
          <a:effectLst/>
        </p:spPr>
        <p:txBody>
          <a:bodyPr vert="horz" wrap="square" lIns="18176" tIns="0" rIns="18176" bIns="0" numCol="1" anchor="b" anchorCtr="0" compatLnSpc="1">
            <a:prstTxWarp prst="textNoShape">
              <a:avLst/>
            </a:prstTxWarp>
          </a:bodyPr>
          <a:lstStyle>
            <a:lvl1pPr defTabSz="885552" eaLnBrk="0" hangingPunct="0">
              <a:defRPr sz="1000" i="1"/>
            </a:lvl1pPr>
          </a:lstStyle>
          <a:p>
            <a:endParaRPr lang="en-US" altLang="it-IT"/>
          </a:p>
        </p:txBody>
      </p:sp>
      <p:sp>
        <p:nvSpPr>
          <p:cNvPr id="3077" name="Rectangle 5"/>
          <p:cNvSpPr>
            <a:spLocks noGrp="1" noChangeArrowheads="1"/>
          </p:cNvSpPr>
          <p:nvPr>
            <p:ph type="sldNum" sz="quarter" idx="3"/>
          </p:nvPr>
        </p:nvSpPr>
        <p:spPr bwMode="auto">
          <a:xfrm>
            <a:off x="3884462" y="9402536"/>
            <a:ext cx="2975072" cy="456345"/>
          </a:xfrm>
          <a:prstGeom prst="rect">
            <a:avLst/>
          </a:prstGeom>
          <a:noFill/>
          <a:ln w="9525">
            <a:noFill/>
            <a:miter lim="800000"/>
            <a:headEnd/>
            <a:tailEnd/>
          </a:ln>
          <a:effectLst/>
        </p:spPr>
        <p:txBody>
          <a:bodyPr vert="horz" wrap="square" lIns="18176" tIns="0" rIns="18176" bIns="0" numCol="1" anchor="b" anchorCtr="0" compatLnSpc="1">
            <a:prstTxWarp prst="textNoShape">
              <a:avLst/>
            </a:prstTxWarp>
          </a:bodyPr>
          <a:lstStyle>
            <a:lvl1pPr algn="r" defTabSz="885552" eaLnBrk="0" hangingPunct="0">
              <a:defRPr sz="1000" i="1"/>
            </a:lvl1pPr>
          </a:lstStyle>
          <a:p>
            <a:fld id="{942B7AA3-3192-41F8-BBA4-B909C94188A8}" type="slidenum">
              <a:rPr lang="en-US" altLang="it-IT"/>
              <a:pPr/>
              <a:t>‹n.›</a:t>
            </a:fld>
            <a:endParaRPr lang="en-US" altLang="it-IT"/>
          </a:p>
        </p:txBody>
      </p:sp>
      <p:sp>
        <p:nvSpPr>
          <p:cNvPr id="36870" name="Rectangle 6"/>
          <p:cNvSpPr>
            <a:spLocks noChangeArrowheads="1"/>
          </p:cNvSpPr>
          <p:nvPr/>
        </p:nvSpPr>
        <p:spPr bwMode="auto">
          <a:xfrm>
            <a:off x="3057979" y="9408662"/>
            <a:ext cx="740510" cy="251846"/>
          </a:xfrm>
          <a:prstGeom prst="rect">
            <a:avLst/>
          </a:prstGeom>
          <a:noFill/>
          <a:ln>
            <a:noFill/>
          </a:ln>
          <a:extLst/>
        </p:spPr>
        <p:txBody>
          <a:bodyPr wrap="none" lIns="83305" tIns="42409" rIns="83305" bIns="42409">
            <a:spAutoFit/>
          </a:bodyPr>
          <a:lstStyle>
            <a:lvl1pPr defTabSz="869950" eaLnBrk="0" hangingPunct="0">
              <a:defRPr sz="2400">
                <a:solidFill>
                  <a:schemeClr val="tx1"/>
                </a:solidFill>
                <a:latin typeface="Arial" charset="0"/>
                <a:ea typeface="MS PGothic" pitchFamily="34" charset="-128"/>
              </a:defRPr>
            </a:lvl1pPr>
            <a:lvl2pPr marL="37931725" indent="-37474525" defTabSz="869950"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90000"/>
              </a:lnSpc>
            </a:pPr>
            <a:r>
              <a:rPr lang="en-US" altLang="it-IT" sz="1200"/>
              <a:t>Pag. </a:t>
            </a:r>
            <a:fld id="{7FA90434-A7DC-42D5-881A-EAB36F129F97}" type="slidenum">
              <a:rPr lang="en-US" altLang="it-IT" sz="1200"/>
              <a:pPr algn="ctr">
                <a:lnSpc>
                  <a:spcPct val="90000"/>
                </a:lnSpc>
              </a:pPr>
              <a:t>‹n.›</a:t>
            </a:fld>
            <a:endParaRPr lang="en-US" altLang="it-IT" sz="1200"/>
          </a:p>
        </p:txBody>
      </p:sp>
    </p:spTree>
    <p:extLst>
      <p:ext uri="{BB962C8B-B14F-4D97-AF65-F5344CB8AC3E}">
        <p14:creationId xmlns:p14="http://schemas.microsoft.com/office/powerpoint/2010/main" val="1171706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34" y="9188"/>
            <a:ext cx="2975073" cy="459407"/>
          </a:xfrm>
          <a:prstGeom prst="rect">
            <a:avLst/>
          </a:prstGeom>
          <a:noFill/>
          <a:ln w="9525">
            <a:noFill/>
            <a:miter lim="800000"/>
            <a:headEnd/>
            <a:tailEnd/>
          </a:ln>
          <a:effectLst/>
        </p:spPr>
        <p:txBody>
          <a:bodyPr vert="horz" wrap="square" lIns="18176" tIns="0" rIns="18176" bIns="0" numCol="1" anchor="t" anchorCtr="0" compatLnSpc="1">
            <a:prstTxWarp prst="textNoShape">
              <a:avLst/>
            </a:prstTxWarp>
          </a:bodyPr>
          <a:lstStyle>
            <a:lvl1pPr defTabSz="738470" eaLnBrk="0" hangingPunct="0">
              <a:defRPr sz="1000" i="1">
                <a:latin typeface="Times New Roman" pitchFamily="3" charset="0"/>
              </a:defRPr>
            </a:lvl1pPr>
          </a:lstStyle>
          <a:p>
            <a:endParaRPr lang="en-US" altLang="it-IT"/>
          </a:p>
        </p:txBody>
      </p:sp>
      <p:sp>
        <p:nvSpPr>
          <p:cNvPr id="2051" name="Rectangle 3"/>
          <p:cNvSpPr>
            <a:spLocks noGrp="1" noChangeArrowheads="1"/>
          </p:cNvSpPr>
          <p:nvPr>
            <p:ph type="dt" idx="1"/>
          </p:nvPr>
        </p:nvSpPr>
        <p:spPr bwMode="auto">
          <a:xfrm>
            <a:off x="3884462" y="9188"/>
            <a:ext cx="2975072" cy="459407"/>
          </a:xfrm>
          <a:prstGeom prst="rect">
            <a:avLst/>
          </a:prstGeom>
          <a:noFill/>
          <a:ln w="9525">
            <a:noFill/>
            <a:miter lim="800000"/>
            <a:headEnd/>
            <a:tailEnd/>
          </a:ln>
          <a:effectLst/>
        </p:spPr>
        <p:txBody>
          <a:bodyPr vert="horz" wrap="square" lIns="18176" tIns="0" rIns="18176" bIns="0" numCol="1" anchor="t" anchorCtr="0" compatLnSpc="1">
            <a:prstTxWarp prst="textNoShape">
              <a:avLst/>
            </a:prstTxWarp>
          </a:bodyPr>
          <a:lstStyle>
            <a:lvl1pPr algn="r" defTabSz="738470" eaLnBrk="0" hangingPunct="0">
              <a:defRPr sz="1000" i="1">
                <a:latin typeface="Times New Roman" pitchFamily="3" charset="0"/>
              </a:defRPr>
            </a:lvl1pPr>
          </a:lstStyle>
          <a:p>
            <a:fld id="{091865ED-0F62-46EA-AC3E-F488835C3204}" type="datetime1">
              <a:rPr lang="en-US" altLang="it-IT"/>
              <a:pPr/>
              <a:t>9/30/17</a:t>
            </a:fld>
            <a:endParaRPr lang="en-US" altLang="it-IT"/>
          </a:p>
        </p:txBody>
      </p:sp>
      <p:sp>
        <p:nvSpPr>
          <p:cNvPr id="2052" name="Rectangle 4"/>
          <p:cNvSpPr>
            <a:spLocks noGrp="1" noChangeArrowheads="1"/>
          </p:cNvSpPr>
          <p:nvPr>
            <p:ph type="ftr" sz="quarter" idx="4"/>
          </p:nvPr>
        </p:nvSpPr>
        <p:spPr bwMode="auto">
          <a:xfrm>
            <a:off x="-1534" y="9402536"/>
            <a:ext cx="2975073" cy="456345"/>
          </a:xfrm>
          <a:prstGeom prst="rect">
            <a:avLst/>
          </a:prstGeom>
          <a:noFill/>
          <a:ln w="9525">
            <a:noFill/>
            <a:miter lim="800000"/>
            <a:headEnd/>
            <a:tailEnd/>
          </a:ln>
          <a:effectLst/>
        </p:spPr>
        <p:txBody>
          <a:bodyPr vert="horz" wrap="square" lIns="18176" tIns="0" rIns="18176" bIns="0" numCol="1" anchor="b" anchorCtr="0" compatLnSpc="1">
            <a:prstTxWarp prst="textNoShape">
              <a:avLst/>
            </a:prstTxWarp>
          </a:bodyPr>
          <a:lstStyle>
            <a:lvl1pPr defTabSz="738470" eaLnBrk="0" hangingPunct="0">
              <a:defRPr sz="1000" i="1">
                <a:latin typeface="Times New Roman" pitchFamily="3" charset="0"/>
              </a:defRPr>
            </a:lvl1pPr>
          </a:lstStyle>
          <a:p>
            <a:endParaRPr lang="en-US" altLang="it-IT"/>
          </a:p>
        </p:txBody>
      </p:sp>
      <p:sp>
        <p:nvSpPr>
          <p:cNvPr id="2053" name="Rectangle 5"/>
          <p:cNvSpPr>
            <a:spLocks noGrp="1" noChangeArrowheads="1"/>
          </p:cNvSpPr>
          <p:nvPr>
            <p:ph type="sldNum" sz="quarter" idx="5"/>
          </p:nvPr>
        </p:nvSpPr>
        <p:spPr bwMode="auto">
          <a:xfrm>
            <a:off x="3884462" y="9402536"/>
            <a:ext cx="2975072" cy="456345"/>
          </a:xfrm>
          <a:prstGeom prst="rect">
            <a:avLst/>
          </a:prstGeom>
          <a:noFill/>
          <a:ln w="9525">
            <a:noFill/>
            <a:miter lim="800000"/>
            <a:headEnd/>
            <a:tailEnd/>
          </a:ln>
          <a:effectLst/>
        </p:spPr>
        <p:txBody>
          <a:bodyPr vert="horz" wrap="square" lIns="18176" tIns="0" rIns="18176" bIns="0" numCol="1" anchor="b" anchorCtr="0" compatLnSpc="1">
            <a:prstTxWarp prst="textNoShape">
              <a:avLst/>
            </a:prstTxWarp>
          </a:bodyPr>
          <a:lstStyle>
            <a:lvl1pPr algn="r" defTabSz="738470" eaLnBrk="0" hangingPunct="0">
              <a:defRPr sz="1000" i="1">
                <a:latin typeface="Times New Roman" pitchFamily="3" charset="0"/>
              </a:defRPr>
            </a:lvl1pPr>
          </a:lstStyle>
          <a:p>
            <a:fld id="{594837A0-B9C8-40B8-B2D4-2EBA4FE5D403}" type="slidenum">
              <a:rPr lang="en-US" altLang="it-IT"/>
              <a:pPr/>
              <a:t>‹n.›</a:t>
            </a:fld>
            <a:endParaRPr lang="en-US" altLang="it-IT"/>
          </a:p>
        </p:txBody>
      </p:sp>
      <p:sp>
        <p:nvSpPr>
          <p:cNvPr id="19462" name="Rectangle 6"/>
          <p:cNvSpPr>
            <a:spLocks noChangeArrowheads="1"/>
          </p:cNvSpPr>
          <p:nvPr/>
        </p:nvSpPr>
        <p:spPr bwMode="auto">
          <a:xfrm>
            <a:off x="2973539" y="9378034"/>
            <a:ext cx="803576" cy="251143"/>
          </a:xfrm>
          <a:prstGeom prst="rect">
            <a:avLst/>
          </a:prstGeom>
          <a:noFill/>
          <a:ln>
            <a:noFill/>
          </a:ln>
          <a:extLst/>
        </p:spPr>
        <p:txBody>
          <a:bodyPr lIns="83305" tIns="42409" rIns="83305" bIns="42409">
            <a:spAutoFit/>
          </a:bodyPr>
          <a:lstStyle>
            <a:lvl1pPr defTabSz="869950" eaLnBrk="0" hangingPunct="0">
              <a:defRPr sz="2400">
                <a:solidFill>
                  <a:schemeClr val="tx1"/>
                </a:solidFill>
                <a:latin typeface="Arial" charset="0"/>
                <a:ea typeface="MS PGothic" pitchFamily="34" charset="-128"/>
              </a:defRPr>
            </a:lvl1pPr>
            <a:lvl2pPr marL="37931725" indent="-37474525" defTabSz="869950"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90000"/>
              </a:lnSpc>
            </a:pPr>
            <a:r>
              <a:rPr lang="en-US" altLang="it-IT" sz="1200"/>
              <a:t>Pag. </a:t>
            </a:r>
            <a:fld id="{9DC5566E-AC27-49BB-B7CE-FA35E17FFAC2}" type="slidenum">
              <a:rPr lang="en-US" altLang="it-IT" sz="1200"/>
              <a:pPr algn="ctr">
                <a:lnSpc>
                  <a:spcPct val="90000"/>
                </a:lnSpc>
              </a:pPr>
              <a:t>‹n.›</a:t>
            </a:fld>
            <a:endParaRPr lang="en-US" altLang="it-IT" sz="1200"/>
          </a:p>
        </p:txBody>
      </p:sp>
      <p:sp>
        <p:nvSpPr>
          <p:cNvPr id="28679" name="Rectangle 7"/>
          <p:cNvSpPr>
            <a:spLocks noGrp="1" noRot="1" noChangeAspect="1" noChangeArrowheads="1" noTextEdit="1"/>
          </p:cNvSpPr>
          <p:nvPr>
            <p:ph type="sldImg" idx="2"/>
          </p:nvPr>
        </p:nvSpPr>
        <p:spPr bwMode="auto">
          <a:xfrm>
            <a:off x="928688" y="857250"/>
            <a:ext cx="5002212" cy="34623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12458" y="4693611"/>
            <a:ext cx="5033085" cy="4153042"/>
          </a:xfrm>
          <a:prstGeom prst="rect">
            <a:avLst/>
          </a:prstGeom>
          <a:noFill/>
          <a:ln w="9525">
            <a:noFill/>
            <a:miter lim="800000"/>
            <a:headEnd/>
            <a:tailEnd/>
          </a:ln>
          <a:effectLst/>
        </p:spPr>
        <p:txBody>
          <a:bodyPr vert="horz" wrap="square" lIns="87848" tIns="43925" rIns="87848" bIns="43925" numCol="1" anchor="t" anchorCtr="0" compatLnSpc="1">
            <a:prstTxWarp prst="textNoShape">
              <a:avLst/>
            </a:prstTxWarp>
          </a:bodyPr>
          <a:lstStyle/>
          <a:p>
            <a:pPr lvl="0"/>
            <a:r>
              <a:rPr lang="it-IT" altLang="it-IT" smtClean="0"/>
              <a:t>Corpo testo</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extLst>
      <p:ext uri="{BB962C8B-B14F-4D97-AF65-F5344CB8AC3E}">
        <p14:creationId xmlns:p14="http://schemas.microsoft.com/office/powerpoint/2010/main" val="967963601"/>
      </p:ext>
    </p:extLst>
  </p:cSld>
  <p:clrMap bg1="lt1" tx1="dk1" bg2="lt2" tx2="dk2" accent1="accent1" accent2="accent2" accent3="accent3" accent4="accent4" accent5="accent5" accent6="accent6" hlink="hlink" folHlink="folHlink"/>
  <p:notesStyle>
    <a:lvl1pPr algn="l" defTabSz="930275" rtl="0" eaLnBrk="0" fontAlgn="base" hangingPunct="0">
      <a:lnSpc>
        <a:spcPct val="88000"/>
      </a:lnSpc>
      <a:spcBef>
        <a:spcPct val="40000"/>
      </a:spcBef>
      <a:spcAft>
        <a:spcPct val="0"/>
      </a:spcAft>
      <a:defRPr sz="1200" kern="1200">
        <a:solidFill>
          <a:schemeClr val="tx1"/>
        </a:solidFill>
        <a:latin typeface="Arial" charset="0"/>
        <a:ea typeface="MS PGothic" pitchFamily="34" charset="-128"/>
        <a:cs typeface="MS PGothic" pitchFamily="34" charset="-128"/>
      </a:defRPr>
    </a:lvl1pPr>
    <a:lvl2pPr marL="460375" algn="l" defTabSz="930275" rtl="0" eaLnBrk="0" fontAlgn="base" hangingPunct="0">
      <a:lnSpc>
        <a:spcPct val="88000"/>
      </a:lnSpc>
      <a:spcBef>
        <a:spcPct val="40000"/>
      </a:spcBef>
      <a:spcAft>
        <a:spcPct val="0"/>
      </a:spcAft>
      <a:defRPr sz="1200" kern="1200">
        <a:solidFill>
          <a:schemeClr val="tx1"/>
        </a:solidFill>
        <a:latin typeface="Arial" charset="0"/>
        <a:ea typeface="MS PGothic" pitchFamily="34" charset="-128"/>
        <a:cs typeface="MS PGothic" pitchFamily="34" charset="-128"/>
      </a:defRPr>
    </a:lvl2pPr>
    <a:lvl3pPr marL="922338" algn="l" defTabSz="930275" rtl="0" eaLnBrk="0" fontAlgn="base" hangingPunct="0">
      <a:lnSpc>
        <a:spcPct val="88000"/>
      </a:lnSpc>
      <a:spcBef>
        <a:spcPct val="40000"/>
      </a:spcBef>
      <a:spcAft>
        <a:spcPct val="0"/>
      </a:spcAft>
      <a:defRPr sz="1200" kern="1200">
        <a:solidFill>
          <a:schemeClr val="tx1"/>
        </a:solidFill>
        <a:latin typeface="Arial" charset="0"/>
        <a:ea typeface="MS PGothic" pitchFamily="34" charset="-128"/>
        <a:cs typeface="MS PGothic" pitchFamily="34" charset="-128"/>
      </a:defRPr>
    </a:lvl3pPr>
    <a:lvl4pPr marL="1382713" algn="l" defTabSz="930275" rtl="0" eaLnBrk="0" fontAlgn="base" hangingPunct="0">
      <a:lnSpc>
        <a:spcPct val="88000"/>
      </a:lnSpc>
      <a:spcBef>
        <a:spcPct val="40000"/>
      </a:spcBef>
      <a:spcAft>
        <a:spcPct val="0"/>
      </a:spcAft>
      <a:defRPr sz="1200" kern="1200">
        <a:solidFill>
          <a:schemeClr val="tx1"/>
        </a:solidFill>
        <a:latin typeface="Arial" charset="0"/>
        <a:ea typeface="MS PGothic" pitchFamily="34" charset="-128"/>
        <a:cs typeface="MS PGothic" pitchFamily="34" charset="-128"/>
      </a:defRPr>
    </a:lvl4pPr>
    <a:lvl5pPr marL="1843088" algn="l" defTabSz="930275" rtl="0" eaLnBrk="0" fontAlgn="base" hangingPunct="0">
      <a:lnSpc>
        <a:spcPct val="88000"/>
      </a:lnSpc>
      <a:spcBef>
        <a:spcPct val="40000"/>
      </a:spcBef>
      <a:spcAft>
        <a:spcPct val="0"/>
      </a:spcAft>
      <a:defRPr sz="1200" kern="1200">
        <a:solidFill>
          <a:schemeClr val="tx1"/>
        </a:solidFill>
        <a:latin typeface="Arial" charset="0"/>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8470" eaLnBrk="0" hangingPunct="0">
              <a:defRPr sz="2300">
                <a:solidFill>
                  <a:schemeClr val="tx1"/>
                </a:solidFill>
                <a:latin typeface="Arial" charset="0"/>
                <a:ea typeface="MS PGothic" pitchFamily="34" charset="-128"/>
              </a:defRPr>
            </a:lvl1pPr>
            <a:lvl2pPr marL="36607908" indent="-36166664" defTabSz="738470"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0AB44675-D705-412E-97BF-FF576A5CF630}" type="slidenum">
              <a:rPr lang="en-US" altLang="it-IT" sz="1000">
                <a:latin typeface="Times New Roman" pitchFamily="3" charset="0"/>
                <a:cs typeface="Arial" charset="0"/>
              </a:rPr>
              <a:pPr/>
              <a:t>0</a:t>
            </a:fld>
            <a:endParaRPr lang="en-US" altLang="it-IT" sz="1000">
              <a:latin typeface="Times New Roman" pitchFamily="3" charset="0"/>
              <a:cs typeface="Arial" charset="0"/>
            </a:endParaRPr>
          </a:p>
        </p:txBody>
      </p:sp>
      <p:sp>
        <p:nvSpPr>
          <p:cNvPr id="30723" name="Rectangle 2"/>
          <p:cNvSpPr>
            <a:spLocks noGrp="1" noRot="1" noChangeAspect="1" noChangeArrowheads="1" noTextEdit="1"/>
          </p:cNvSpPr>
          <p:nvPr>
            <p:ph type="sldImg"/>
          </p:nvPr>
        </p:nvSpPr>
        <p:spPr>
          <a:xfrm>
            <a:off x="755650" y="741363"/>
            <a:ext cx="5346700" cy="3702050"/>
          </a:xfrm>
          <a:ln/>
        </p:spPr>
      </p:sp>
      <p:sp>
        <p:nvSpPr>
          <p:cNvPr id="30724" name="Rectangle 3"/>
          <p:cNvSpPr>
            <a:spLocks noGrp="1" noChangeArrowheads="1"/>
          </p:cNvSpPr>
          <p:nvPr>
            <p:ph type="body" idx="1"/>
          </p:nvPr>
        </p:nvSpPr>
        <p:spPr>
          <a:xfrm>
            <a:off x="685494" y="4690549"/>
            <a:ext cx="5487013" cy="4440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9</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10</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11</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12</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1</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2</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3</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4</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5</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6</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7</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6939" eaLnBrk="0" hangingPunct="0">
              <a:defRPr sz="2300">
                <a:solidFill>
                  <a:schemeClr val="tx1"/>
                </a:solidFill>
                <a:latin typeface="Arial" charset="0"/>
                <a:ea typeface="MS PGothic" pitchFamily="34" charset="-128"/>
              </a:defRPr>
            </a:lvl1pPr>
            <a:lvl2pPr marL="36607908" indent="-36166664" defTabSz="736939" eaLnBrk="0" hangingPunct="0">
              <a:defRPr sz="2300">
                <a:solidFill>
                  <a:schemeClr val="tx1"/>
                </a:solidFill>
                <a:latin typeface="Arial" charset="0"/>
                <a:ea typeface="MS PGothic" pitchFamily="34" charset="-128"/>
              </a:defRPr>
            </a:lvl2pPr>
            <a:lvl3pPr eaLnBrk="0" hangingPunct="0">
              <a:defRPr sz="2300">
                <a:solidFill>
                  <a:schemeClr val="tx1"/>
                </a:solidFill>
                <a:latin typeface="Arial" charset="0"/>
                <a:ea typeface="MS PGothic" pitchFamily="34" charset="-128"/>
              </a:defRPr>
            </a:lvl3pPr>
            <a:lvl4pPr eaLnBrk="0" hangingPunct="0">
              <a:defRPr sz="2300">
                <a:solidFill>
                  <a:schemeClr val="tx1"/>
                </a:solidFill>
                <a:latin typeface="Arial" charset="0"/>
                <a:ea typeface="MS PGothic" pitchFamily="34" charset="-128"/>
              </a:defRPr>
            </a:lvl4pPr>
            <a:lvl5pPr eaLnBrk="0" hangingPunct="0">
              <a:defRPr sz="2300">
                <a:solidFill>
                  <a:schemeClr val="tx1"/>
                </a:solidFill>
                <a:latin typeface="Arial" charset="0"/>
                <a:ea typeface="MS PGothic" pitchFamily="34" charset="-128"/>
              </a:defRPr>
            </a:lvl5pPr>
            <a:lvl6pPr marL="441244" eaLnBrk="0" fontAlgn="base" hangingPunct="0">
              <a:spcBef>
                <a:spcPct val="0"/>
              </a:spcBef>
              <a:spcAft>
                <a:spcPct val="0"/>
              </a:spcAft>
              <a:defRPr sz="2300">
                <a:solidFill>
                  <a:schemeClr val="tx1"/>
                </a:solidFill>
                <a:latin typeface="Arial" charset="0"/>
                <a:ea typeface="MS PGothic" pitchFamily="34" charset="-128"/>
              </a:defRPr>
            </a:lvl6pPr>
            <a:lvl7pPr marL="882487" eaLnBrk="0" fontAlgn="base" hangingPunct="0">
              <a:spcBef>
                <a:spcPct val="0"/>
              </a:spcBef>
              <a:spcAft>
                <a:spcPct val="0"/>
              </a:spcAft>
              <a:defRPr sz="2300">
                <a:solidFill>
                  <a:schemeClr val="tx1"/>
                </a:solidFill>
                <a:latin typeface="Arial" charset="0"/>
                <a:ea typeface="MS PGothic" pitchFamily="34" charset="-128"/>
              </a:defRPr>
            </a:lvl7pPr>
            <a:lvl8pPr marL="1323731" eaLnBrk="0" fontAlgn="base" hangingPunct="0">
              <a:spcBef>
                <a:spcPct val="0"/>
              </a:spcBef>
              <a:spcAft>
                <a:spcPct val="0"/>
              </a:spcAft>
              <a:defRPr sz="2300">
                <a:solidFill>
                  <a:schemeClr val="tx1"/>
                </a:solidFill>
                <a:latin typeface="Arial" charset="0"/>
                <a:ea typeface="MS PGothic" pitchFamily="34" charset="-128"/>
              </a:defRPr>
            </a:lvl8pPr>
            <a:lvl9pPr marL="1764975" eaLnBrk="0" fontAlgn="base" hangingPunct="0">
              <a:spcBef>
                <a:spcPct val="0"/>
              </a:spcBef>
              <a:spcAft>
                <a:spcPct val="0"/>
              </a:spcAft>
              <a:defRPr sz="2300">
                <a:solidFill>
                  <a:schemeClr val="tx1"/>
                </a:solidFill>
                <a:latin typeface="Arial" charset="0"/>
                <a:ea typeface="MS PGothic" pitchFamily="34" charset="-128"/>
              </a:defRPr>
            </a:lvl9pPr>
          </a:lstStyle>
          <a:p>
            <a:fld id="{2DA2A51A-A39B-4C32-8B7E-F07B2229C1CA}" type="slidenum">
              <a:rPr lang="en-US" altLang="it-IT" sz="1000">
                <a:latin typeface="Times New Roman" pitchFamily="3" charset="0"/>
                <a:cs typeface="Arial" charset="0"/>
              </a:rPr>
              <a:pPr/>
              <a:t>8</a:t>
            </a:fld>
            <a:endParaRPr lang="en-US" altLang="it-IT" sz="1000">
              <a:latin typeface="Times New Roman" pitchFamily="3"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fld id="{F65125EE-F9AC-4F1E-9148-E21A46CAFE93}" type="datetime1">
              <a:rPr lang="it-IT" altLang="it-IT"/>
              <a:pPr/>
              <a:t>30/09/17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187874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fld id="{36C8E86C-4583-4FCF-A6F1-233091203CDA}" type="datetime1">
              <a:rPr lang="it-IT" altLang="it-IT"/>
              <a:pPr/>
              <a:t>30/09/17</a:t>
            </a:fld>
            <a:endParaRPr lang="it-IT" altLang="it-IT"/>
          </a:p>
        </p:txBody>
      </p:sp>
      <p:sp>
        <p:nvSpPr>
          <p:cNvPr id="5" name="Rectangle 5"/>
          <p:cNvSpPr>
            <a:spLocks noGrp="1" noChangeArrowheads="1"/>
          </p:cNvSpPr>
          <p:nvPr>
            <p:ph type="ftr" sz="quarter" idx="11"/>
          </p:nvPr>
        </p:nvSpPr>
        <p:spPr/>
        <p:txBody>
          <a:bodyPr/>
          <a:lstStyle>
            <a:lvl1pPr>
              <a:defRPr/>
            </a:lvl1pPr>
          </a:lstStyle>
          <a:p>
            <a:endParaRPr lang="it-IT" altLang="it-IT"/>
          </a:p>
        </p:txBody>
      </p:sp>
      <p:sp>
        <p:nvSpPr>
          <p:cNvPr id="6" name="Rectangle 6"/>
          <p:cNvSpPr>
            <a:spLocks noGrp="1" noChangeArrowheads="1"/>
          </p:cNvSpPr>
          <p:nvPr>
            <p:ph type="sldNum" sz="quarter" idx="12"/>
          </p:nvPr>
        </p:nvSpPr>
        <p:spPr>
          <a:xfrm>
            <a:off x="-1752600" y="6394450"/>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254138E3-5B82-4B38-8172-7C2CAE775F63}" type="slidenum">
              <a:rPr lang="it-IT" altLang="it-IT"/>
              <a:pPr/>
              <a:t>‹n.›</a:t>
            </a:fld>
            <a:endParaRPr lang="it-IT" altLang="it-IT"/>
          </a:p>
        </p:txBody>
      </p:sp>
    </p:spTree>
    <p:extLst>
      <p:ext uri="{BB962C8B-B14F-4D97-AF65-F5344CB8AC3E}">
        <p14:creationId xmlns:p14="http://schemas.microsoft.com/office/powerpoint/2010/main" val="409152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8"/>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8"/>
            <a:ext cx="65341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fld id="{796D80BD-7CA4-4CB5-A7E8-12A46C2816AC}" type="datetime1">
              <a:rPr lang="it-IT" altLang="it-IT"/>
              <a:pPr/>
              <a:t>30/09/17</a:t>
            </a:fld>
            <a:endParaRPr lang="it-IT" altLang="it-IT"/>
          </a:p>
        </p:txBody>
      </p:sp>
      <p:sp>
        <p:nvSpPr>
          <p:cNvPr id="5" name="Rectangle 5"/>
          <p:cNvSpPr>
            <a:spLocks noGrp="1" noChangeArrowheads="1"/>
          </p:cNvSpPr>
          <p:nvPr>
            <p:ph type="ftr" sz="quarter" idx="11"/>
          </p:nvPr>
        </p:nvSpPr>
        <p:spPr/>
        <p:txBody>
          <a:bodyPr/>
          <a:lstStyle>
            <a:lvl1pPr>
              <a:defRPr/>
            </a:lvl1pPr>
          </a:lstStyle>
          <a:p>
            <a:endParaRPr lang="it-IT" altLang="it-IT"/>
          </a:p>
        </p:txBody>
      </p:sp>
      <p:sp>
        <p:nvSpPr>
          <p:cNvPr id="6" name="Rectangle 6"/>
          <p:cNvSpPr>
            <a:spLocks noGrp="1" noChangeArrowheads="1"/>
          </p:cNvSpPr>
          <p:nvPr>
            <p:ph type="sldNum" sz="quarter" idx="12"/>
          </p:nvPr>
        </p:nvSpPr>
        <p:spPr>
          <a:xfrm>
            <a:off x="-1752600" y="6394450"/>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0A44F073-2AC5-44CE-B718-EFA534B5B822}" type="slidenum">
              <a:rPr lang="it-IT" altLang="it-IT"/>
              <a:pPr/>
              <a:t>‹n.›</a:t>
            </a:fld>
            <a:endParaRPr lang="it-IT" altLang="it-IT"/>
          </a:p>
        </p:txBody>
      </p:sp>
    </p:spTree>
    <p:extLst>
      <p:ext uri="{BB962C8B-B14F-4D97-AF65-F5344CB8AC3E}">
        <p14:creationId xmlns:p14="http://schemas.microsoft.com/office/powerpoint/2010/main" val="2374556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7366000" cy="9652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0"/>
            <a:ext cx="43815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5029200" y="1600200"/>
            <a:ext cx="43815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5029200" y="3938588"/>
            <a:ext cx="43815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p:txBody>
          <a:bodyPr/>
          <a:lstStyle>
            <a:lvl1pPr>
              <a:defRPr/>
            </a:lvl1pPr>
          </a:lstStyle>
          <a:p>
            <a:fld id="{088C58E8-844C-4085-A929-712F5FAFE4AA}" type="datetime1">
              <a:rPr lang="it-IT" altLang="it-IT"/>
              <a:pPr/>
              <a:t>30/09/17</a:t>
            </a:fld>
            <a:endParaRPr lang="it-IT" altLang="it-IT"/>
          </a:p>
        </p:txBody>
      </p:sp>
      <p:sp>
        <p:nvSpPr>
          <p:cNvPr id="7" name="Rectangle 5"/>
          <p:cNvSpPr>
            <a:spLocks noGrp="1" noChangeArrowheads="1"/>
          </p:cNvSpPr>
          <p:nvPr>
            <p:ph type="ftr" sz="quarter" idx="11"/>
          </p:nvPr>
        </p:nvSpPr>
        <p:spPr/>
        <p:txBody>
          <a:bodyPr/>
          <a:lstStyle>
            <a:lvl1pPr>
              <a:defRPr/>
            </a:lvl1pPr>
          </a:lstStyle>
          <a:p>
            <a:endParaRPr lang="it-IT" altLang="it-IT"/>
          </a:p>
        </p:txBody>
      </p:sp>
      <p:sp>
        <p:nvSpPr>
          <p:cNvPr id="8" name="Rectangle 6"/>
          <p:cNvSpPr>
            <a:spLocks noGrp="1" noChangeArrowheads="1"/>
          </p:cNvSpPr>
          <p:nvPr>
            <p:ph type="sldNum" sz="quarter" idx="12"/>
          </p:nvPr>
        </p:nvSpPr>
        <p:spPr>
          <a:xfrm>
            <a:off x="-1752600" y="6394450"/>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F3167F4-6102-45BB-A791-34876E699C32}" type="slidenum">
              <a:rPr lang="it-IT" altLang="it-IT"/>
              <a:pPr/>
              <a:t>‹n.›</a:t>
            </a:fld>
            <a:endParaRPr lang="it-IT" altLang="it-IT"/>
          </a:p>
        </p:txBody>
      </p:sp>
    </p:spTree>
    <p:extLst>
      <p:ext uri="{BB962C8B-B14F-4D97-AF65-F5344CB8AC3E}">
        <p14:creationId xmlns:p14="http://schemas.microsoft.com/office/powerpoint/2010/main" val="352081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7366000" cy="9652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95300" y="1600200"/>
            <a:ext cx="89154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a:defRPr/>
            </a:lvl1pPr>
          </a:lstStyle>
          <a:p>
            <a:fld id="{A49DE19C-31B8-450E-AC00-C3E616272441}" type="datetime1">
              <a:rPr lang="it-IT" altLang="it-IT"/>
              <a:pPr/>
              <a:t>30/09/17</a:t>
            </a:fld>
            <a:endParaRPr lang="it-IT" altLang="it-IT"/>
          </a:p>
        </p:txBody>
      </p:sp>
      <p:sp>
        <p:nvSpPr>
          <p:cNvPr id="5" name="Rectangle 5"/>
          <p:cNvSpPr>
            <a:spLocks noGrp="1" noChangeArrowheads="1"/>
          </p:cNvSpPr>
          <p:nvPr>
            <p:ph type="ftr" sz="quarter" idx="11"/>
          </p:nvPr>
        </p:nvSpPr>
        <p:spPr/>
        <p:txBody>
          <a:bodyPr/>
          <a:lstStyle>
            <a:lvl1pPr>
              <a:defRPr/>
            </a:lvl1pPr>
          </a:lstStyle>
          <a:p>
            <a:endParaRPr lang="it-IT" altLang="it-IT"/>
          </a:p>
        </p:txBody>
      </p:sp>
      <p:sp>
        <p:nvSpPr>
          <p:cNvPr id="6" name="Rectangle 6"/>
          <p:cNvSpPr>
            <a:spLocks noGrp="1" noChangeArrowheads="1"/>
          </p:cNvSpPr>
          <p:nvPr>
            <p:ph type="sldNum" sz="quarter" idx="12"/>
          </p:nvPr>
        </p:nvSpPr>
        <p:spPr>
          <a:xfrm>
            <a:off x="-1752600" y="6394450"/>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DFEFC8B4-E737-49B4-834B-C2B9C08962A6}" type="slidenum">
              <a:rPr lang="it-IT" altLang="it-IT"/>
              <a:pPr/>
              <a:t>‹n.›</a:t>
            </a:fld>
            <a:endParaRPr lang="it-IT" altLang="it-IT"/>
          </a:p>
        </p:txBody>
      </p:sp>
    </p:spTree>
    <p:extLst>
      <p:ext uri="{BB962C8B-B14F-4D97-AF65-F5344CB8AC3E}">
        <p14:creationId xmlns:p14="http://schemas.microsoft.com/office/powerpoint/2010/main" val="2217149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fld id="{ACE3AB3B-CAD3-4AD9-A69B-DDBE9348A679}" type="datetime1">
              <a:rPr lang="it-IT" altLang="it-IT"/>
              <a:pPr/>
              <a:t>30/09/17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294433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fld id="{F15E5F1A-A1FE-4E95-9D02-C7D1226D6C13}" type="datetime1">
              <a:rPr lang="it-IT" altLang="it-IT"/>
              <a:pPr/>
              <a:t>30/09/17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379535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fld id="{41EB2078-EEAF-4DAB-8D92-445376F62AE8}" type="datetime1">
              <a:rPr lang="it-IT" altLang="it-IT"/>
              <a:pPr/>
              <a:t>30/09/17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2123972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fld id="{4AA70EBC-E759-4C33-A715-2EB37D3818AD}" type="datetime1">
              <a:rPr lang="it-IT" altLang="it-IT"/>
              <a:pPr/>
              <a:t>30/09/17</a:t>
            </a:fld>
            <a:endParaRPr lang="it-IT" altLang="it-IT"/>
          </a:p>
        </p:txBody>
      </p:sp>
      <p:sp>
        <p:nvSpPr>
          <p:cNvPr id="6"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53840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fld id="{126CE045-4D0B-400D-9FB4-A1C7023C4C62}" type="datetime1">
              <a:rPr lang="it-IT" altLang="it-IT"/>
              <a:pPr/>
              <a:t>30/09/17</a:t>
            </a:fld>
            <a:endParaRPr lang="it-IT" altLang="it-IT"/>
          </a:p>
        </p:txBody>
      </p:sp>
      <p:sp>
        <p:nvSpPr>
          <p:cNvPr id="8"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243558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fld id="{78078E83-CF12-4D1D-BBC6-6410888F92C3}" type="datetime1">
              <a:rPr lang="it-IT" altLang="it-IT"/>
              <a:pPr/>
              <a:t>30/09/17</a:t>
            </a:fld>
            <a:endParaRPr lang="it-IT" altLang="it-IT"/>
          </a:p>
        </p:txBody>
      </p:sp>
      <p:sp>
        <p:nvSpPr>
          <p:cNvPr id="4"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405796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fld id="{C4B8001A-F070-4060-8929-C773EEB4B302}" type="datetime1">
              <a:rPr lang="it-IT" altLang="it-IT"/>
              <a:pPr/>
              <a:t>30/09/17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1364424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A04681F-011E-4F2C-B2CB-91CBDE250A39}" type="datetime1">
              <a:rPr lang="it-IT" altLang="it-IT"/>
              <a:pPr/>
              <a:t>30/09/17</a:t>
            </a:fld>
            <a:endParaRPr lang="it-IT" altLang="it-IT"/>
          </a:p>
        </p:txBody>
      </p:sp>
      <p:sp>
        <p:nvSpPr>
          <p:cNvPr id="3"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1253924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fld id="{B2018FFF-8E11-4B98-A716-5E2A6AE50CC8}" type="datetime1">
              <a:rPr lang="it-IT" altLang="it-IT"/>
              <a:pPr/>
              <a:t>30/09/17</a:t>
            </a:fld>
            <a:endParaRPr lang="it-IT" altLang="it-IT"/>
          </a:p>
        </p:txBody>
      </p:sp>
      <p:sp>
        <p:nvSpPr>
          <p:cNvPr id="6"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639827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fld id="{296E5181-3165-4DFE-AB43-F3A5424270D7}" type="datetime1">
              <a:rPr lang="it-IT" altLang="it-IT"/>
              <a:pPr/>
              <a:t>30/09/17</a:t>
            </a:fld>
            <a:endParaRPr lang="it-IT" altLang="it-IT"/>
          </a:p>
        </p:txBody>
      </p:sp>
      <p:sp>
        <p:nvSpPr>
          <p:cNvPr id="6"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3282578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fld id="{18FAB745-EEA5-4A65-A246-80FE67F11635}" type="datetime1">
              <a:rPr lang="it-IT" altLang="it-IT"/>
              <a:pPr/>
              <a:t>30/09/17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328726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8"/>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8"/>
            <a:ext cx="65341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fld id="{4C8D533C-27E6-4C95-A5FB-3109CDFB4F1C}" type="datetime1">
              <a:rPr lang="it-IT" altLang="it-IT"/>
              <a:pPr/>
              <a:t>30/09/17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198401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fld id="{4519EE86-3266-4E40-963B-4989F184B097}" type="datetime1">
              <a:rPr lang="it-IT" altLang="it-IT"/>
              <a:pPr/>
              <a:t>30/09/17</a:t>
            </a:fld>
            <a:endParaRPr lang="it-IT" altLang="it-IT"/>
          </a:p>
        </p:txBody>
      </p:sp>
      <p:sp>
        <p:nvSpPr>
          <p:cNvPr id="5"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426204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fld id="{523FB049-C9F9-4888-944A-6D8ED143BCB9}" type="datetime1">
              <a:rPr lang="it-IT" altLang="it-IT"/>
              <a:pPr/>
              <a:t>30/09/17</a:t>
            </a:fld>
            <a:endParaRPr lang="it-IT" altLang="it-IT"/>
          </a:p>
        </p:txBody>
      </p:sp>
      <p:sp>
        <p:nvSpPr>
          <p:cNvPr id="6"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255315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fld id="{061E241B-64F2-4091-B91D-F9A1D406E2C5}" type="datetime1">
              <a:rPr lang="it-IT" altLang="it-IT"/>
              <a:pPr/>
              <a:t>30/09/17</a:t>
            </a:fld>
            <a:endParaRPr lang="it-IT" altLang="it-IT"/>
          </a:p>
        </p:txBody>
      </p:sp>
      <p:sp>
        <p:nvSpPr>
          <p:cNvPr id="8"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126345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fld id="{D1D7727D-21EB-40D6-9FD7-7657FE3A4815}" type="datetime1">
              <a:rPr lang="it-IT" altLang="it-IT"/>
              <a:pPr/>
              <a:t>30/09/17</a:t>
            </a:fld>
            <a:endParaRPr lang="it-IT" altLang="it-IT"/>
          </a:p>
        </p:txBody>
      </p:sp>
      <p:sp>
        <p:nvSpPr>
          <p:cNvPr id="4" name="Rectangle 5"/>
          <p:cNvSpPr>
            <a:spLocks noGrp="1" noChangeArrowheads="1"/>
          </p:cNvSpPr>
          <p:nvPr>
            <p:ph type="ftr" sz="quarter" idx="11"/>
          </p:nvPr>
        </p:nvSpPr>
        <p:spPr>
          <a:ln/>
        </p:spPr>
        <p:txBody>
          <a:bodyPr/>
          <a:lstStyle>
            <a:lvl1pPr>
              <a:defRPr/>
            </a:lvl1pPr>
          </a:lstStyle>
          <a:p>
            <a:endParaRPr lang="it-IT" altLang="it-IT"/>
          </a:p>
        </p:txBody>
      </p:sp>
    </p:spTree>
    <p:extLst>
      <p:ext uri="{BB962C8B-B14F-4D97-AF65-F5344CB8AC3E}">
        <p14:creationId xmlns:p14="http://schemas.microsoft.com/office/powerpoint/2010/main" val="15584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212B3036-4D4C-42F9-BA3B-F5AC1C119E89}" type="datetime1">
              <a:rPr lang="it-IT" altLang="it-IT"/>
              <a:pPr/>
              <a:t>30/09/17</a:t>
            </a:fld>
            <a:endParaRPr lang="it-IT" altLang="it-IT"/>
          </a:p>
        </p:txBody>
      </p:sp>
      <p:sp>
        <p:nvSpPr>
          <p:cNvPr id="3" name="Rectangle 5"/>
          <p:cNvSpPr>
            <a:spLocks noGrp="1" noChangeArrowheads="1"/>
          </p:cNvSpPr>
          <p:nvPr>
            <p:ph type="ftr" sz="quarter" idx="11"/>
          </p:nvPr>
        </p:nvSpPr>
        <p:spPr/>
        <p:txBody>
          <a:bodyPr/>
          <a:lstStyle>
            <a:lvl1pPr>
              <a:defRPr/>
            </a:lvl1pPr>
          </a:lstStyle>
          <a:p>
            <a:endParaRPr lang="it-IT" altLang="it-IT"/>
          </a:p>
        </p:txBody>
      </p:sp>
      <p:sp>
        <p:nvSpPr>
          <p:cNvPr id="4" name="Rectangle 6"/>
          <p:cNvSpPr>
            <a:spLocks noGrp="1" noChangeArrowheads="1"/>
          </p:cNvSpPr>
          <p:nvPr>
            <p:ph type="sldNum" sz="quarter" idx="12"/>
          </p:nvPr>
        </p:nvSpPr>
        <p:spPr>
          <a:xfrm>
            <a:off x="-1752600" y="6394450"/>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D8B8415-8BF7-4A17-B1C8-221DA9BC89E4}" type="slidenum">
              <a:rPr lang="it-IT" altLang="it-IT"/>
              <a:pPr/>
              <a:t>‹n.›</a:t>
            </a:fld>
            <a:endParaRPr lang="it-IT" altLang="it-IT"/>
          </a:p>
        </p:txBody>
      </p:sp>
    </p:spTree>
    <p:extLst>
      <p:ext uri="{BB962C8B-B14F-4D97-AF65-F5344CB8AC3E}">
        <p14:creationId xmlns:p14="http://schemas.microsoft.com/office/powerpoint/2010/main" val="116564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fld id="{5AAB426E-8201-4D59-A0E0-F76F3ACE9E38}" type="datetime1">
              <a:rPr lang="it-IT" altLang="it-IT"/>
              <a:pPr/>
              <a:t>30/09/17</a:t>
            </a:fld>
            <a:endParaRPr lang="it-IT" altLang="it-IT"/>
          </a:p>
        </p:txBody>
      </p:sp>
      <p:sp>
        <p:nvSpPr>
          <p:cNvPr id="6" name="Rectangle 5"/>
          <p:cNvSpPr>
            <a:spLocks noGrp="1" noChangeArrowheads="1"/>
          </p:cNvSpPr>
          <p:nvPr>
            <p:ph type="ftr" sz="quarter" idx="11"/>
          </p:nvPr>
        </p:nvSpPr>
        <p:spPr/>
        <p:txBody>
          <a:bodyPr/>
          <a:lstStyle>
            <a:lvl1pPr>
              <a:defRPr/>
            </a:lvl1pPr>
          </a:lstStyle>
          <a:p>
            <a:endParaRPr lang="it-IT" altLang="it-IT"/>
          </a:p>
        </p:txBody>
      </p:sp>
      <p:sp>
        <p:nvSpPr>
          <p:cNvPr id="7" name="Slide Number Placeholder 6"/>
          <p:cNvSpPr>
            <a:spLocks noGrp="1" noChangeArrowheads="1"/>
          </p:cNvSpPr>
          <p:nvPr>
            <p:ph type="sldNum" sz="quarter" idx="12"/>
          </p:nvPr>
        </p:nvSpPr>
        <p:spPr>
          <a:xfrm>
            <a:off x="-1752600" y="6394450"/>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FD9F647-F7C2-40C2-B06D-D1D9140A3412}" type="slidenum">
              <a:rPr lang="it-IT" altLang="it-IT"/>
              <a:pPr/>
              <a:t>‹n.›</a:t>
            </a:fld>
            <a:endParaRPr lang="it-IT" altLang="it-IT"/>
          </a:p>
        </p:txBody>
      </p:sp>
    </p:spTree>
    <p:extLst>
      <p:ext uri="{BB962C8B-B14F-4D97-AF65-F5344CB8AC3E}">
        <p14:creationId xmlns:p14="http://schemas.microsoft.com/office/powerpoint/2010/main" val="394511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fld id="{9F5BA477-791E-4372-9EE0-42FD77B402CE}" type="datetime1">
              <a:rPr lang="it-IT" altLang="it-IT"/>
              <a:pPr/>
              <a:t>30/09/17</a:t>
            </a:fld>
            <a:endParaRPr lang="it-IT" altLang="it-IT"/>
          </a:p>
        </p:txBody>
      </p:sp>
      <p:sp>
        <p:nvSpPr>
          <p:cNvPr id="6" name="Rectangle 5"/>
          <p:cNvSpPr>
            <a:spLocks noGrp="1" noChangeArrowheads="1"/>
          </p:cNvSpPr>
          <p:nvPr>
            <p:ph type="ftr" sz="quarter" idx="11"/>
          </p:nvPr>
        </p:nvSpPr>
        <p:spPr/>
        <p:txBody>
          <a:bodyPr/>
          <a:lstStyle>
            <a:lvl1pPr>
              <a:defRPr/>
            </a:lvl1pPr>
          </a:lstStyle>
          <a:p>
            <a:endParaRPr lang="it-IT" altLang="it-IT"/>
          </a:p>
        </p:txBody>
      </p:sp>
      <p:sp>
        <p:nvSpPr>
          <p:cNvPr id="7" name="Slide Number Placeholder 6"/>
          <p:cNvSpPr>
            <a:spLocks noGrp="1" noChangeArrowheads="1"/>
          </p:cNvSpPr>
          <p:nvPr>
            <p:ph type="sldNum" sz="quarter" idx="12"/>
          </p:nvPr>
        </p:nvSpPr>
        <p:spPr>
          <a:xfrm>
            <a:off x="-1752600" y="6394450"/>
            <a:ext cx="23114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B5F8DF6-F276-4BB0-AEF6-25ED2ED8C747}" type="slidenum">
              <a:rPr lang="it-IT" altLang="it-IT"/>
              <a:pPr/>
              <a:t>‹n.›</a:t>
            </a:fld>
            <a:endParaRPr lang="it-IT" altLang="it-IT"/>
          </a:p>
        </p:txBody>
      </p:sp>
    </p:spTree>
    <p:extLst>
      <p:ext uri="{BB962C8B-B14F-4D97-AF65-F5344CB8AC3E}">
        <p14:creationId xmlns:p14="http://schemas.microsoft.com/office/powerpoint/2010/main" val="23575387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7366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p:txBody>
      </p:sp>
      <p:sp>
        <p:nvSpPr>
          <p:cNvPr id="260100" name="Rectangle 4"/>
          <p:cNvSpPr>
            <a:spLocks noGrp="1" noChangeArrowheads="1"/>
          </p:cNvSpPr>
          <p:nvPr>
            <p:ph type="dt" sz="half" idx="2"/>
          </p:nvPr>
        </p:nvSpPr>
        <p:spPr bwMode="auto">
          <a:xfrm>
            <a:off x="495300"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92B2C1"/>
                </a:solidFill>
                <a:latin typeface="Tahoma" pitchFamily="3" charset="0"/>
              </a:defRPr>
            </a:lvl1pPr>
          </a:lstStyle>
          <a:p>
            <a:fld id="{AA329A8F-5EF9-422B-94EE-05767CDC5A00}" type="datetime1">
              <a:rPr lang="it-IT" altLang="it-IT"/>
              <a:pPr/>
              <a:t>30/09/17</a:t>
            </a:fld>
            <a:endParaRPr lang="it-IT" altLang="it-IT"/>
          </a:p>
        </p:txBody>
      </p:sp>
      <p:sp>
        <p:nvSpPr>
          <p:cNvPr id="260101" name="Rectangle 5"/>
          <p:cNvSpPr>
            <a:spLocks noGrp="1" noChangeArrowheads="1"/>
          </p:cNvSpPr>
          <p:nvPr>
            <p:ph type="ftr" sz="quarter" idx="3"/>
          </p:nvPr>
        </p:nvSpPr>
        <p:spPr bwMode="auto">
          <a:xfrm>
            <a:off x="3384550" y="6245225"/>
            <a:ext cx="31369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92B2C1"/>
                </a:solidFill>
                <a:latin typeface="Tahoma" pitchFamily="3" charset="0"/>
              </a:defRPr>
            </a:lvl1pPr>
          </a:lstStyle>
          <a:p>
            <a:endParaRPr lang="it-IT" altLang="it-IT"/>
          </a:p>
        </p:txBody>
      </p:sp>
      <p:pic>
        <p:nvPicPr>
          <p:cNvPr id="1030" name="Picture 8"/>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8677275" y="157163"/>
            <a:ext cx="1219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610" r:id="rId7"/>
    <p:sldLayoutId id="2147484611" r:id="rId8"/>
    <p:sldLayoutId id="2147484612" r:id="rId9"/>
    <p:sldLayoutId id="2147484613" r:id="rId10"/>
    <p:sldLayoutId id="2147484614" r:id="rId11"/>
    <p:sldLayoutId id="2147484615" r:id="rId12"/>
    <p:sldLayoutId id="2147484616"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0076BD"/>
          </a:solidFill>
          <a:latin typeface="+mj-lt"/>
          <a:ea typeface="MS PGothic" pitchFamily="34" charset="-128"/>
          <a:cs typeface="+mj-cs"/>
        </a:defRPr>
      </a:lvl1pPr>
      <a:lvl2pPr algn="l" rtl="0" eaLnBrk="0" fontAlgn="base" hangingPunct="0">
        <a:spcBef>
          <a:spcPct val="0"/>
        </a:spcBef>
        <a:spcAft>
          <a:spcPct val="0"/>
        </a:spcAft>
        <a:defRPr sz="2400" b="1">
          <a:solidFill>
            <a:srgbClr val="0076BD"/>
          </a:solidFill>
          <a:latin typeface="Tahoma" pitchFamily="34" charset="0"/>
          <a:ea typeface="MS PGothic" pitchFamily="34" charset="-128"/>
        </a:defRPr>
      </a:lvl2pPr>
      <a:lvl3pPr algn="l" rtl="0" eaLnBrk="0" fontAlgn="base" hangingPunct="0">
        <a:spcBef>
          <a:spcPct val="0"/>
        </a:spcBef>
        <a:spcAft>
          <a:spcPct val="0"/>
        </a:spcAft>
        <a:defRPr sz="2400" b="1">
          <a:solidFill>
            <a:srgbClr val="0076BD"/>
          </a:solidFill>
          <a:latin typeface="Tahoma" pitchFamily="34" charset="0"/>
          <a:ea typeface="MS PGothic" pitchFamily="34" charset="-128"/>
        </a:defRPr>
      </a:lvl3pPr>
      <a:lvl4pPr algn="l" rtl="0" eaLnBrk="0" fontAlgn="base" hangingPunct="0">
        <a:spcBef>
          <a:spcPct val="0"/>
        </a:spcBef>
        <a:spcAft>
          <a:spcPct val="0"/>
        </a:spcAft>
        <a:defRPr sz="2400" b="1">
          <a:solidFill>
            <a:srgbClr val="0076BD"/>
          </a:solidFill>
          <a:latin typeface="Tahoma" pitchFamily="34" charset="0"/>
          <a:ea typeface="MS PGothic" pitchFamily="34" charset="-128"/>
        </a:defRPr>
      </a:lvl4pPr>
      <a:lvl5pPr algn="l" rtl="0" eaLnBrk="0" fontAlgn="base" hangingPunct="0">
        <a:spcBef>
          <a:spcPct val="0"/>
        </a:spcBef>
        <a:spcAft>
          <a:spcPct val="0"/>
        </a:spcAft>
        <a:defRPr sz="2400" b="1">
          <a:solidFill>
            <a:srgbClr val="0076BD"/>
          </a:solidFill>
          <a:latin typeface="Tahoma" pitchFamily="34" charset="0"/>
          <a:ea typeface="MS PGothic" pitchFamily="34" charset="-128"/>
        </a:defRPr>
      </a:lvl5pPr>
      <a:lvl6pPr marL="457200" algn="l" rtl="0" fontAlgn="base">
        <a:spcBef>
          <a:spcPct val="0"/>
        </a:spcBef>
        <a:spcAft>
          <a:spcPct val="0"/>
        </a:spcAft>
        <a:defRPr sz="2400" b="1">
          <a:solidFill>
            <a:srgbClr val="0076BD"/>
          </a:solidFill>
          <a:latin typeface="Tahoma" pitchFamily="34" charset="0"/>
        </a:defRPr>
      </a:lvl6pPr>
      <a:lvl7pPr marL="914400" algn="l" rtl="0" fontAlgn="base">
        <a:spcBef>
          <a:spcPct val="0"/>
        </a:spcBef>
        <a:spcAft>
          <a:spcPct val="0"/>
        </a:spcAft>
        <a:defRPr sz="2400" b="1">
          <a:solidFill>
            <a:srgbClr val="0076BD"/>
          </a:solidFill>
          <a:latin typeface="Tahoma" pitchFamily="34" charset="0"/>
        </a:defRPr>
      </a:lvl7pPr>
      <a:lvl8pPr marL="1371600" algn="l" rtl="0" fontAlgn="base">
        <a:spcBef>
          <a:spcPct val="0"/>
        </a:spcBef>
        <a:spcAft>
          <a:spcPct val="0"/>
        </a:spcAft>
        <a:defRPr sz="2400" b="1">
          <a:solidFill>
            <a:srgbClr val="0076BD"/>
          </a:solidFill>
          <a:latin typeface="Tahoma" pitchFamily="34" charset="0"/>
        </a:defRPr>
      </a:lvl8pPr>
      <a:lvl9pPr marL="1828800" algn="l" rtl="0" fontAlgn="base">
        <a:spcBef>
          <a:spcPct val="0"/>
        </a:spcBef>
        <a:spcAft>
          <a:spcPct val="0"/>
        </a:spcAft>
        <a:defRPr sz="2400" b="1">
          <a:solidFill>
            <a:srgbClr val="0076BD"/>
          </a:solidFill>
          <a:latin typeface="Tahoma" pitchFamily="34" charset="0"/>
        </a:defRPr>
      </a:lvl9pPr>
    </p:titleStyle>
    <p:bodyStyle>
      <a:lvl1pPr marL="342900" indent="-342900" algn="l" rtl="0" eaLnBrk="0" fontAlgn="base" hangingPunct="0">
        <a:spcBef>
          <a:spcPct val="20000"/>
        </a:spcBef>
        <a:spcAft>
          <a:spcPct val="0"/>
        </a:spcAft>
        <a:buClr>
          <a:srgbClr val="92B2C1"/>
        </a:buClr>
        <a:buFont typeface="Wingdings" pitchFamily="3" charset="2"/>
        <a:buChar char="Ø"/>
        <a:defRPr sz="2000">
          <a:solidFill>
            <a:srgbClr val="92B2C1"/>
          </a:solidFill>
          <a:latin typeface="+mn-lt"/>
          <a:ea typeface="MS PGothic" pitchFamily="34" charset="-128"/>
          <a:cs typeface="+mn-cs"/>
        </a:defRPr>
      </a:lvl1pPr>
      <a:lvl2pPr marL="742950" indent="-285750" algn="l" rtl="0" eaLnBrk="0" fontAlgn="base" hangingPunct="0">
        <a:spcBef>
          <a:spcPct val="20000"/>
        </a:spcBef>
        <a:spcAft>
          <a:spcPct val="0"/>
        </a:spcAft>
        <a:buChar char="–"/>
        <a:defRPr>
          <a:solidFill>
            <a:srgbClr val="92B2C1"/>
          </a:solidFill>
          <a:latin typeface="+mn-lt"/>
          <a:ea typeface="MS PGothic" pitchFamily="34" charset="-128"/>
        </a:defRPr>
      </a:lvl2pPr>
      <a:lvl3pPr marL="1143000" indent="-228600" algn="l" rtl="0" eaLnBrk="0" fontAlgn="base" hangingPunct="0">
        <a:spcBef>
          <a:spcPct val="20000"/>
        </a:spcBef>
        <a:spcAft>
          <a:spcPct val="0"/>
        </a:spcAft>
        <a:buChar char="•"/>
        <a:defRPr sz="1600">
          <a:solidFill>
            <a:srgbClr val="92B2C1"/>
          </a:solidFill>
          <a:latin typeface="+mn-lt"/>
          <a:ea typeface="MS PGothic" pitchFamily="34" charset="-128"/>
        </a:defRPr>
      </a:lvl3pPr>
      <a:lvl4pPr marL="1600200" indent="-228600" algn="l" rtl="0" eaLnBrk="0" fontAlgn="base" hangingPunct="0">
        <a:spcBef>
          <a:spcPct val="20000"/>
        </a:spcBef>
        <a:spcAft>
          <a:spcPct val="0"/>
        </a:spcAft>
        <a:buFont typeface="Wingdings" pitchFamily="3" charset="2"/>
        <a:buChar char="§"/>
        <a:defRPr sz="1400">
          <a:solidFill>
            <a:srgbClr val="92B2C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5363"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82628" name="Rectangle 4"/>
          <p:cNvSpPr>
            <a:spLocks noGrp="1" noChangeArrowheads="1"/>
          </p:cNvSpPr>
          <p:nvPr>
            <p:ph type="dt" sz="half" idx="2"/>
          </p:nvPr>
        </p:nvSpPr>
        <p:spPr bwMode="auto">
          <a:xfrm>
            <a:off x="495300"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fld id="{A3CF7673-3EB0-4755-ABF9-7A488DF71C1C}" type="datetime1">
              <a:rPr lang="it-IT" altLang="it-IT"/>
              <a:pPr/>
              <a:t>30/09/17</a:t>
            </a:fld>
            <a:endParaRPr lang="it-IT" altLang="it-IT"/>
          </a:p>
        </p:txBody>
      </p:sp>
      <p:sp>
        <p:nvSpPr>
          <p:cNvPr id="282629" name="Rectangle 5"/>
          <p:cNvSpPr>
            <a:spLocks noGrp="1" noChangeArrowheads="1"/>
          </p:cNvSpPr>
          <p:nvPr>
            <p:ph type="ftr" sz="quarter" idx="3"/>
          </p:nvPr>
        </p:nvSpPr>
        <p:spPr bwMode="auto">
          <a:xfrm>
            <a:off x="3384550" y="6245225"/>
            <a:ext cx="31369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endParaRPr lang="it-IT" altLang="it-IT"/>
          </a:p>
        </p:txBody>
      </p:sp>
    </p:spTree>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emf"/><Relationship Id="rId5" Type="http://schemas.openxmlformats.org/officeDocument/2006/relationships/image" Target="../media/image20.png"/><Relationship Id="rId6" Type="http://schemas.openxmlformats.org/officeDocument/2006/relationships/image" Target="../media/image6.png"/><Relationship Id="rId7" Type="http://schemas.openxmlformats.org/officeDocument/2006/relationships/image" Target="../media/image21.png"/><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6.png"/><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25.png"/><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6.png"/><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diagramColors" Target="../diagrams/colors1.xml"/><Relationship Id="rId12" Type="http://schemas.microsoft.com/office/2007/relationships/diagramDrawing" Target="../diagrams/drawing1.xml"/><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6.png"/><Relationship Id="rId8" Type="http://schemas.openxmlformats.org/officeDocument/2006/relationships/diagramData" Target="../diagrams/data1.xml"/><Relationship Id="rId9" Type="http://schemas.openxmlformats.org/officeDocument/2006/relationships/diagramLayout" Target="../diagrams/layout1.xml"/><Relationship Id="rId10"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6.png"/><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6.png"/><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jpeg"/><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064485" y="0"/>
            <a:ext cx="841513" cy="99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75992"/>
            <a:ext cx="9906000" cy="295275"/>
          </a:xfrm>
        </p:spPr>
        <p:txBody>
          <a:bodyPr lIns="92075" tIns="46038" rIns="92075" bIns="46038"/>
          <a:lstStyle/>
          <a:p>
            <a:pPr>
              <a:lnSpc>
                <a:spcPct val="88000"/>
              </a:lnSpc>
            </a:pPr>
            <a:r>
              <a:rPr lang="it-IT" altLang="it-IT" sz="3200" b="1" dirty="0" err="1" smtClean="0">
                <a:solidFill>
                  <a:srgbClr val="0076BD"/>
                </a:solidFill>
                <a:latin typeface="Calibri" pitchFamily="3" charset="0"/>
              </a:rPr>
              <a:t>Hub</a:t>
            </a:r>
            <a:r>
              <a:rPr lang="it-IT" altLang="it-IT" sz="3200" b="1" dirty="0" smtClean="0">
                <a:solidFill>
                  <a:srgbClr val="0076BD"/>
                </a:solidFill>
                <a:latin typeface="Calibri" pitchFamily="3" charset="0"/>
              </a:rPr>
              <a:t> Number1</a:t>
            </a:r>
          </a:p>
        </p:txBody>
      </p:sp>
      <p:sp>
        <p:nvSpPr>
          <p:cNvPr id="4" name="Freeform 355"/>
          <p:cNvSpPr>
            <a:spLocks noChangeAspect="1"/>
          </p:cNvSpPr>
          <p:nvPr/>
        </p:nvSpPr>
        <p:spPr bwMode="auto">
          <a:xfrm>
            <a:off x="1339927" y="4786162"/>
            <a:ext cx="891653" cy="583289"/>
          </a:xfrm>
          <a:custGeom>
            <a:avLst/>
            <a:gdLst>
              <a:gd name="T0" fmla="*/ 2970430 w 676"/>
              <a:gd name="T1" fmla="*/ 1800 h 448"/>
              <a:gd name="T2" fmla="*/ 2807150 w 676"/>
              <a:gd name="T3" fmla="*/ 12245 h 448"/>
              <a:gd name="T4" fmla="*/ 2640662 w 676"/>
              <a:gd name="T5" fmla="*/ 22239 h 448"/>
              <a:gd name="T6" fmla="*/ 2612260 w 676"/>
              <a:gd name="T7" fmla="*/ 28026 h 448"/>
              <a:gd name="T8" fmla="*/ 2476845 w 676"/>
              <a:gd name="T9" fmla="*/ 34227 h 448"/>
              <a:gd name="T10" fmla="*/ 2573509 w 676"/>
              <a:gd name="T11" fmla="*/ 40263 h 448"/>
              <a:gd name="T12" fmla="*/ 2625215 w 676"/>
              <a:gd name="T13" fmla="*/ 45843 h 448"/>
              <a:gd name="T14" fmla="*/ 2668873 w 676"/>
              <a:gd name="T15" fmla="*/ 49174 h 448"/>
              <a:gd name="T16" fmla="*/ 2502187 w 676"/>
              <a:gd name="T17" fmla="*/ 56199 h 448"/>
              <a:gd name="T18" fmla="*/ 2489411 w 676"/>
              <a:gd name="T19" fmla="*/ 61483 h 448"/>
              <a:gd name="T20" fmla="*/ 2378885 w 676"/>
              <a:gd name="T21" fmla="*/ 62671 h 448"/>
              <a:gd name="T22" fmla="*/ 2273261 w 676"/>
              <a:gd name="T23" fmla="*/ 59751 h 448"/>
              <a:gd name="T24" fmla="*/ 2072989 w 676"/>
              <a:gd name="T25" fmla="*/ 58911 h 448"/>
              <a:gd name="T26" fmla="*/ 1974466 w 676"/>
              <a:gd name="T27" fmla="*/ 57617 h 448"/>
              <a:gd name="T28" fmla="*/ 1865991 w 676"/>
              <a:gd name="T29" fmla="*/ 55697 h 448"/>
              <a:gd name="T30" fmla="*/ 1829634 w 676"/>
              <a:gd name="T31" fmla="*/ 52718 h 448"/>
              <a:gd name="T32" fmla="*/ 1762223 w 676"/>
              <a:gd name="T33" fmla="*/ 48870 h 448"/>
              <a:gd name="T34" fmla="*/ 1528048 w 676"/>
              <a:gd name="T35" fmla="*/ 42761 h 448"/>
              <a:gd name="T36" fmla="*/ 1350343 w 676"/>
              <a:gd name="T37" fmla="*/ 42761 h 448"/>
              <a:gd name="T38" fmla="*/ 1173197 w 676"/>
              <a:gd name="T39" fmla="*/ 39665 h 448"/>
              <a:gd name="T40" fmla="*/ 1041076 w 676"/>
              <a:gd name="T41" fmla="*/ 37257 h 448"/>
              <a:gd name="T42" fmla="*/ 878643 w 676"/>
              <a:gd name="T43" fmla="*/ 36806 h 448"/>
              <a:gd name="T44" fmla="*/ 769282 w 676"/>
              <a:gd name="T45" fmla="*/ 32673 h 448"/>
              <a:gd name="T46" fmla="*/ 705565 w 676"/>
              <a:gd name="T47" fmla="*/ 31010 h 448"/>
              <a:gd name="T48" fmla="*/ 574277 w 676"/>
              <a:gd name="T49" fmla="*/ 28026 h 448"/>
              <a:gd name="T50" fmla="*/ 461799 w 676"/>
              <a:gd name="T51" fmla="*/ 24523 h 448"/>
              <a:gd name="T52" fmla="*/ 376935 w 676"/>
              <a:gd name="T53" fmla="*/ 24185 h 448"/>
              <a:gd name="T54" fmla="*/ 243662 w 676"/>
              <a:gd name="T55" fmla="*/ 25192 h 448"/>
              <a:gd name="T56" fmla="*/ 183691 w 676"/>
              <a:gd name="T57" fmla="*/ 22239 h 448"/>
              <a:gd name="T58" fmla="*/ 87340 w 676"/>
              <a:gd name="T59" fmla="*/ 20774 h 448"/>
              <a:gd name="T60" fmla="*/ 87340 w 676"/>
              <a:gd name="T61" fmla="*/ 19152 h 448"/>
              <a:gd name="T62" fmla="*/ 0 w 676"/>
              <a:gd name="T63" fmla="*/ 15042 h 448"/>
              <a:gd name="T64" fmla="*/ 62712 w 676"/>
              <a:gd name="T65" fmla="*/ 12578 h 448"/>
              <a:gd name="T66" fmla="*/ 28117 w 676"/>
              <a:gd name="T67" fmla="*/ 10011 h 448"/>
              <a:gd name="T68" fmla="*/ 71415 w 676"/>
              <a:gd name="T69" fmla="*/ 6686 h 448"/>
              <a:gd name="T70" fmla="*/ 332328 w 676"/>
              <a:gd name="T71" fmla="*/ 2687 h 448"/>
              <a:gd name="T72" fmla="*/ 469236 w 676"/>
              <a:gd name="T73" fmla="*/ 5850 h 448"/>
              <a:gd name="T74" fmla="*/ 562455 w 676"/>
              <a:gd name="T75" fmla="*/ 1800 h 448"/>
              <a:gd name="T76" fmla="*/ 903691 w 676"/>
              <a:gd name="T77" fmla="*/ 3510 h 448"/>
              <a:gd name="T78" fmla="*/ 1041076 w 676"/>
              <a:gd name="T79" fmla="*/ 6974 h 448"/>
              <a:gd name="T80" fmla="*/ 1126372 w 676"/>
              <a:gd name="T81" fmla="*/ 6974 h 448"/>
              <a:gd name="T82" fmla="*/ 1329907 w 676"/>
              <a:gd name="T83" fmla="*/ 10011 h 448"/>
              <a:gd name="T84" fmla="*/ 1501780 w 676"/>
              <a:gd name="T85" fmla="*/ 7427 h 448"/>
              <a:gd name="T86" fmla="*/ 1678087 w 676"/>
              <a:gd name="T87" fmla="*/ 9205 h 448"/>
              <a:gd name="T88" fmla="*/ 1833358 w 676"/>
              <a:gd name="T89" fmla="*/ 8760 h 448"/>
              <a:gd name="T90" fmla="*/ 2018930 w 676"/>
              <a:gd name="T91" fmla="*/ 8054 h 448"/>
              <a:gd name="T92" fmla="*/ 2196075 w 676"/>
              <a:gd name="T93" fmla="*/ 5239 h 448"/>
              <a:gd name="T94" fmla="*/ 2393781 w 676"/>
              <a:gd name="T95" fmla="*/ 3931 h 448"/>
              <a:gd name="T96" fmla="*/ 2573509 w 676"/>
              <a:gd name="T97" fmla="*/ 3931 h 448"/>
              <a:gd name="T98" fmla="*/ 2696567 w 676"/>
              <a:gd name="T99" fmla="*/ 808 h 448"/>
              <a:gd name="T100" fmla="*/ 2860387 w 676"/>
              <a:gd name="T101" fmla="*/ 1378 h 4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6"/>
              <a:gd name="T154" fmla="*/ 0 h 448"/>
              <a:gd name="T155" fmla="*/ 676 w 676"/>
              <a:gd name="T156" fmla="*/ 448 h 4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6" h="448">
                <a:moveTo>
                  <a:pt x="670" y="0"/>
                </a:moveTo>
                <a:lnTo>
                  <a:pt x="676" y="13"/>
                </a:lnTo>
                <a:lnTo>
                  <a:pt x="651" y="53"/>
                </a:lnTo>
                <a:lnTo>
                  <a:pt x="639" y="88"/>
                </a:lnTo>
                <a:lnTo>
                  <a:pt x="620" y="121"/>
                </a:lnTo>
                <a:lnTo>
                  <a:pt x="601" y="158"/>
                </a:lnTo>
                <a:lnTo>
                  <a:pt x="589" y="170"/>
                </a:lnTo>
                <a:lnTo>
                  <a:pt x="595" y="200"/>
                </a:lnTo>
                <a:lnTo>
                  <a:pt x="559" y="222"/>
                </a:lnTo>
                <a:lnTo>
                  <a:pt x="564" y="244"/>
                </a:lnTo>
                <a:lnTo>
                  <a:pt x="564" y="269"/>
                </a:lnTo>
                <a:lnTo>
                  <a:pt x="586" y="288"/>
                </a:lnTo>
                <a:lnTo>
                  <a:pt x="583" y="303"/>
                </a:lnTo>
                <a:lnTo>
                  <a:pt x="598" y="328"/>
                </a:lnTo>
                <a:lnTo>
                  <a:pt x="608" y="333"/>
                </a:lnTo>
                <a:lnTo>
                  <a:pt x="608" y="352"/>
                </a:lnTo>
                <a:lnTo>
                  <a:pt x="573" y="386"/>
                </a:lnTo>
                <a:lnTo>
                  <a:pt x="570" y="402"/>
                </a:lnTo>
                <a:lnTo>
                  <a:pt x="573" y="421"/>
                </a:lnTo>
                <a:lnTo>
                  <a:pt x="567" y="439"/>
                </a:lnTo>
                <a:lnTo>
                  <a:pt x="553" y="448"/>
                </a:lnTo>
                <a:lnTo>
                  <a:pt x="542" y="448"/>
                </a:lnTo>
                <a:lnTo>
                  <a:pt x="528" y="436"/>
                </a:lnTo>
                <a:lnTo>
                  <a:pt x="518" y="427"/>
                </a:lnTo>
                <a:lnTo>
                  <a:pt x="500" y="427"/>
                </a:lnTo>
                <a:lnTo>
                  <a:pt x="472" y="421"/>
                </a:lnTo>
                <a:lnTo>
                  <a:pt x="462" y="423"/>
                </a:lnTo>
                <a:lnTo>
                  <a:pt x="450" y="411"/>
                </a:lnTo>
                <a:lnTo>
                  <a:pt x="437" y="398"/>
                </a:lnTo>
                <a:lnTo>
                  <a:pt x="425" y="398"/>
                </a:lnTo>
                <a:lnTo>
                  <a:pt x="417" y="392"/>
                </a:lnTo>
                <a:lnTo>
                  <a:pt x="417" y="377"/>
                </a:lnTo>
                <a:lnTo>
                  <a:pt x="411" y="358"/>
                </a:lnTo>
                <a:lnTo>
                  <a:pt x="401" y="350"/>
                </a:lnTo>
                <a:lnTo>
                  <a:pt x="382" y="331"/>
                </a:lnTo>
                <a:lnTo>
                  <a:pt x="348" y="306"/>
                </a:lnTo>
                <a:lnTo>
                  <a:pt x="329" y="306"/>
                </a:lnTo>
                <a:lnTo>
                  <a:pt x="308" y="306"/>
                </a:lnTo>
                <a:lnTo>
                  <a:pt x="292" y="294"/>
                </a:lnTo>
                <a:lnTo>
                  <a:pt x="267" y="284"/>
                </a:lnTo>
                <a:lnTo>
                  <a:pt x="259" y="275"/>
                </a:lnTo>
                <a:lnTo>
                  <a:pt x="237" y="266"/>
                </a:lnTo>
                <a:lnTo>
                  <a:pt x="212" y="263"/>
                </a:lnTo>
                <a:lnTo>
                  <a:pt x="200" y="263"/>
                </a:lnTo>
                <a:lnTo>
                  <a:pt x="181" y="241"/>
                </a:lnTo>
                <a:lnTo>
                  <a:pt x="175" y="234"/>
                </a:lnTo>
                <a:lnTo>
                  <a:pt x="162" y="232"/>
                </a:lnTo>
                <a:lnTo>
                  <a:pt x="161" y="222"/>
                </a:lnTo>
                <a:lnTo>
                  <a:pt x="147" y="200"/>
                </a:lnTo>
                <a:lnTo>
                  <a:pt x="131" y="200"/>
                </a:lnTo>
                <a:lnTo>
                  <a:pt x="117" y="194"/>
                </a:lnTo>
                <a:lnTo>
                  <a:pt x="105" y="175"/>
                </a:lnTo>
                <a:lnTo>
                  <a:pt x="101" y="174"/>
                </a:lnTo>
                <a:lnTo>
                  <a:pt x="86" y="174"/>
                </a:lnTo>
                <a:lnTo>
                  <a:pt x="70" y="180"/>
                </a:lnTo>
                <a:lnTo>
                  <a:pt x="55" y="180"/>
                </a:lnTo>
                <a:lnTo>
                  <a:pt x="42" y="170"/>
                </a:lnTo>
                <a:lnTo>
                  <a:pt x="42" y="158"/>
                </a:lnTo>
                <a:lnTo>
                  <a:pt x="36" y="145"/>
                </a:lnTo>
                <a:lnTo>
                  <a:pt x="20" y="149"/>
                </a:lnTo>
                <a:lnTo>
                  <a:pt x="14" y="143"/>
                </a:lnTo>
                <a:lnTo>
                  <a:pt x="20" y="137"/>
                </a:lnTo>
                <a:lnTo>
                  <a:pt x="0" y="121"/>
                </a:lnTo>
                <a:lnTo>
                  <a:pt x="0" y="108"/>
                </a:lnTo>
                <a:lnTo>
                  <a:pt x="6" y="99"/>
                </a:lnTo>
                <a:lnTo>
                  <a:pt x="14" y="89"/>
                </a:lnTo>
                <a:lnTo>
                  <a:pt x="14" y="80"/>
                </a:lnTo>
                <a:lnTo>
                  <a:pt x="6" y="72"/>
                </a:lnTo>
                <a:lnTo>
                  <a:pt x="9" y="58"/>
                </a:lnTo>
                <a:lnTo>
                  <a:pt x="17" y="47"/>
                </a:lnTo>
                <a:lnTo>
                  <a:pt x="58" y="16"/>
                </a:lnTo>
                <a:lnTo>
                  <a:pt x="76" y="19"/>
                </a:lnTo>
                <a:lnTo>
                  <a:pt x="82" y="28"/>
                </a:lnTo>
                <a:lnTo>
                  <a:pt x="107" y="41"/>
                </a:lnTo>
                <a:lnTo>
                  <a:pt x="120" y="28"/>
                </a:lnTo>
                <a:lnTo>
                  <a:pt x="128" y="13"/>
                </a:lnTo>
                <a:lnTo>
                  <a:pt x="203" y="13"/>
                </a:lnTo>
                <a:lnTo>
                  <a:pt x="206" y="25"/>
                </a:lnTo>
                <a:lnTo>
                  <a:pt x="231" y="38"/>
                </a:lnTo>
                <a:lnTo>
                  <a:pt x="237" y="50"/>
                </a:lnTo>
                <a:lnTo>
                  <a:pt x="247" y="55"/>
                </a:lnTo>
                <a:lnTo>
                  <a:pt x="256" y="50"/>
                </a:lnTo>
                <a:lnTo>
                  <a:pt x="286" y="66"/>
                </a:lnTo>
                <a:lnTo>
                  <a:pt x="303" y="72"/>
                </a:lnTo>
                <a:lnTo>
                  <a:pt x="320" y="66"/>
                </a:lnTo>
                <a:lnTo>
                  <a:pt x="342" y="53"/>
                </a:lnTo>
                <a:lnTo>
                  <a:pt x="361" y="53"/>
                </a:lnTo>
                <a:lnTo>
                  <a:pt x="382" y="66"/>
                </a:lnTo>
                <a:lnTo>
                  <a:pt x="395" y="69"/>
                </a:lnTo>
                <a:lnTo>
                  <a:pt x="418" y="63"/>
                </a:lnTo>
                <a:lnTo>
                  <a:pt x="443" y="66"/>
                </a:lnTo>
                <a:lnTo>
                  <a:pt x="459" y="58"/>
                </a:lnTo>
                <a:lnTo>
                  <a:pt x="478" y="53"/>
                </a:lnTo>
                <a:lnTo>
                  <a:pt x="500" y="38"/>
                </a:lnTo>
                <a:lnTo>
                  <a:pt x="518" y="31"/>
                </a:lnTo>
                <a:lnTo>
                  <a:pt x="545" y="28"/>
                </a:lnTo>
                <a:lnTo>
                  <a:pt x="567" y="31"/>
                </a:lnTo>
                <a:lnTo>
                  <a:pt x="586" y="28"/>
                </a:lnTo>
                <a:lnTo>
                  <a:pt x="605" y="10"/>
                </a:lnTo>
                <a:lnTo>
                  <a:pt x="614" y="6"/>
                </a:lnTo>
                <a:lnTo>
                  <a:pt x="626" y="10"/>
                </a:lnTo>
                <a:lnTo>
                  <a:pt x="651" y="10"/>
                </a:lnTo>
                <a:lnTo>
                  <a:pt x="670" y="0"/>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5" name="Freeform 356"/>
          <p:cNvSpPr>
            <a:spLocks noChangeAspect="1"/>
          </p:cNvSpPr>
          <p:nvPr/>
        </p:nvSpPr>
        <p:spPr bwMode="auto">
          <a:xfrm>
            <a:off x="1842485" y="3569369"/>
            <a:ext cx="506812" cy="532023"/>
          </a:xfrm>
          <a:custGeom>
            <a:avLst/>
            <a:gdLst>
              <a:gd name="T0" fmla="*/ 1017537 w 383"/>
              <a:gd name="T1" fmla="*/ 0 h 408"/>
              <a:gd name="T2" fmla="*/ 868198 w 383"/>
              <a:gd name="T3" fmla="*/ 3681 h 408"/>
              <a:gd name="T4" fmla="*/ 687964 w 383"/>
              <a:gd name="T5" fmla="*/ 833 h 408"/>
              <a:gd name="T6" fmla="*/ 483528 w 383"/>
              <a:gd name="T7" fmla="*/ 1249 h 408"/>
              <a:gd name="T8" fmla="*/ 337576 w 383"/>
              <a:gd name="T9" fmla="*/ 3077 h 408"/>
              <a:gd name="T10" fmla="*/ 230465 w 383"/>
              <a:gd name="T11" fmla="*/ 1249 h 408"/>
              <a:gd name="T12" fmla="*/ 119265 w 383"/>
              <a:gd name="T13" fmla="*/ 2688 h 408"/>
              <a:gd name="T14" fmla="*/ 119265 w 383"/>
              <a:gd name="T15" fmla="*/ 7279 h 408"/>
              <a:gd name="T16" fmla="*/ 0 w 383"/>
              <a:gd name="T17" fmla="*/ 12259 h 408"/>
              <a:gd name="T18" fmla="*/ 61064 w 383"/>
              <a:gd name="T19" fmla="*/ 20419 h 408"/>
              <a:gd name="T20" fmla="*/ 153172 w 383"/>
              <a:gd name="T21" fmla="*/ 25115 h 408"/>
              <a:gd name="T22" fmla="*/ 30637 w 383"/>
              <a:gd name="T23" fmla="*/ 27908 h 408"/>
              <a:gd name="T24" fmla="*/ 119265 w 383"/>
              <a:gd name="T25" fmla="*/ 31928 h 408"/>
              <a:gd name="T26" fmla="*/ 290037 w 383"/>
              <a:gd name="T27" fmla="*/ 29355 h 408"/>
              <a:gd name="T28" fmla="*/ 516756 w 383"/>
              <a:gd name="T29" fmla="*/ 30568 h 408"/>
              <a:gd name="T30" fmla="*/ 456920 w 383"/>
              <a:gd name="T31" fmla="*/ 35414 h 408"/>
              <a:gd name="T32" fmla="*/ 543739 w 383"/>
              <a:gd name="T33" fmla="*/ 38711 h 408"/>
              <a:gd name="T34" fmla="*/ 632252 w 383"/>
              <a:gd name="T35" fmla="*/ 35633 h 408"/>
              <a:gd name="T36" fmla="*/ 842162 w 383"/>
              <a:gd name="T37" fmla="*/ 36563 h 408"/>
              <a:gd name="T38" fmla="*/ 1007161 w 383"/>
              <a:gd name="T39" fmla="*/ 41697 h 408"/>
              <a:gd name="T40" fmla="*/ 1144846 w 383"/>
              <a:gd name="T41" fmla="*/ 46995 h 408"/>
              <a:gd name="T42" fmla="*/ 1065648 w 383"/>
              <a:gd name="T43" fmla="*/ 50716 h 408"/>
              <a:gd name="T44" fmla="*/ 1126650 w 383"/>
              <a:gd name="T45" fmla="*/ 53791 h 408"/>
              <a:gd name="T46" fmla="*/ 1280556 w 383"/>
              <a:gd name="T47" fmla="*/ 57974 h 408"/>
              <a:gd name="T48" fmla="*/ 1417873 w 383"/>
              <a:gd name="T49" fmla="*/ 60464 h 408"/>
              <a:gd name="T50" fmla="*/ 1546577 w 383"/>
              <a:gd name="T51" fmla="*/ 60464 h 408"/>
              <a:gd name="T52" fmla="*/ 1792592 w 383"/>
              <a:gd name="T53" fmla="*/ 58860 h 408"/>
              <a:gd name="T54" fmla="*/ 1830265 w 383"/>
              <a:gd name="T55" fmla="*/ 56548 h 408"/>
              <a:gd name="T56" fmla="*/ 1895306 w 383"/>
              <a:gd name="T57" fmla="*/ 53106 h 408"/>
              <a:gd name="T58" fmla="*/ 1860786 w 383"/>
              <a:gd name="T59" fmla="*/ 46684 h 408"/>
              <a:gd name="T60" fmla="*/ 1603231 w 383"/>
              <a:gd name="T61" fmla="*/ 35633 h 408"/>
              <a:gd name="T62" fmla="*/ 1700020 w 383"/>
              <a:gd name="T63" fmla="*/ 29727 h 408"/>
              <a:gd name="T64" fmla="*/ 1603231 w 383"/>
              <a:gd name="T65" fmla="*/ 24370 h 408"/>
              <a:gd name="T66" fmla="*/ 1792592 w 383"/>
              <a:gd name="T67" fmla="*/ 20419 h 408"/>
              <a:gd name="T68" fmla="*/ 1874303 w 383"/>
              <a:gd name="T69" fmla="*/ 17215 h 408"/>
              <a:gd name="T70" fmla="*/ 1719284 w 383"/>
              <a:gd name="T71" fmla="*/ 16769 h 408"/>
              <a:gd name="T72" fmla="*/ 1570645 w 383"/>
              <a:gd name="T73" fmla="*/ 14198 h 408"/>
              <a:gd name="T74" fmla="*/ 1585927 w 383"/>
              <a:gd name="T75" fmla="*/ 11884 h 408"/>
              <a:gd name="T76" fmla="*/ 1532136 w 383"/>
              <a:gd name="T77" fmla="*/ 9071 h 408"/>
              <a:gd name="T78" fmla="*/ 1417873 w 383"/>
              <a:gd name="T79" fmla="*/ 10376 h 408"/>
              <a:gd name="T80" fmla="*/ 1248044 w 383"/>
              <a:gd name="T81" fmla="*/ 1792 h 408"/>
              <a:gd name="T82" fmla="*/ 1114112 w 383"/>
              <a:gd name="T83" fmla="*/ 0 h 4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3"/>
              <a:gd name="T127" fmla="*/ 0 h 408"/>
              <a:gd name="T128" fmla="*/ 383 w 383"/>
              <a:gd name="T129" fmla="*/ 408 h 4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3" h="408">
                <a:moveTo>
                  <a:pt x="226" y="0"/>
                </a:moveTo>
                <a:lnTo>
                  <a:pt x="206" y="0"/>
                </a:lnTo>
                <a:lnTo>
                  <a:pt x="195" y="18"/>
                </a:lnTo>
                <a:lnTo>
                  <a:pt x="176" y="25"/>
                </a:lnTo>
                <a:lnTo>
                  <a:pt x="154" y="21"/>
                </a:lnTo>
                <a:lnTo>
                  <a:pt x="139" y="6"/>
                </a:lnTo>
                <a:lnTo>
                  <a:pt x="120" y="3"/>
                </a:lnTo>
                <a:lnTo>
                  <a:pt x="98" y="9"/>
                </a:lnTo>
                <a:lnTo>
                  <a:pt x="79" y="15"/>
                </a:lnTo>
                <a:lnTo>
                  <a:pt x="68" y="21"/>
                </a:lnTo>
                <a:lnTo>
                  <a:pt x="59" y="9"/>
                </a:lnTo>
                <a:lnTo>
                  <a:pt x="47" y="9"/>
                </a:lnTo>
                <a:lnTo>
                  <a:pt x="37" y="15"/>
                </a:lnTo>
                <a:lnTo>
                  <a:pt x="24" y="18"/>
                </a:lnTo>
                <a:lnTo>
                  <a:pt x="18" y="31"/>
                </a:lnTo>
                <a:lnTo>
                  <a:pt x="24" y="50"/>
                </a:lnTo>
                <a:lnTo>
                  <a:pt x="12" y="65"/>
                </a:lnTo>
                <a:lnTo>
                  <a:pt x="0" y="82"/>
                </a:lnTo>
                <a:lnTo>
                  <a:pt x="3" y="111"/>
                </a:lnTo>
                <a:lnTo>
                  <a:pt x="13" y="139"/>
                </a:lnTo>
                <a:lnTo>
                  <a:pt x="31" y="158"/>
                </a:lnTo>
                <a:lnTo>
                  <a:pt x="31" y="170"/>
                </a:lnTo>
                <a:lnTo>
                  <a:pt x="16" y="179"/>
                </a:lnTo>
                <a:lnTo>
                  <a:pt x="6" y="189"/>
                </a:lnTo>
                <a:lnTo>
                  <a:pt x="6" y="204"/>
                </a:lnTo>
                <a:lnTo>
                  <a:pt x="24" y="215"/>
                </a:lnTo>
                <a:lnTo>
                  <a:pt x="34" y="215"/>
                </a:lnTo>
                <a:lnTo>
                  <a:pt x="59" y="198"/>
                </a:lnTo>
                <a:lnTo>
                  <a:pt x="78" y="201"/>
                </a:lnTo>
                <a:lnTo>
                  <a:pt x="104" y="206"/>
                </a:lnTo>
                <a:lnTo>
                  <a:pt x="104" y="225"/>
                </a:lnTo>
                <a:lnTo>
                  <a:pt x="92" y="239"/>
                </a:lnTo>
                <a:lnTo>
                  <a:pt x="98" y="250"/>
                </a:lnTo>
                <a:lnTo>
                  <a:pt x="110" y="262"/>
                </a:lnTo>
                <a:lnTo>
                  <a:pt x="123" y="244"/>
                </a:lnTo>
                <a:lnTo>
                  <a:pt x="128" y="240"/>
                </a:lnTo>
                <a:lnTo>
                  <a:pt x="148" y="256"/>
                </a:lnTo>
                <a:lnTo>
                  <a:pt x="170" y="247"/>
                </a:lnTo>
                <a:lnTo>
                  <a:pt x="189" y="250"/>
                </a:lnTo>
                <a:lnTo>
                  <a:pt x="204" y="281"/>
                </a:lnTo>
                <a:lnTo>
                  <a:pt x="220" y="300"/>
                </a:lnTo>
                <a:lnTo>
                  <a:pt x="231" y="318"/>
                </a:lnTo>
                <a:lnTo>
                  <a:pt x="228" y="328"/>
                </a:lnTo>
                <a:lnTo>
                  <a:pt x="215" y="343"/>
                </a:lnTo>
                <a:lnTo>
                  <a:pt x="220" y="359"/>
                </a:lnTo>
                <a:lnTo>
                  <a:pt x="228" y="364"/>
                </a:lnTo>
                <a:lnTo>
                  <a:pt x="245" y="373"/>
                </a:lnTo>
                <a:lnTo>
                  <a:pt x="259" y="392"/>
                </a:lnTo>
                <a:lnTo>
                  <a:pt x="272" y="404"/>
                </a:lnTo>
                <a:lnTo>
                  <a:pt x="287" y="408"/>
                </a:lnTo>
                <a:lnTo>
                  <a:pt x="296" y="398"/>
                </a:lnTo>
                <a:lnTo>
                  <a:pt x="312" y="408"/>
                </a:lnTo>
                <a:lnTo>
                  <a:pt x="340" y="408"/>
                </a:lnTo>
                <a:lnTo>
                  <a:pt x="362" y="398"/>
                </a:lnTo>
                <a:lnTo>
                  <a:pt x="359" y="402"/>
                </a:lnTo>
                <a:lnTo>
                  <a:pt x="370" y="383"/>
                </a:lnTo>
                <a:lnTo>
                  <a:pt x="376" y="372"/>
                </a:lnTo>
                <a:lnTo>
                  <a:pt x="383" y="359"/>
                </a:lnTo>
                <a:lnTo>
                  <a:pt x="383" y="337"/>
                </a:lnTo>
                <a:lnTo>
                  <a:pt x="376" y="315"/>
                </a:lnTo>
                <a:lnTo>
                  <a:pt x="362" y="278"/>
                </a:lnTo>
                <a:lnTo>
                  <a:pt x="324" y="240"/>
                </a:lnTo>
                <a:lnTo>
                  <a:pt x="331" y="220"/>
                </a:lnTo>
                <a:lnTo>
                  <a:pt x="343" y="201"/>
                </a:lnTo>
                <a:lnTo>
                  <a:pt x="318" y="176"/>
                </a:lnTo>
                <a:lnTo>
                  <a:pt x="324" y="164"/>
                </a:lnTo>
                <a:lnTo>
                  <a:pt x="345" y="164"/>
                </a:lnTo>
                <a:lnTo>
                  <a:pt x="362" y="139"/>
                </a:lnTo>
                <a:lnTo>
                  <a:pt x="367" y="130"/>
                </a:lnTo>
                <a:lnTo>
                  <a:pt x="379" y="117"/>
                </a:lnTo>
                <a:lnTo>
                  <a:pt x="362" y="107"/>
                </a:lnTo>
                <a:lnTo>
                  <a:pt x="348" y="114"/>
                </a:lnTo>
                <a:lnTo>
                  <a:pt x="324" y="101"/>
                </a:lnTo>
                <a:lnTo>
                  <a:pt x="318" y="95"/>
                </a:lnTo>
                <a:lnTo>
                  <a:pt x="321" y="86"/>
                </a:lnTo>
                <a:lnTo>
                  <a:pt x="321" y="81"/>
                </a:lnTo>
                <a:lnTo>
                  <a:pt x="324" y="70"/>
                </a:lnTo>
                <a:lnTo>
                  <a:pt x="309" y="62"/>
                </a:lnTo>
                <a:lnTo>
                  <a:pt x="296" y="67"/>
                </a:lnTo>
                <a:lnTo>
                  <a:pt x="287" y="70"/>
                </a:lnTo>
                <a:lnTo>
                  <a:pt x="250" y="31"/>
                </a:lnTo>
                <a:lnTo>
                  <a:pt x="253" y="12"/>
                </a:lnTo>
                <a:lnTo>
                  <a:pt x="245" y="3"/>
                </a:lnTo>
                <a:lnTo>
                  <a:pt x="226" y="0"/>
                </a:lnTo>
                <a:close/>
              </a:path>
            </a:pathLst>
          </a:custGeom>
          <a:solidFill>
            <a:schemeClr val="bg1"/>
          </a:solidFill>
          <a:ln w="12700" cmpd="sng">
            <a:solidFill>
              <a:srgbClr val="DDDDDD"/>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6" name="Freeform 357"/>
          <p:cNvSpPr>
            <a:spLocks noChangeAspect="1"/>
          </p:cNvSpPr>
          <p:nvPr/>
        </p:nvSpPr>
        <p:spPr bwMode="auto">
          <a:xfrm>
            <a:off x="1343033" y="2776549"/>
            <a:ext cx="357502" cy="424935"/>
          </a:xfrm>
          <a:custGeom>
            <a:avLst/>
            <a:gdLst>
              <a:gd name="T0" fmla="*/ 901047 w 273"/>
              <a:gd name="T1" fmla="*/ 37795 h 325"/>
              <a:gd name="T2" fmla="*/ 778392 w 273"/>
              <a:gd name="T3" fmla="*/ 32931 h 325"/>
              <a:gd name="T4" fmla="*/ 671037 w 273"/>
              <a:gd name="T5" fmla="*/ 30048 h 325"/>
              <a:gd name="T6" fmla="*/ 661053 w 273"/>
              <a:gd name="T7" fmla="*/ 21829 h 325"/>
              <a:gd name="T8" fmla="*/ 648249 w 273"/>
              <a:gd name="T9" fmla="*/ 13643 h 325"/>
              <a:gd name="T10" fmla="*/ 516492 w 273"/>
              <a:gd name="T11" fmla="*/ 9024 h 325"/>
              <a:gd name="T12" fmla="*/ 404330 w 273"/>
              <a:gd name="T13" fmla="*/ 5647 h 325"/>
              <a:gd name="T14" fmla="*/ 318987 w 273"/>
              <a:gd name="T15" fmla="*/ 2580 h 325"/>
              <a:gd name="T16" fmla="*/ 274771 w 273"/>
              <a:gd name="T17" fmla="*/ 0 h 325"/>
              <a:gd name="T18" fmla="*/ 205656 w 273"/>
              <a:gd name="T19" fmla="*/ 942 h 325"/>
              <a:gd name="T20" fmla="*/ 218087 w 273"/>
              <a:gd name="T21" fmla="*/ 6623 h 325"/>
              <a:gd name="T22" fmla="*/ 256128 w 273"/>
              <a:gd name="T23" fmla="*/ 11887 h 325"/>
              <a:gd name="T24" fmla="*/ 175111 w 273"/>
              <a:gd name="T25" fmla="*/ 13643 h 325"/>
              <a:gd name="T26" fmla="*/ 87000 w 273"/>
              <a:gd name="T27" fmla="*/ 17362 h 325"/>
              <a:gd name="T28" fmla="*/ 113981 w 273"/>
              <a:gd name="T29" fmla="*/ 22175 h 325"/>
              <a:gd name="T30" fmla="*/ 106462 w 273"/>
              <a:gd name="T31" fmla="*/ 23671 h 325"/>
              <a:gd name="T32" fmla="*/ 68638 w 273"/>
              <a:gd name="T33" fmla="*/ 27813 h 325"/>
              <a:gd name="T34" fmla="*/ 9691 w 273"/>
              <a:gd name="T35" fmla="*/ 31331 h 325"/>
              <a:gd name="T36" fmla="*/ 0 w 273"/>
              <a:gd name="T37" fmla="*/ 34526 h 325"/>
              <a:gd name="T38" fmla="*/ 51456 w 273"/>
              <a:gd name="T39" fmla="*/ 36826 h 325"/>
              <a:gd name="T40" fmla="*/ 0 w 273"/>
              <a:gd name="T41" fmla="*/ 40110 h 325"/>
              <a:gd name="T42" fmla="*/ 85483 w 273"/>
              <a:gd name="T43" fmla="*/ 41312 h 325"/>
              <a:gd name="T44" fmla="*/ 184008 w 273"/>
              <a:gd name="T45" fmla="*/ 42265 h 325"/>
              <a:gd name="T46" fmla="*/ 218087 w 273"/>
              <a:gd name="T47" fmla="*/ 47413 h 325"/>
              <a:gd name="T48" fmla="*/ 271610 w 273"/>
              <a:gd name="T49" fmla="*/ 49606 h 325"/>
              <a:gd name="T50" fmla="*/ 329415 w 273"/>
              <a:gd name="T51" fmla="*/ 52292 h 325"/>
              <a:gd name="T52" fmla="*/ 442690 w 273"/>
              <a:gd name="T53" fmla="*/ 53243 h 325"/>
              <a:gd name="T54" fmla="*/ 495592 w 273"/>
              <a:gd name="T55" fmla="*/ 50533 h 325"/>
              <a:gd name="T56" fmla="*/ 580056 w 273"/>
              <a:gd name="T57" fmla="*/ 48507 h 325"/>
              <a:gd name="T58" fmla="*/ 671037 w 273"/>
              <a:gd name="T59" fmla="*/ 46392 h 325"/>
              <a:gd name="T60" fmla="*/ 713219 w 273"/>
              <a:gd name="T61" fmla="*/ 43562 h 325"/>
              <a:gd name="T62" fmla="*/ 807343 w 273"/>
              <a:gd name="T63" fmla="*/ 43562 h 325"/>
              <a:gd name="T64" fmla="*/ 917852 w 273"/>
              <a:gd name="T65" fmla="*/ 40561 h 3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3"/>
              <a:gd name="T100" fmla="*/ 0 h 325"/>
              <a:gd name="T101" fmla="*/ 273 w 273"/>
              <a:gd name="T102" fmla="*/ 325 h 3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3" h="325">
                <a:moveTo>
                  <a:pt x="273" y="248"/>
                </a:moveTo>
                <a:lnTo>
                  <a:pt x="268" y="231"/>
                </a:lnTo>
                <a:lnTo>
                  <a:pt x="253" y="220"/>
                </a:lnTo>
                <a:lnTo>
                  <a:pt x="231" y="201"/>
                </a:lnTo>
                <a:lnTo>
                  <a:pt x="212" y="192"/>
                </a:lnTo>
                <a:lnTo>
                  <a:pt x="199" y="183"/>
                </a:lnTo>
                <a:lnTo>
                  <a:pt x="203" y="152"/>
                </a:lnTo>
                <a:lnTo>
                  <a:pt x="197" y="133"/>
                </a:lnTo>
                <a:lnTo>
                  <a:pt x="193" y="114"/>
                </a:lnTo>
                <a:lnTo>
                  <a:pt x="193" y="84"/>
                </a:lnTo>
                <a:lnTo>
                  <a:pt x="175" y="72"/>
                </a:lnTo>
                <a:lnTo>
                  <a:pt x="153" y="56"/>
                </a:lnTo>
                <a:lnTo>
                  <a:pt x="137" y="53"/>
                </a:lnTo>
                <a:lnTo>
                  <a:pt x="120" y="34"/>
                </a:lnTo>
                <a:lnTo>
                  <a:pt x="111" y="16"/>
                </a:lnTo>
                <a:lnTo>
                  <a:pt x="95" y="16"/>
                </a:lnTo>
                <a:lnTo>
                  <a:pt x="82" y="16"/>
                </a:lnTo>
                <a:lnTo>
                  <a:pt x="82" y="0"/>
                </a:lnTo>
                <a:lnTo>
                  <a:pt x="73" y="9"/>
                </a:lnTo>
                <a:lnTo>
                  <a:pt x="61" y="6"/>
                </a:lnTo>
                <a:lnTo>
                  <a:pt x="55" y="22"/>
                </a:lnTo>
                <a:lnTo>
                  <a:pt x="64" y="41"/>
                </a:lnTo>
                <a:lnTo>
                  <a:pt x="73" y="62"/>
                </a:lnTo>
                <a:lnTo>
                  <a:pt x="76" y="73"/>
                </a:lnTo>
                <a:lnTo>
                  <a:pt x="70" y="81"/>
                </a:lnTo>
                <a:lnTo>
                  <a:pt x="51" y="84"/>
                </a:lnTo>
                <a:lnTo>
                  <a:pt x="36" y="92"/>
                </a:lnTo>
                <a:lnTo>
                  <a:pt x="26" y="106"/>
                </a:lnTo>
                <a:lnTo>
                  <a:pt x="34" y="123"/>
                </a:lnTo>
                <a:lnTo>
                  <a:pt x="34" y="136"/>
                </a:lnTo>
                <a:lnTo>
                  <a:pt x="26" y="136"/>
                </a:lnTo>
                <a:lnTo>
                  <a:pt x="31" y="145"/>
                </a:lnTo>
                <a:lnTo>
                  <a:pt x="15" y="158"/>
                </a:lnTo>
                <a:lnTo>
                  <a:pt x="20" y="170"/>
                </a:lnTo>
                <a:lnTo>
                  <a:pt x="17" y="180"/>
                </a:lnTo>
                <a:lnTo>
                  <a:pt x="3" y="192"/>
                </a:lnTo>
                <a:lnTo>
                  <a:pt x="6" y="205"/>
                </a:lnTo>
                <a:lnTo>
                  <a:pt x="0" y="211"/>
                </a:lnTo>
                <a:lnTo>
                  <a:pt x="15" y="217"/>
                </a:lnTo>
                <a:lnTo>
                  <a:pt x="15" y="226"/>
                </a:lnTo>
                <a:lnTo>
                  <a:pt x="9" y="231"/>
                </a:lnTo>
                <a:lnTo>
                  <a:pt x="0" y="245"/>
                </a:lnTo>
                <a:lnTo>
                  <a:pt x="9" y="264"/>
                </a:lnTo>
                <a:lnTo>
                  <a:pt x="25" y="253"/>
                </a:lnTo>
                <a:lnTo>
                  <a:pt x="45" y="253"/>
                </a:lnTo>
                <a:lnTo>
                  <a:pt x="55" y="259"/>
                </a:lnTo>
                <a:lnTo>
                  <a:pt x="58" y="275"/>
                </a:lnTo>
                <a:lnTo>
                  <a:pt x="64" y="290"/>
                </a:lnTo>
                <a:lnTo>
                  <a:pt x="76" y="294"/>
                </a:lnTo>
                <a:lnTo>
                  <a:pt x="80" y="303"/>
                </a:lnTo>
                <a:lnTo>
                  <a:pt x="86" y="315"/>
                </a:lnTo>
                <a:lnTo>
                  <a:pt x="98" y="321"/>
                </a:lnTo>
                <a:lnTo>
                  <a:pt x="113" y="321"/>
                </a:lnTo>
                <a:lnTo>
                  <a:pt x="132" y="325"/>
                </a:lnTo>
                <a:lnTo>
                  <a:pt x="137" y="321"/>
                </a:lnTo>
                <a:lnTo>
                  <a:pt x="148" y="309"/>
                </a:lnTo>
                <a:lnTo>
                  <a:pt x="156" y="303"/>
                </a:lnTo>
                <a:lnTo>
                  <a:pt x="172" y="297"/>
                </a:lnTo>
                <a:lnTo>
                  <a:pt x="187" y="297"/>
                </a:lnTo>
                <a:lnTo>
                  <a:pt x="199" y="284"/>
                </a:lnTo>
                <a:lnTo>
                  <a:pt x="206" y="272"/>
                </a:lnTo>
                <a:lnTo>
                  <a:pt x="212" y="267"/>
                </a:lnTo>
                <a:lnTo>
                  <a:pt x="228" y="270"/>
                </a:lnTo>
                <a:lnTo>
                  <a:pt x="240" y="267"/>
                </a:lnTo>
                <a:lnTo>
                  <a:pt x="259" y="264"/>
                </a:lnTo>
                <a:lnTo>
                  <a:pt x="273" y="248"/>
                </a:lnTo>
                <a:close/>
              </a:path>
            </a:pathLst>
          </a:custGeom>
          <a:solidFill>
            <a:schemeClr val="bg1"/>
          </a:solidFill>
          <a:ln w="12700" cmpd="sng">
            <a:solidFill>
              <a:srgbClr val="DDDDDD"/>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7" name="Freeform 358"/>
          <p:cNvSpPr>
            <a:spLocks noChangeAspect="1"/>
          </p:cNvSpPr>
          <p:nvPr/>
        </p:nvSpPr>
        <p:spPr bwMode="auto">
          <a:xfrm>
            <a:off x="1228470" y="3060123"/>
            <a:ext cx="658225" cy="615188"/>
          </a:xfrm>
          <a:custGeom>
            <a:avLst/>
            <a:gdLst>
              <a:gd name="T0" fmla="*/ 486701 w 498"/>
              <a:gd name="T1" fmla="*/ 2328 h 472"/>
              <a:gd name="T2" fmla="*/ 428843 w 498"/>
              <a:gd name="T3" fmla="*/ 5623 h 472"/>
              <a:gd name="T4" fmla="*/ 527345 w 498"/>
              <a:gd name="T5" fmla="*/ 7581 h 472"/>
              <a:gd name="T6" fmla="*/ 642921 w 498"/>
              <a:gd name="T7" fmla="*/ 7581 h 472"/>
              <a:gd name="T8" fmla="*/ 721919 w 498"/>
              <a:gd name="T9" fmla="*/ 11286 h 472"/>
              <a:gd name="T10" fmla="*/ 751137 w 498"/>
              <a:gd name="T11" fmla="*/ 13446 h 472"/>
              <a:gd name="T12" fmla="*/ 826128 w 498"/>
              <a:gd name="T13" fmla="*/ 15782 h 472"/>
              <a:gd name="T14" fmla="*/ 882255 w 498"/>
              <a:gd name="T15" fmla="*/ 17526 h 472"/>
              <a:gd name="T16" fmla="*/ 999748 w 498"/>
              <a:gd name="T17" fmla="*/ 17526 h 472"/>
              <a:gd name="T18" fmla="*/ 1131367 w 498"/>
              <a:gd name="T19" fmla="*/ 15782 h 472"/>
              <a:gd name="T20" fmla="*/ 1234815 w 498"/>
              <a:gd name="T21" fmla="*/ 13918 h 472"/>
              <a:gd name="T22" fmla="*/ 1345933 w 498"/>
              <a:gd name="T23" fmla="*/ 12989 h 472"/>
              <a:gd name="T24" fmla="*/ 1456433 w 498"/>
              <a:gd name="T25" fmla="*/ 9373 h 472"/>
              <a:gd name="T26" fmla="*/ 1541763 w 498"/>
              <a:gd name="T27" fmla="*/ 9373 h 472"/>
              <a:gd name="T28" fmla="*/ 1644591 w 498"/>
              <a:gd name="T29" fmla="*/ 8420 h 472"/>
              <a:gd name="T30" fmla="*/ 1763328 w 498"/>
              <a:gd name="T31" fmla="*/ 8420 h 472"/>
              <a:gd name="T32" fmla="*/ 1700366 w 498"/>
              <a:gd name="T33" fmla="*/ 10230 h 472"/>
              <a:gd name="T34" fmla="*/ 1599772 w 498"/>
              <a:gd name="T35" fmla="*/ 11704 h 472"/>
              <a:gd name="T36" fmla="*/ 1497138 w 498"/>
              <a:gd name="T37" fmla="*/ 14860 h 472"/>
              <a:gd name="T38" fmla="*/ 1513950 w 498"/>
              <a:gd name="T39" fmla="*/ 17526 h 472"/>
              <a:gd name="T40" fmla="*/ 1456433 w 498"/>
              <a:gd name="T41" fmla="*/ 19335 h 472"/>
              <a:gd name="T42" fmla="*/ 1497138 w 498"/>
              <a:gd name="T43" fmla="*/ 24355 h 472"/>
              <a:gd name="T44" fmla="*/ 1497138 w 498"/>
              <a:gd name="T45" fmla="*/ 27279 h 472"/>
              <a:gd name="T46" fmla="*/ 1463961 w 498"/>
              <a:gd name="T47" fmla="*/ 33710 h 472"/>
              <a:gd name="T48" fmla="*/ 1599772 w 498"/>
              <a:gd name="T49" fmla="*/ 34615 h 472"/>
              <a:gd name="T50" fmla="*/ 1807859 w 498"/>
              <a:gd name="T51" fmla="*/ 37267 h 472"/>
              <a:gd name="T52" fmla="*/ 2080485 w 498"/>
              <a:gd name="T53" fmla="*/ 44325 h 472"/>
              <a:gd name="T54" fmla="*/ 2230936 w 498"/>
              <a:gd name="T55" fmla="*/ 45493 h 472"/>
              <a:gd name="T56" fmla="*/ 2346066 w 498"/>
              <a:gd name="T57" fmla="*/ 51210 h 472"/>
              <a:gd name="T58" fmla="*/ 2346066 w 498"/>
              <a:gd name="T59" fmla="*/ 54726 h 472"/>
              <a:gd name="T60" fmla="*/ 2303486 w 498"/>
              <a:gd name="T61" fmla="*/ 57088 h 472"/>
              <a:gd name="T62" fmla="*/ 2244813 w 498"/>
              <a:gd name="T63" fmla="*/ 57385 h 472"/>
              <a:gd name="T64" fmla="*/ 2230936 w 498"/>
              <a:gd name="T65" fmla="*/ 61526 h 472"/>
              <a:gd name="T66" fmla="*/ 2156363 w 498"/>
              <a:gd name="T67" fmla="*/ 64593 h 472"/>
              <a:gd name="T68" fmla="*/ 2126736 w 498"/>
              <a:gd name="T69" fmla="*/ 67331 h 472"/>
              <a:gd name="T70" fmla="*/ 1962332 w 498"/>
              <a:gd name="T71" fmla="*/ 68760 h 472"/>
              <a:gd name="T72" fmla="*/ 1845491 w 498"/>
              <a:gd name="T73" fmla="*/ 65845 h 472"/>
              <a:gd name="T74" fmla="*/ 1659007 w 498"/>
              <a:gd name="T75" fmla="*/ 63845 h 472"/>
              <a:gd name="T76" fmla="*/ 1408968 w 498"/>
              <a:gd name="T77" fmla="*/ 64593 h 472"/>
              <a:gd name="T78" fmla="*/ 1316663 w 498"/>
              <a:gd name="T79" fmla="*/ 59426 h 472"/>
              <a:gd name="T80" fmla="*/ 1104580 w 498"/>
              <a:gd name="T81" fmla="*/ 55407 h 472"/>
              <a:gd name="T82" fmla="*/ 836650 w 498"/>
              <a:gd name="T83" fmla="*/ 48439 h 472"/>
              <a:gd name="T84" fmla="*/ 604183 w 498"/>
              <a:gd name="T85" fmla="*/ 39124 h 472"/>
              <a:gd name="T86" fmla="*/ 444180 w 498"/>
              <a:gd name="T87" fmla="*/ 33125 h 472"/>
              <a:gd name="T88" fmla="*/ 252237 w 498"/>
              <a:gd name="T89" fmla="*/ 25458 h 472"/>
              <a:gd name="T90" fmla="*/ 0 w 498"/>
              <a:gd name="T91" fmla="*/ 17526 h 472"/>
              <a:gd name="T92" fmla="*/ 148621 w 498"/>
              <a:gd name="T93" fmla="*/ 12912 h 472"/>
              <a:gd name="T94" fmla="*/ 177901 w 498"/>
              <a:gd name="T95" fmla="*/ 7581 h 472"/>
              <a:gd name="T96" fmla="*/ 295199 w 498"/>
              <a:gd name="T97" fmla="*/ 4782 h 472"/>
              <a:gd name="T98" fmla="*/ 295199 w 498"/>
              <a:gd name="T99" fmla="*/ 1424 h 472"/>
              <a:gd name="T100" fmla="*/ 419517 w 498"/>
              <a:gd name="T101" fmla="*/ 1424 h 4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8"/>
              <a:gd name="T154" fmla="*/ 0 h 472"/>
              <a:gd name="T155" fmla="*/ 498 w 498"/>
              <a:gd name="T156" fmla="*/ 472 h 4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8" h="472">
                <a:moveTo>
                  <a:pt x="88" y="10"/>
                </a:moveTo>
                <a:lnTo>
                  <a:pt x="103" y="16"/>
                </a:lnTo>
                <a:lnTo>
                  <a:pt x="103" y="25"/>
                </a:lnTo>
                <a:lnTo>
                  <a:pt x="91" y="39"/>
                </a:lnTo>
                <a:lnTo>
                  <a:pt x="100" y="58"/>
                </a:lnTo>
                <a:lnTo>
                  <a:pt x="111" y="52"/>
                </a:lnTo>
                <a:lnTo>
                  <a:pt x="130" y="52"/>
                </a:lnTo>
                <a:lnTo>
                  <a:pt x="136" y="52"/>
                </a:lnTo>
                <a:lnTo>
                  <a:pt x="146" y="63"/>
                </a:lnTo>
                <a:lnTo>
                  <a:pt x="152" y="77"/>
                </a:lnTo>
                <a:lnTo>
                  <a:pt x="152" y="88"/>
                </a:lnTo>
                <a:lnTo>
                  <a:pt x="158" y="93"/>
                </a:lnTo>
                <a:lnTo>
                  <a:pt x="164" y="93"/>
                </a:lnTo>
                <a:lnTo>
                  <a:pt x="174" y="108"/>
                </a:lnTo>
                <a:lnTo>
                  <a:pt x="180" y="118"/>
                </a:lnTo>
                <a:lnTo>
                  <a:pt x="186" y="120"/>
                </a:lnTo>
                <a:lnTo>
                  <a:pt x="205" y="118"/>
                </a:lnTo>
                <a:lnTo>
                  <a:pt x="211" y="120"/>
                </a:lnTo>
                <a:lnTo>
                  <a:pt x="223" y="120"/>
                </a:lnTo>
                <a:lnTo>
                  <a:pt x="239" y="108"/>
                </a:lnTo>
                <a:lnTo>
                  <a:pt x="252" y="95"/>
                </a:lnTo>
                <a:lnTo>
                  <a:pt x="261" y="95"/>
                </a:lnTo>
                <a:lnTo>
                  <a:pt x="277" y="95"/>
                </a:lnTo>
                <a:lnTo>
                  <a:pt x="284" y="89"/>
                </a:lnTo>
                <a:lnTo>
                  <a:pt x="302" y="64"/>
                </a:lnTo>
                <a:lnTo>
                  <a:pt x="307" y="64"/>
                </a:lnTo>
                <a:lnTo>
                  <a:pt x="313" y="69"/>
                </a:lnTo>
                <a:lnTo>
                  <a:pt x="325" y="64"/>
                </a:lnTo>
                <a:lnTo>
                  <a:pt x="340" y="63"/>
                </a:lnTo>
                <a:lnTo>
                  <a:pt x="347" y="58"/>
                </a:lnTo>
                <a:lnTo>
                  <a:pt x="364" y="49"/>
                </a:lnTo>
                <a:lnTo>
                  <a:pt x="372" y="58"/>
                </a:lnTo>
                <a:lnTo>
                  <a:pt x="369" y="64"/>
                </a:lnTo>
                <a:lnTo>
                  <a:pt x="359" y="70"/>
                </a:lnTo>
                <a:lnTo>
                  <a:pt x="353" y="80"/>
                </a:lnTo>
                <a:lnTo>
                  <a:pt x="338" y="80"/>
                </a:lnTo>
                <a:lnTo>
                  <a:pt x="322" y="89"/>
                </a:lnTo>
                <a:lnTo>
                  <a:pt x="316" y="102"/>
                </a:lnTo>
                <a:lnTo>
                  <a:pt x="316" y="111"/>
                </a:lnTo>
                <a:lnTo>
                  <a:pt x="319" y="120"/>
                </a:lnTo>
                <a:lnTo>
                  <a:pt x="309" y="124"/>
                </a:lnTo>
                <a:lnTo>
                  <a:pt x="307" y="133"/>
                </a:lnTo>
                <a:lnTo>
                  <a:pt x="303" y="145"/>
                </a:lnTo>
                <a:lnTo>
                  <a:pt x="316" y="167"/>
                </a:lnTo>
                <a:lnTo>
                  <a:pt x="316" y="175"/>
                </a:lnTo>
                <a:lnTo>
                  <a:pt x="316" y="188"/>
                </a:lnTo>
                <a:lnTo>
                  <a:pt x="309" y="213"/>
                </a:lnTo>
                <a:lnTo>
                  <a:pt x="309" y="232"/>
                </a:lnTo>
                <a:lnTo>
                  <a:pt x="319" y="241"/>
                </a:lnTo>
                <a:lnTo>
                  <a:pt x="338" y="238"/>
                </a:lnTo>
                <a:lnTo>
                  <a:pt x="364" y="247"/>
                </a:lnTo>
                <a:lnTo>
                  <a:pt x="381" y="257"/>
                </a:lnTo>
                <a:lnTo>
                  <a:pt x="402" y="278"/>
                </a:lnTo>
                <a:lnTo>
                  <a:pt x="439" y="305"/>
                </a:lnTo>
                <a:lnTo>
                  <a:pt x="452" y="305"/>
                </a:lnTo>
                <a:lnTo>
                  <a:pt x="471" y="313"/>
                </a:lnTo>
                <a:lnTo>
                  <a:pt x="489" y="330"/>
                </a:lnTo>
                <a:lnTo>
                  <a:pt x="495" y="352"/>
                </a:lnTo>
                <a:lnTo>
                  <a:pt x="498" y="367"/>
                </a:lnTo>
                <a:lnTo>
                  <a:pt x="495" y="377"/>
                </a:lnTo>
                <a:lnTo>
                  <a:pt x="495" y="386"/>
                </a:lnTo>
                <a:lnTo>
                  <a:pt x="486" y="392"/>
                </a:lnTo>
                <a:lnTo>
                  <a:pt x="479" y="395"/>
                </a:lnTo>
                <a:lnTo>
                  <a:pt x="473" y="395"/>
                </a:lnTo>
                <a:lnTo>
                  <a:pt x="471" y="408"/>
                </a:lnTo>
                <a:lnTo>
                  <a:pt x="471" y="423"/>
                </a:lnTo>
                <a:lnTo>
                  <a:pt x="464" y="436"/>
                </a:lnTo>
                <a:lnTo>
                  <a:pt x="455" y="444"/>
                </a:lnTo>
                <a:lnTo>
                  <a:pt x="449" y="453"/>
                </a:lnTo>
                <a:lnTo>
                  <a:pt x="449" y="463"/>
                </a:lnTo>
                <a:lnTo>
                  <a:pt x="436" y="466"/>
                </a:lnTo>
                <a:lnTo>
                  <a:pt x="414" y="472"/>
                </a:lnTo>
                <a:lnTo>
                  <a:pt x="405" y="466"/>
                </a:lnTo>
                <a:lnTo>
                  <a:pt x="389" y="453"/>
                </a:lnTo>
                <a:lnTo>
                  <a:pt x="369" y="442"/>
                </a:lnTo>
                <a:lnTo>
                  <a:pt x="350" y="439"/>
                </a:lnTo>
                <a:lnTo>
                  <a:pt x="322" y="442"/>
                </a:lnTo>
                <a:lnTo>
                  <a:pt x="297" y="444"/>
                </a:lnTo>
                <a:lnTo>
                  <a:pt x="277" y="420"/>
                </a:lnTo>
                <a:lnTo>
                  <a:pt x="278" y="408"/>
                </a:lnTo>
                <a:lnTo>
                  <a:pt x="261" y="389"/>
                </a:lnTo>
                <a:lnTo>
                  <a:pt x="233" y="380"/>
                </a:lnTo>
                <a:lnTo>
                  <a:pt x="208" y="361"/>
                </a:lnTo>
                <a:lnTo>
                  <a:pt x="177" y="333"/>
                </a:lnTo>
                <a:lnTo>
                  <a:pt x="139" y="294"/>
                </a:lnTo>
                <a:lnTo>
                  <a:pt x="127" y="269"/>
                </a:lnTo>
                <a:lnTo>
                  <a:pt x="108" y="253"/>
                </a:lnTo>
                <a:lnTo>
                  <a:pt x="94" y="228"/>
                </a:lnTo>
                <a:lnTo>
                  <a:pt x="78" y="203"/>
                </a:lnTo>
                <a:lnTo>
                  <a:pt x="53" y="175"/>
                </a:lnTo>
                <a:lnTo>
                  <a:pt x="32" y="149"/>
                </a:lnTo>
                <a:lnTo>
                  <a:pt x="0" y="120"/>
                </a:lnTo>
                <a:lnTo>
                  <a:pt x="19" y="102"/>
                </a:lnTo>
                <a:lnTo>
                  <a:pt x="32" y="88"/>
                </a:lnTo>
                <a:lnTo>
                  <a:pt x="38" y="69"/>
                </a:lnTo>
                <a:lnTo>
                  <a:pt x="38" y="52"/>
                </a:lnTo>
                <a:lnTo>
                  <a:pt x="53" y="47"/>
                </a:lnTo>
                <a:lnTo>
                  <a:pt x="63" y="33"/>
                </a:lnTo>
                <a:lnTo>
                  <a:pt x="69" y="28"/>
                </a:lnTo>
                <a:lnTo>
                  <a:pt x="63" y="10"/>
                </a:lnTo>
                <a:lnTo>
                  <a:pt x="72" y="0"/>
                </a:lnTo>
                <a:lnTo>
                  <a:pt x="88" y="10"/>
                </a:lnTo>
                <a:close/>
              </a:path>
            </a:pathLst>
          </a:custGeom>
          <a:solidFill>
            <a:schemeClr val="bg1"/>
          </a:solidFill>
          <a:ln w="12700" cmpd="sng">
            <a:solidFill>
              <a:srgbClr val="DDDDDD"/>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8" name="Freeform 359"/>
          <p:cNvSpPr>
            <a:spLocks noChangeAspect="1"/>
          </p:cNvSpPr>
          <p:nvPr/>
        </p:nvSpPr>
        <p:spPr bwMode="auto">
          <a:xfrm>
            <a:off x="262162" y="2383512"/>
            <a:ext cx="681357" cy="264303"/>
          </a:xfrm>
          <a:custGeom>
            <a:avLst/>
            <a:gdLst>
              <a:gd name="T0" fmla="*/ 1529991 w 514"/>
              <a:gd name="T1" fmla="*/ 0 h 202"/>
              <a:gd name="T2" fmla="*/ 1381288 w 514"/>
              <a:gd name="T3" fmla="*/ 4324 h 202"/>
              <a:gd name="T4" fmla="*/ 1220824 w 514"/>
              <a:gd name="T5" fmla="*/ 2629 h 202"/>
              <a:gd name="T6" fmla="*/ 1060185 w 514"/>
              <a:gd name="T7" fmla="*/ 4324 h 202"/>
              <a:gd name="T8" fmla="*/ 929532 w 514"/>
              <a:gd name="T9" fmla="*/ 1673 h 202"/>
              <a:gd name="T10" fmla="*/ 711420 w 514"/>
              <a:gd name="T11" fmla="*/ 1673 h 202"/>
              <a:gd name="T12" fmla="*/ 744750 w 514"/>
              <a:gd name="T13" fmla="*/ 4324 h 202"/>
              <a:gd name="T14" fmla="*/ 679744 w 514"/>
              <a:gd name="T15" fmla="*/ 6857 h 202"/>
              <a:gd name="T16" fmla="*/ 624309 w 514"/>
              <a:gd name="T17" fmla="*/ 10213 h 202"/>
              <a:gd name="T18" fmla="*/ 624309 w 514"/>
              <a:gd name="T19" fmla="*/ 13845 h 202"/>
              <a:gd name="T20" fmla="*/ 445157 w 514"/>
              <a:gd name="T21" fmla="*/ 15901 h 202"/>
              <a:gd name="T22" fmla="*/ 196038 w 514"/>
              <a:gd name="T23" fmla="*/ 18675 h 202"/>
              <a:gd name="T24" fmla="*/ 48828 w 514"/>
              <a:gd name="T25" fmla="*/ 22778 h 202"/>
              <a:gd name="T26" fmla="*/ 0 w 514"/>
              <a:gd name="T27" fmla="*/ 29748 h 202"/>
              <a:gd name="T28" fmla="*/ 141703 w 514"/>
              <a:gd name="T29" fmla="*/ 32063 h 202"/>
              <a:gd name="T30" fmla="*/ 343165 w 514"/>
              <a:gd name="T31" fmla="*/ 33901 h 202"/>
              <a:gd name="T32" fmla="*/ 584351 w 514"/>
              <a:gd name="T33" fmla="*/ 30603 h 202"/>
              <a:gd name="T34" fmla="*/ 679744 w 514"/>
              <a:gd name="T35" fmla="*/ 23955 h 202"/>
              <a:gd name="T36" fmla="*/ 768121 w 514"/>
              <a:gd name="T37" fmla="*/ 19146 h 202"/>
              <a:gd name="T38" fmla="*/ 947346 w 514"/>
              <a:gd name="T39" fmla="*/ 16670 h 202"/>
              <a:gd name="T40" fmla="*/ 1194319 w 514"/>
              <a:gd name="T41" fmla="*/ 10118 h 202"/>
              <a:gd name="T42" fmla="*/ 1498830 w 514"/>
              <a:gd name="T43" fmla="*/ 11129 h 202"/>
              <a:gd name="T44" fmla="*/ 1709036 w 514"/>
              <a:gd name="T45" fmla="*/ 14680 h 202"/>
              <a:gd name="T46" fmla="*/ 1971578 w 514"/>
              <a:gd name="T47" fmla="*/ 17606 h 202"/>
              <a:gd name="T48" fmla="*/ 2284129 w 514"/>
              <a:gd name="T49" fmla="*/ 25543 h 202"/>
              <a:gd name="T50" fmla="*/ 2616271 w 514"/>
              <a:gd name="T51" fmla="*/ 33085 h 202"/>
              <a:gd name="T52" fmla="*/ 2716282 w 514"/>
              <a:gd name="T53" fmla="*/ 29890 h 202"/>
              <a:gd name="T54" fmla="*/ 2506522 w 514"/>
              <a:gd name="T55" fmla="*/ 23842 h 202"/>
              <a:gd name="T56" fmla="*/ 2333743 w 514"/>
              <a:gd name="T57" fmla="*/ 20759 h 202"/>
              <a:gd name="T58" fmla="*/ 2301899 w 514"/>
              <a:gd name="T59" fmla="*/ 17097 h 202"/>
              <a:gd name="T60" fmla="*/ 2253184 w 514"/>
              <a:gd name="T61" fmla="*/ 12782 h 202"/>
              <a:gd name="T62" fmla="*/ 2132452 w 514"/>
              <a:gd name="T63" fmla="*/ 10118 h 202"/>
              <a:gd name="T64" fmla="*/ 2003318 w 514"/>
              <a:gd name="T65" fmla="*/ 6857 h 202"/>
              <a:gd name="T66" fmla="*/ 2003318 w 514"/>
              <a:gd name="T67" fmla="*/ 3765 h 202"/>
              <a:gd name="T68" fmla="*/ 1900687 w 514"/>
              <a:gd name="T69" fmla="*/ 2629 h 202"/>
              <a:gd name="T70" fmla="*/ 1769162 w 514"/>
              <a:gd name="T71" fmla="*/ 962 h 2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4"/>
              <a:gd name="T109" fmla="*/ 0 h 202"/>
              <a:gd name="T110" fmla="*/ 514 w 514"/>
              <a:gd name="T111" fmla="*/ 202 h 2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4" h="202">
                <a:moveTo>
                  <a:pt x="335" y="6"/>
                </a:moveTo>
                <a:lnTo>
                  <a:pt x="290" y="0"/>
                </a:lnTo>
                <a:lnTo>
                  <a:pt x="274" y="25"/>
                </a:lnTo>
                <a:lnTo>
                  <a:pt x="262" y="25"/>
                </a:lnTo>
                <a:lnTo>
                  <a:pt x="246" y="11"/>
                </a:lnTo>
                <a:lnTo>
                  <a:pt x="231" y="16"/>
                </a:lnTo>
                <a:lnTo>
                  <a:pt x="215" y="19"/>
                </a:lnTo>
                <a:lnTo>
                  <a:pt x="201" y="25"/>
                </a:lnTo>
                <a:lnTo>
                  <a:pt x="195" y="22"/>
                </a:lnTo>
                <a:lnTo>
                  <a:pt x="176" y="10"/>
                </a:lnTo>
                <a:lnTo>
                  <a:pt x="164" y="4"/>
                </a:lnTo>
                <a:lnTo>
                  <a:pt x="135" y="10"/>
                </a:lnTo>
                <a:lnTo>
                  <a:pt x="135" y="19"/>
                </a:lnTo>
                <a:lnTo>
                  <a:pt x="141" y="25"/>
                </a:lnTo>
                <a:lnTo>
                  <a:pt x="139" y="36"/>
                </a:lnTo>
                <a:lnTo>
                  <a:pt x="129" y="41"/>
                </a:lnTo>
                <a:lnTo>
                  <a:pt x="120" y="52"/>
                </a:lnTo>
                <a:lnTo>
                  <a:pt x="117" y="61"/>
                </a:lnTo>
                <a:lnTo>
                  <a:pt x="120" y="73"/>
                </a:lnTo>
                <a:lnTo>
                  <a:pt x="117" y="83"/>
                </a:lnTo>
                <a:lnTo>
                  <a:pt x="108" y="89"/>
                </a:lnTo>
                <a:lnTo>
                  <a:pt x="84" y="95"/>
                </a:lnTo>
                <a:lnTo>
                  <a:pt x="37" y="99"/>
                </a:lnTo>
                <a:lnTo>
                  <a:pt x="37" y="111"/>
                </a:lnTo>
                <a:lnTo>
                  <a:pt x="21" y="124"/>
                </a:lnTo>
                <a:lnTo>
                  <a:pt x="9" y="136"/>
                </a:lnTo>
                <a:lnTo>
                  <a:pt x="0" y="152"/>
                </a:lnTo>
                <a:lnTo>
                  <a:pt x="0" y="177"/>
                </a:lnTo>
                <a:lnTo>
                  <a:pt x="12" y="202"/>
                </a:lnTo>
                <a:lnTo>
                  <a:pt x="27" y="191"/>
                </a:lnTo>
                <a:lnTo>
                  <a:pt x="50" y="197"/>
                </a:lnTo>
                <a:lnTo>
                  <a:pt x="65" y="202"/>
                </a:lnTo>
                <a:lnTo>
                  <a:pt x="89" y="194"/>
                </a:lnTo>
                <a:lnTo>
                  <a:pt x="110" y="183"/>
                </a:lnTo>
                <a:lnTo>
                  <a:pt x="126" y="166"/>
                </a:lnTo>
                <a:lnTo>
                  <a:pt x="129" y="143"/>
                </a:lnTo>
                <a:lnTo>
                  <a:pt x="133" y="127"/>
                </a:lnTo>
                <a:lnTo>
                  <a:pt x="145" y="114"/>
                </a:lnTo>
                <a:lnTo>
                  <a:pt x="166" y="105"/>
                </a:lnTo>
                <a:lnTo>
                  <a:pt x="179" y="99"/>
                </a:lnTo>
                <a:lnTo>
                  <a:pt x="201" y="80"/>
                </a:lnTo>
                <a:lnTo>
                  <a:pt x="226" y="60"/>
                </a:lnTo>
                <a:lnTo>
                  <a:pt x="265" y="55"/>
                </a:lnTo>
                <a:lnTo>
                  <a:pt x="284" y="66"/>
                </a:lnTo>
                <a:lnTo>
                  <a:pt x="309" y="80"/>
                </a:lnTo>
                <a:lnTo>
                  <a:pt x="324" y="87"/>
                </a:lnTo>
                <a:lnTo>
                  <a:pt x="351" y="89"/>
                </a:lnTo>
                <a:lnTo>
                  <a:pt x="373" y="105"/>
                </a:lnTo>
                <a:lnTo>
                  <a:pt x="404" y="124"/>
                </a:lnTo>
                <a:lnTo>
                  <a:pt x="432" y="152"/>
                </a:lnTo>
                <a:lnTo>
                  <a:pt x="468" y="185"/>
                </a:lnTo>
                <a:lnTo>
                  <a:pt x="496" y="197"/>
                </a:lnTo>
                <a:lnTo>
                  <a:pt x="503" y="191"/>
                </a:lnTo>
                <a:lnTo>
                  <a:pt x="514" y="178"/>
                </a:lnTo>
                <a:lnTo>
                  <a:pt x="500" y="155"/>
                </a:lnTo>
                <a:lnTo>
                  <a:pt x="474" y="142"/>
                </a:lnTo>
                <a:lnTo>
                  <a:pt x="464" y="126"/>
                </a:lnTo>
                <a:lnTo>
                  <a:pt x="443" y="124"/>
                </a:lnTo>
                <a:lnTo>
                  <a:pt x="436" y="114"/>
                </a:lnTo>
                <a:lnTo>
                  <a:pt x="436" y="102"/>
                </a:lnTo>
                <a:lnTo>
                  <a:pt x="435" y="89"/>
                </a:lnTo>
                <a:lnTo>
                  <a:pt x="427" y="76"/>
                </a:lnTo>
                <a:lnTo>
                  <a:pt x="422" y="68"/>
                </a:lnTo>
                <a:lnTo>
                  <a:pt x="404" y="60"/>
                </a:lnTo>
                <a:lnTo>
                  <a:pt x="385" y="49"/>
                </a:lnTo>
                <a:lnTo>
                  <a:pt x="379" y="41"/>
                </a:lnTo>
                <a:lnTo>
                  <a:pt x="382" y="30"/>
                </a:lnTo>
                <a:lnTo>
                  <a:pt x="379" y="22"/>
                </a:lnTo>
                <a:lnTo>
                  <a:pt x="370" y="22"/>
                </a:lnTo>
                <a:lnTo>
                  <a:pt x="360" y="16"/>
                </a:lnTo>
                <a:lnTo>
                  <a:pt x="351" y="19"/>
                </a:lnTo>
                <a:lnTo>
                  <a:pt x="335" y="6"/>
                </a:lnTo>
                <a:close/>
              </a:path>
            </a:pathLst>
          </a:custGeom>
          <a:solidFill>
            <a:schemeClr val="bg1"/>
          </a:solidFill>
          <a:ln w="12700" cmpd="sng">
            <a:solidFill>
              <a:srgbClr val="DDDDDD"/>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9" name="Freeform 360"/>
          <p:cNvSpPr>
            <a:spLocks noChangeAspect="1"/>
          </p:cNvSpPr>
          <p:nvPr/>
        </p:nvSpPr>
        <p:spPr bwMode="auto">
          <a:xfrm>
            <a:off x="87617" y="1697599"/>
            <a:ext cx="630887" cy="815693"/>
          </a:xfrm>
          <a:custGeom>
            <a:avLst/>
            <a:gdLst>
              <a:gd name="T0" fmla="*/ 1193370 w 478"/>
              <a:gd name="T1" fmla="*/ 15222 h 627"/>
              <a:gd name="T2" fmla="*/ 1318219 w 478"/>
              <a:gd name="T3" fmla="*/ 10892 h 627"/>
              <a:gd name="T4" fmla="*/ 1305845 w 478"/>
              <a:gd name="T5" fmla="*/ 5585 h 627"/>
              <a:gd name="T6" fmla="*/ 1527223 w 478"/>
              <a:gd name="T7" fmla="*/ 2877 h 627"/>
              <a:gd name="T8" fmla="*/ 1661472 w 478"/>
              <a:gd name="T9" fmla="*/ 0 h 627"/>
              <a:gd name="T10" fmla="*/ 1689166 w 478"/>
              <a:gd name="T11" fmla="*/ 5585 h 627"/>
              <a:gd name="T12" fmla="*/ 1828932 w 478"/>
              <a:gd name="T13" fmla="*/ 12379 h 627"/>
              <a:gd name="T14" fmla="*/ 1800679 w 478"/>
              <a:gd name="T15" fmla="*/ 17433 h 627"/>
              <a:gd name="T16" fmla="*/ 1689166 w 478"/>
              <a:gd name="T17" fmla="*/ 19774 h 627"/>
              <a:gd name="T18" fmla="*/ 1622927 w 478"/>
              <a:gd name="T19" fmla="*/ 21051 h 627"/>
              <a:gd name="T20" fmla="*/ 1639136 w 478"/>
              <a:gd name="T21" fmla="*/ 28056 h 627"/>
              <a:gd name="T22" fmla="*/ 1712006 w 478"/>
              <a:gd name="T23" fmla="*/ 32833 h 627"/>
              <a:gd name="T24" fmla="*/ 1800679 w 478"/>
              <a:gd name="T25" fmla="*/ 39041 h 627"/>
              <a:gd name="T26" fmla="*/ 1828932 w 478"/>
              <a:gd name="T27" fmla="*/ 41949 h 627"/>
              <a:gd name="T28" fmla="*/ 1779382 w 478"/>
              <a:gd name="T29" fmla="*/ 43747 h 627"/>
              <a:gd name="T30" fmla="*/ 1622927 w 478"/>
              <a:gd name="T31" fmla="*/ 41949 h 627"/>
              <a:gd name="T32" fmla="*/ 1532209 w 478"/>
              <a:gd name="T33" fmla="*/ 44925 h 627"/>
              <a:gd name="T34" fmla="*/ 1589011 w 478"/>
              <a:gd name="T35" fmla="*/ 52181 h 627"/>
              <a:gd name="T36" fmla="*/ 1674756 w 478"/>
              <a:gd name="T37" fmla="*/ 54003 h 627"/>
              <a:gd name="T38" fmla="*/ 1852057 w 478"/>
              <a:gd name="T39" fmla="*/ 53308 h 627"/>
              <a:gd name="T40" fmla="*/ 2012251 w 478"/>
              <a:gd name="T41" fmla="*/ 60875 h 627"/>
              <a:gd name="T42" fmla="*/ 2102204 w 478"/>
              <a:gd name="T43" fmla="*/ 64636 h 627"/>
              <a:gd name="T44" fmla="*/ 2148585 w 478"/>
              <a:gd name="T45" fmla="*/ 69516 h 627"/>
              <a:gd name="T46" fmla="*/ 2101182 w 478"/>
              <a:gd name="T47" fmla="*/ 72523 h 627"/>
              <a:gd name="T48" fmla="*/ 1849774 w 478"/>
              <a:gd name="T49" fmla="*/ 72044 h 627"/>
              <a:gd name="T50" fmla="*/ 1737001 w 478"/>
              <a:gd name="T51" fmla="*/ 75072 h 627"/>
              <a:gd name="T52" fmla="*/ 1639136 w 478"/>
              <a:gd name="T53" fmla="*/ 73753 h 627"/>
              <a:gd name="T54" fmla="*/ 1532209 w 478"/>
              <a:gd name="T55" fmla="*/ 74568 h 627"/>
              <a:gd name="T56" fmla="*/ 1405690 w 478"/>
              <a:gd name="T57" fmla="*/ 73354 h 627"/>
              <a:gd name="T58" fmla="*/ 1275595 w 478"/>
              <a:gd name="T59" fmla="*/ 71859 h 627"/>
              <a:gd name="T60" fmla="*/ 1176860 w 478"/>
              <a:gd name="T61" fmla="*/ 73354 h 627"/>
              <a:gd name="T62" fmla="*/ 1204220 w 478"/>
              <a:gd name="T63" fmla="*/ 75072 h 627"/>
              <a:gd name="T64" fmla="*/ 1120368 w 478"/>
              <a:gd name="T65" fmla="*/ 77705 h 627"/>
              <a:gd name="T66" fmla="*/ 1093589 w 478"/>
              <a:gd name="T67" fmla="*/ 80953 h 627"/>
              <a:gd name="T68" fmla="*/ 1062930 w 478"/>
              <a:gd name="T69" fmla="*/ 83434 h 627"/>
              <a:gd name="T70" fmla="*/ 840084 w 478"/>
              <a:gd name="T71" fmla="*/ 84831 h 627"/>
              <a:gd name="T72" fmla="*/ 689623 w 478"/>
              <a:gd name="T73" fmla="*/ 83111 h 627"/>
              <a:gd name="T74" fmla="*/ 549400 w 478"/>
              <a:gd name="T75" fmla="*/ 80203 h 627"/>
              <a:gd name="T76" fmla="*/ 469224 w 478"/>
              <a:gd name="T77" fmla="*/ 81664 h 627"/>
              <a:gd name="T78" fmla="*/ 402048 w 478"/>
              <a:gd name="T79" fmla="*/ 83941 h 627"/>
              <a:gd name="T80" fmla="*/ 286431 w 478"/>
              <a:gd name="T81" fmla="*/ 80953 h 627"/>
              <a:gd name="T82" fmla="*/ 165862 w 478"/>
              <a:gd name="T83" fmla="*/ 77117 h 627"/>
              <a:gd name="T84" fmla="*/ 111899 w 478"/>
              <a:gd name="T85" fmla="*/ 71859 h 627"/>
              <a:gd name="T86" fmla="*/ 86061 w 478"/>
              <a:gd name="T87" fmla="*/ 68838 h 627"/>
              <a:gd name="T88" fmla="*/ 190731 w 478"/>
              <a:gd name="T89" fmla="*/ 65103 h 627"/>
              <a:gd name="T90" fmla="*/ 248591 w 478"/>
              <a:gd name="T91" fmla="*/ 60321 h 627"/>
              <a:gd name="T92" fmla="*/ 266050 w 478"/>
              <a:gd name="T93" fmla="*/ 56602 h 627"/>
              <a:gd name="T94" fmla="*/ 100090 w 478"/>
              <a:gd name="T95" fmla="*/ 51321 h 627"/>
              <a:gd name="T96" fmla="*/ 0 w 478"/>
              <a:gd name="T97" fmla="*/ 47978 h 627"/>
              <a:gd name="T98" fmla="*/ 140459 w 478"/>
              <a:gd name="T99" fmla="*/ 45711 h 627"/>
              <a:gd name="T100" fmla="*/ 211953 w 478"/>
              <a:gd name="T101" fmla="*/ 43226 h 627"/>
              <a:gd name="T102" fmla="*/ 328033 w 478"/>
              <a:gd name="T103" fmla="*/ 40480 h 627"/>
              <a:gd name="T104" fmla="*/ 373815 w 478"/>
              <a:gd name="T105" fmla="*/ 37729 h 627"/>
              <a:gd name="T106" fmla="*/ 526179 w 478"/>
              <a:gd name="T107" fmla="*/ 35271 h 627"/>
              <a:gd name="T108" fmla="*/ 649371 w 478"/>
              <a:gd name="T109" fmla="*/ 34463 h 627"/>
              <a:gd name="T110" fmla="*/ 840084 w 478"/>
              <a:gd name="T111" fmla="*/ 35271 h 627"/>
              <a:gd name="T112" fmla="*/ 1008510 w 478"/>
              <a:gd name="T113" fmla="*/ 32833 h 627"/>
              <a:gd name="T114" fmla="*/ 1023151 w 478"/>
              <a:gd name="T115" fmla="*/ 31496 h 627"/>
              <a:gd name="T116" fmla="*/ 1108637 w 478"/>
              <a:gd name="T117" fmla="*/ 30696 h 627"/>
              <a:gd name="T118" fmla="*/ 1140388 w 478"/>
              <a:gd name="T119" fmla="*/ 24262 h 627"/>
              <a:gd name="T120" fmla="*/ 1108637 w 478"/>
              <a:gd name="T121" fmla="*/ 20104 h 6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8"/>
              <a:gd name="T184" fmla="*/ 0 h 627"/>
              <a:gd name="T185" fmla="*/ 478 w 478"/>
              <a:gd name="T186" fmla="*/ 627 h 6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8" h="627">
                <a:moveTo>
                  <a:pt x="247" y="123"/>
                </a:moveTo>
                <a:lnTo>
                  <a:pt x="265" y="112"/>
                </a:lnTo>
                <a:lnTo>
                  <a:pt x="287" y="90"/>
                </a:lnTo>
                <a:lnTo>
                  <a:pt x="293" y="81"/>
                </a:lnTo>
                <a:lnTo>
                  <a:pt x="287" y="50"/>
                </a:lnTo>
                <a:lnTo>
                  <a:pt x="290" y="40"/>
                </a:lnTo>
                <a:lnTo>
                  <a:pt x="323" y="25"/>
                </a:lnTo>
                <a:lnTo>
                  <a:pt x="339" y="21"/>
                </a:lnTo>
                <a:lnTo>
                  <a:pt x="358" y="0"/>
                </a:lnTo>
                <a:lnTo>
                  <a:pt x="370" y="0"/>
                </a:lnTo>
                <a:lnTo>
                  <a:pt x="373" y="15"/>
                </a:lnTo>
                <a:lnTo>
                  <a:pt x="376" y="40"/>
                </a:lnTo>
                <a:lnTo>
                  <a:pt x="395" y="68"/>
                </a:lnTo>
                <a:lnTo>
                  <a:pt x="407" y="90"/>
                </a:lnTo>
                <a:lnTo>
                  <a:pt x="407" y="112"/>
                </a:lnTo>
                <a:lnTo>
                  <a:pt x="401" y="129"/>
                </a:lnTo>
                <a:lnTo>
                  <a:pt x="386" y="145"/>
                </a:lnTo>
                <a:lnTo>
                  <a:pt x="376" y="145"/>
                </a:lnTo>
                <a:lnTo>
                  <a:pt x="367" y="145"/>
                </a:lnTo>
                <a:lnTo>
                  <a:pt x="361" y="154"/>
                </a:lnTo>
                <a:lnTo>
                  <a:pt x="367" y="173"/>
                </a:lnTo>
                <a:lnTo>
                  <a:pt x="364" y="207"/>
                </a:lnTo>
                <a:lnTo>
                  <a:pt x="379" y="223"/>
                </a:lnTo>
                <a:lnTo>
                  <a:pt x="382" y="243"/>
                </a:lnTo>
                <a:lnTo>
                  <a:pt x="392" y="273"/>
                </a:lnTo>
                <a:lnTo>
                  <a:pt x="401" y="287"/>
                </a:lnTo>
                <a:lnTo>
                  <a:pt x="411" y="297"/>
                </a:lnTo>
                <a:lnTo>
                  <a:pt x="407" y="309"/>
                </a:lnTo>
                <a:lnTo>
                  <a:pt x="401" y="318"/>
                </a:lnTo>
                <a:lnTo>
                  <a:pt x="395" y="322"/>
                </a:lnTo>
                <a:lnTo>
                  <a:pt x="379" y="309"/>
                </a:lnTo>
                <a:lnTo>
                  <a:pt x="361" y="309"/>
                </a:lnTo>
                <a:lnTo>
                  <a:pt x="348" y="318"/>
                </a:lnTo>
                <a:lnTo>
                  <a:pt x="342" y="330"/>
                </a:lnTo>
                <a:lnTo>
                  <a:pt x="354" y="346"/>
                </a:lnTo>
                <a:lnTo>
                  <a:pt x="354" y="384"/>
                </a:lnTo>
                <a:lnTo>
                  <a:pt x="364" y="395"/>
                </a:lnTo>
                <a:lnTo>
                  <a:pt x="373" y="398"/>
                </a:lnTo>
                <a:lnTo>
                  <a:pt x="392" y="395"/>
                </a:lnTo>
                <a:lnTo>
                  <a:pt x="412" y="392"/>
                </a:lnTo>
                <a:lnTo>
                  <a:pt x="429" y="426"/>
                </a:lnTo>
                <a:lnTo>
                  <a:pt x="448" y="448"/>
                </a:lnTo>
                <a:lnTo>
                  <a:pt x="459" y="463"/>
                </a:lnTo>
                <a:lnTo>
                  <a:pt x="468" y="476"/>
                </a:lnTo>
                <a:lnTo>
                  <a:pt x="468" y="501"/>
                </a:lnTo>
                <a:lnTo>
                  <a:pt x="478" y="512"/>
                </a:lnTo>
                <a:lnTo>
                  <a:pt x="478" y="518"/>
                </a:lnTo>
                <a:lnTo>
                  <a:pt x="467" y="534"/>
                </a:lnTo>
                <a:lnTo>
                  <a:pt x="417" y="529"/>
                </a:lnTo>
                <a:lnTo>
                  <a:pt x="411" y="531"/>
                </a:lnTo>
                <a:lnTo>
                  <a:pt x="401" y="549"/>
                </a:lnTo>
                <a:lnTo>
                  <a:pt x="386" y="553"/>
                </a:lnTo>
                <a:lnTo>
                  <a:pt x="367" y="537"/>
                </a:lnTo>
                <a:lnTo>
                  <a:pt x="364" y="543"/>
                </a:lnTo>
                <a:lnTo>
                  <a:pt x="351" y="543"/>
                </a:lnTo>
                <a:lnTo>
                  <a:pt x="342" y="549"/>
                </a:lnTo>
                <a:lnTo>
                  <a:pt x="323" y="549"/>
                </a:lnTo>
                <a:lnTo>
                  <a:pt x="312" y="540"/>
                </a:lnTo>
                <a:lnTo>
                  <a:pt x="293" y="534"/>
                </a:lnTo>
                <a:lnTo>
                  <a:pt x="284" y="529"/>
                </a:lnTo>
                <a:lnTo>
                  <a:pt x="272" y="534"/>
                </a:lnTo>
                <a:lnTo>
                  <a:pt x="262" y="540"/>
                </a:lnTo>
                <a:lnTo>
                  <a:pt x="265" y="548"/>
                </a:lnTo>
                <a:lnTo>
                  <a:pt x="268" y="553"/>
                </a:lnTo>
                <a:lnTo>
                  <a:pt x="265" y="562"/>
                </a:lnTo>
                <a:lnTo>
                  <a:pt x="249" y="572"/>
                </a:lnTo>
                <a:lnTo>
                  <a:pt x="243" y="581"/>
                </a:lnTo>
                <a:lnTo>
                  <a:pt x="243" y="596"/>
                </a:lnTo>
                <a:lnTo>
                  <a:pt x="243" y="606"/>
                </a:lnTo>
                <a:lnTo>
                  <a:pt x="237" y="615"/>
                </a:lnTo>
                <a:lnTo>
                  <a:pt x="222" y="621"/>
                </a:lnTo>
                <a:lnTo>
                  <a:pt x="187" y="624"/>
                </a:lnTo>
                <a:lnTo>
                  <a:pt x="164" y="627"/>
                </a:lnTo>
                <a:lnTo>
                  <a:pt x="154" y="612"/>
                </a:lnTo>
                <a:lnTo>
                  <a:pt x="139" y="600"/>
                </a:lnTo>
                <a:lnTo>
                  <a:pt x="123" y="590"/>
                </a:lnTo>
                <a:lnTo>
                  <a:pt x="117" y="596"/>
                </a:lnTo>
                <a:lnTo>
                  <a:pt x="104" y="602"/>
                </a:lnTo>
                <a:lnTo>
                  <a:pt x="97" y="612"/>
                </a:lnTo>
                <a:lnTo>
                  <a:pt x="89" y="618"/>
                </a:lnTo>
                <a:lnTo>
                  <a:pt x="80" y="606"/>
                </a:lnTo>
                <a:lnTo>
                  <a:pt x="64" y="596"/>
                </a:lnTo>
                <a:lnTo>
                  <a:pt x="47" y="590"/>
                </a:lnTo>
                <a:lnTo>
                  <a:pt x="37" y="568"/>
                </a:lnTo>
                <a:lnTo>
                  <a:pt x="31" y="543"/>
                </a:lnTo>
                <a:lnTo>
                  <a:pt x="25" y="529"/>
                </a:lnTo>
                <a:lnTo>
                  <a:pt x="19" y="518"/>
                </a:lnTo>
                <a:lnTo>
                  <a:pt x="19" y="507"/>
                </a:lnTo>
                <a:lnTo>
                  <a:pt x="25" y="492"/>
                </a:lnTo>
                <a:lnTo>
                  <a:pt x="42" y="479"/>
                </a:lnTo>
                <a:lnTo>
                  <a:pt x="53" y="460"/>
                </a:lnTo>
                <a:lnTo>
                  <a:pt x="56" y="445"/>
                </a:lnTo>
                <a:lnTo>
                  <a:pt x="61" y="429"/>
                </a:lnTo>
                <a:lnTo>
                  <a:pt x="59" y="417"/>
                </a:lnTo>
                <a:lnTo>
                  <a:pt x="42" y="401"/>
                </a:lnTo>
                <a:lnTo>
                  <a:pt x="22" y="379"/>
                </a:lnTo>
                <a:lnTo>
                  <a:pt x="6" y="368"/>
                </a:lnTo>
                <a:lnTo>
                  <a:pt x="0" y="354"/>
                </a:lnTo>
                <a:lnTo>
                  <a:pt x="3" y="346"/>
                </a:lnTo>
                <a:lnTo>
                  <a:pt x="31" y="337"/>
                </a:lnTo>
                <a:lnTo>
                  <a:pt x="47" y="337"/>
                </a:lnTo>
                <a:lnTo>
                  <a:pt x="47" y="318"/>
                </a:lnTo>
                <a:lnTo>
                  <a:pt x="56" y="309"/>
                </a:lnTo>
                <a:lnTo>
                  <a:pt x="73" y="299"/>
                </a:lnTo>
                <a:lnTo>
                  <a:pt x="78" y="290"/>
                </a:lnTo>
                <a:lnTo>
                  <a:pt x="83" y="278"/>
                </a:lnTo>
                <a:lnTo>
                  <a:pt x="97" y="262"/>
                </a:lnTo>
                <a:lnTo>
                  <a:pt x="117" y="259"/>
                </a:lnTo>
                <a:lnTo>
                  <a:pt x="123" y="254"/>
                </a:lnTo>
                <a:lnTo>
                  <a:pt x="145" y="254"/>
                </a:lnTo>
                <a:lnTo>
                  <a:pt x="159" y="254"/>
                </a:lnTo>
                <a:lnTo>
                  <a:pt x="187" y="259"/>
                </a:lnTo>
                <a:lnTo>
                  <a:pt x="206" y="251"/>
                </a:lnTo>
                <a:lnTo>
                  <a:pt x="225" y="243"/>
                </a:lnTo>
                <a:lnTo>
                  <a:pt x="231" y="243"/>
                </a:lnTo>
                <a:lnTo>
                  <a:pt x="228" y="232"/>
                </a:lnTo>
                <a:lnTo>
                  <a:pt x="237" y="220"/>
                </a:lnTo>
                <a:lnTo>
                  <a:pt x="247" y="226"/>
                </a:lnTo>
                <a:lnTo>
                  <a:pt x="259" y="220"/>
                </a:lnTo>
                <a:lnTo>
                  <a:pt x="253" y="179"/>
                </a:lnTo>
                <a:lnTo>
                  <a:pt x="247" y="176"/>
                </a:lnTo>
                <a:lnTo>
                  <a:pt x="247" y="148"/>
                </a:lnTo>
                <a:lnTo>
                  <a:pt x="247" y="123"/>
                </a:lnTo>
                <a:close/>
              </a:path>
            </a:pathLst>
          </a:custGeom>
          <a:solidFill>
            <a:schemeClr val="bg1"/>
          </a:solidFill>
          <a:ln w="12700" cmpd="sng">
            <a:solidFill>
              <a:srgbClr val="DDDDDD"/>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10" name="Freeform 361"/>
          <p:cNvSpPr>
            <a:spLocks noChangeAspect="1"/>
          </p:cNvSpPr>
          <p:nvPr/>
        </p:nvSpPr>
        <p:spPr bwMode="auto">
          <a:xfrm>
            <a:off x="844638" y="2995186"/>
            <a:ext cx="96736" cy="51266"/>
          </a:xfrm>
          <a:custGeom>
            <a:avLst/>
            <a:gdLst>
              <a:gd name="T0" fmla="*/ 161352 w 73"/>
              <a:gd name="T1" fmla="*/ 0 h 40"/>
              <a:gd name="T2" fmla="*/ 114665 w 73"/>
              <a:gd name="T3" fmla="*/ 731 h 40"/>
              <a:gd name="T4" fmla="*/ 62342 w 73"/>
              <a:gd name="T5" fmla="*/ 731 h 40"/>
              <a:gd name="T6" fmla="*/ 0 w 73"/>
              <a:gd name="T7" fmla="*/ 731 h 40"/>
              <a:gd name="T8" fmla="*/ 16236 w 73"/>
              <a:gd name="T9" fmla="*/ 1587 h 40"/>
              <a:gd name="T10" fmla="*/ 32500 w 73"/>
              <a:gd name="T11" fmla="*/ 2007 h 40"/>
              <a:gd name="T12" fmla="*/ 144509 w 73"/>
              <a:gd name="T13" fmla="*/ 2446 h 40"/>
              <a:gd name="T14" fmla="*/ 260657 w 73"/>
              <a:gd name="T15" fmla="*/ 2985 h 40"/>
              <a:gd name="T16" fmla="*/ 322975 w 73"/>
              <a:gd name="T17" fmla="*/ 3097 h 40"/>
              <a:gd name="T18" fmla="*/ 354147 w 73"/>
              <a:gd name="T19" fmla="*/ 2446 h 40"/>
              <a:gd name="T20" fmla="*/ 380375 w 73"/>
              <a:gd name="T21" fmla="*/ 2007 h 40"/>
              <a:gd name="T22" fmla="*/ 380375 w 73"/>
              <a:gd name="T23" fmla="*/ 999 h 40"/>
              <a:gd name="T24" fmla="*/ 354147 w 73"/>
              <a:gd name="T25" fmla="*/ 0 h 40"/>
              <a:gd name="T26" fmla="*/ 304699 w 73"/>
              <a:gd name="T27" fmla="*/ 0 h 40"/>
              <a:gd name="T28" fmla="*/ 241772 w 73"/>
              <a:gd name="T29" fmla="*/ 492 h 40"/>
              <a:gd name="T30" fmla="*/ 161352 w 73"/>
              <a:gd name="T31" fmla="*/ 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40"/>
              <a:gd name="T50" fmla="*/ 73 w 73"/>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40">
                <a:moveTo>
                  <a:pt x="31" y="0"/>
                </a:moveTo>
                <a:lnTo>
                  <a:pt x="22" y="9"/>
                </a:lnTo>
                <a:lnTo>
                  <a:pt x="12" y="9"/>
                </a:lnTo>
                <a:lnTo>
                  <a:pt x="0" y="9"/>
                </a:lnTo>
                <a:lnTo>
                  <a:pt x="3" y="20"/>
                </a:lnTo>
                <a:lnTo>
                  <a:pt x="6" y="25"/>
                </a:lnTo>
                <a:lnTo>
                  <a:pt x="28" y="31"/>
                </a:lnTo>
                <a:lnTo>
                  <a:pt x="50" y="37"/>
                </a:lnTo>
                <a:lnTo>
                  <a:pt x="62" y="40"/>
                </a:lnTo>
                <a:lnTo>
                  <a:pt x="68" y="31"/>
                </a:lnTo>
                <a:lnTo>
                  <a:pt x="73" y="25"/>
                </a:lnTo>
                <a:lnTo>
                  <a:pt x="73" y="12"/>
                </a:lnTo>
                <a:lnTo>
                  <a:pt x="68" y="0"/>
                </a:lnTo>
                <a:lnTo>
                  <a:pt x="59" y="0"/>
                </a:lnTo>
                <a:lnTo>
                  <a:pt x="47" y="6"/>
                </a:lnTo>
                <a:lnTo>
                  <a:pt x="31" y="0"/>
                </a:lnTo>
                <a:close/>
              </a:path>
            </a:pathLst>
          </a:custGeom>
          <a:solidFill>
            <a:schemeClr val="bg1"/>
          </a:solidFill>
          <a:ln w="12700" cmpd="sng">
            <a:solidFill>
              <a:srgbClr val="DDDDDD"/>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11" name="Freeform 362"/>
          <p:cNvSpPr>
            <a:spLocks noChangeAspect="1"/>
          </p:cNvSpPr>
          <p:nvPr/>
        </p:nvSpPr>
        <p:spPr bwMode="auto">
          <a:xfrm>
            <a:off x="873023" y="2459745"/>
            <a:ext cx="591982" cy="733668"/>
          </a:xfrm>
          <a:custGeom>
            <a:avLst/>
            <a:gdLst>
              <a:gd name="T0" fmla="*/ 104748 w 449"/>
              <a:gd name="T1" fmla="*/ 17147 h 562"/>
              <a:gd name="T2" fmla="*/ 227324 w 449"/>
              <a:gd name="T3" fmla="*/ 23725 h 562"/>
              <a:gd name="T4" fmla="*/ 187317 w 449"/>
              <a:gd name="T5" fmla="*/ 30537 h 562"/>
              <a:gd name="T6" fmla="*/ 257131 w 449"/>
              <a:gd name="T7" fmla="*/ 37918 h 562"/>
              <a:gd name="T8" fmla="*/ 369285 w 449"/>
              <a:gd name="T9" fmla="*/ 48262 h 562"/>
              <a:gd name="T10" fmla="*/ 369285 w 449"/>
              <a:gd name="T11" fmla="*/ 54216 h 562"/>
              <a:gd name="T12" fmla="*/ 339008 w 449"/>
              <a:gd name="T13" fmla="*/ 59650 h 562"/>
              <a:gd name="T14" fmla="*/ 463046 w 449"/>
              <a:gd name="T15" fmla="*/ 63102 h 562"/>
              <a:gd name="T16" fmla="*/ 490382 w 449"/>
              <a:gd name="T17" fmla="*/ 66927 h 562"/>
              <a:gd name="T18" fmla="*/ 640091 w 449"/>
              <a:gd name="T19" fmla="*/ 71010 h 562"/>
              <a:gd name="T20" fmla="*/ 704620 w 449"/>
              <a:gd name="T21" fmla="*/ 75397 h 562"/>
              <a:gd name="T22" fmla="*/ 800176 w 449"/>
              <a:gd name="T23" fmla="*/ 80321 h 562"/>
              <a:gd name="T24" fmla="*/ 868797 w 449"/>
              <a:gd name="T25" fmla="*/ 84986 h 562"/>
              <a:gd name="T26" fmla="*/ 999371 w 449"/>
              <a:gd name="T27" fmla="*/ 85439 h 562"/>
              <a:gd name="T28" fmla="*/ 1135952 w 449"/>
              <a:gd name="T29" fmla="*/ 86770 h 562"/>
              <a:gd name="T30" fmla="*/ 1203640 w 449"/>
              <a:gd name="T31" fmla="*/ 84104 h 562"/>
              <a:gd name="T32" fmla="*/ 1279214 w 449"/>
              <a:gd name="T33" fmla="*/ 79017 h 562"/>
              <a:gd name="T34" fmla="*/ 1341091 w 449"/>
              <a:gd name="T35" fmla="*/ 75956 h 562"/>
              <a:gd name="T36" fmla="*/ 1424367 w 449"/>
              <a:gd name="T37" fmla="*/ 72309 h 562"/>
              <a:gd name="T38" fmla="*/ 1435273 w 449"/>
              <a:gd name="T39" fmla="*/ 68196 h 562"/>
              <a:gd name="T40" fmla="*/ 1544847 w 449"/>
              <a:gd name="T41" fmla="*/ 68639 h 562"/>
              <a:gd name="T42" fmla="*/ 1598708 w 449"/>
              <a:gd name="T43" fmla="*/ 64433 h 562"/>
              <a:gd name="T44" fmla="*/ 1652128 w 449"/>
              <a:gd name="T45" fmla="*/ 59650 h 562"/>
              <a:gd name="T46" fmla="*/ 1668630 w 449"/>
              <a:gd name="T47" fmla="*/ 57176 h 562"/>
              <a:gd name="T48" fmla="*/ 1637638 w 449"/>
              <a:gd name="T49" fmla="*/ 52978 h 562"/>
              <a:gd name="T50" fmla="*/ 1721072 w 449"/>
              <a:gd name="T51" fmla="*/ 50108 h 562"/>
              <a:gd name="T52" fmla="*/ 1829902 w 449"/>
              <a:gd name="T53" fmla="*/ 48636 h 562"/>
              <a:gd name="T54" fmla="*/ 1829902 w 449"/>
              <a:gd name="T55" fmla="*/ 45427 h 562"/>
              <a:gd name="T56" fmla="*/ 1786010 w 449"/>
              <a:gd name="T57" fmla="*/ 38160 h 562"/>
              <a:gd name="T58" fmla="*/ 1892434 w 449"/>
              <a:gd name="T59" fmla="*/ 39226 h 562"/>
              <a:gd name="T60" fmla="*/ 1855025 w 449"/>
              <a:gd name="T61" fmla="*/ 34920 h 562"/>
              <a:gd name="T62" fmla="*/ 1914569 w 449"/>
              <a:gd name="T63" fmla="*/ 32417 h 562"/>
              <a:gd name="T64" fmla="*/ 1914569 w 449"/>
              <a:gd name="T65" fmla="*/ 30071 h 562"/>
              <a:gd name="T66" fmla="*/ 1855025 w 449"/>
              <a:gd name="T67" fmla="*/ 30071 h 562"/>
              <a:gd name="T68" fmla="*/ 1756000 w 449"/>
              <a:gd name="T69" fmla="*/ 28538 h 562"/>
              <a:gd name="T70" fmla="*/ 1721072 w 449"/>
              <a:gd name="T71" fmla="*/ 25759 h 562"/>
              <a:gd name="T72" fmla="*/ 1571030 w 449"/>
              <a:gd name="T73" fmla="*/ 22412 h 562"/>
              <a:gd name="T74" fmla="*/ 1481738 w 449"/>
              <a:gd name="T75" fmla="*/ 21086 h 562"/>
              <a:gd name="T76" fmla="*/ 1481738 w 449"/>
              <a:gd name="T77" fmla="*/ 17147 h 562"/>
              <a:gd name="T78" fmla="*/ 1389124 w 449"/>
              <a:gd name="T79" fmla="*/ 15533 h 562"/>
              <a:gd name="T80" fmla="*/ 1209073 w 449"/>
              <a:gd name="T81" fmla="*/ 14841 h 562"/>
              <a:gd name="T82" fmla="*/ 1157352 w 449"/>
              <a:gd name="T83" fmla="*/ 15533 h 562"/>
              <a:gd name="T84" fmla="*/ 1061295 w 449"/>
              <a:gd name="T85" fmla="*/ 14964 h 562"/>
              <a:gd name="T86" fmla="*/ 804262 w 449"/>
              <a:gd name="T87" fmla="*/ 12728 h 562"/>
              <a:gd name="T88" fmla="*/ 717382 w 449"/>
              <a:gd name="T89" fmla="*/ 9693 h 562"/>
              <a:gd name="T90" fmla="*/ 559810 w 449"/>
              <a:gd name="T91" fmla="*/ 5637 h 562"/>
              <a:gd name="T92" fmla="*/ 369285 w 449"/>
              <a:gd name="T93" fmla="*/ 4906 h 562"/>
              <a:gd name="T94" fmla="*/ 201617 w 449"/>
              <a:gd name="T95" fmla="*/ 2915 h 562"/>
              <a:gd name="T96" fmla="*/ 149388 w 449"/>
              <a:gd name="T97" fmla="*/ 855 h 562"/>
              <a:gd name="T98" fmla="*/ 27006 w 449"/>
              <a:gd name="T99" fmla="*/ 2220 h 562"/>
              <a:gd name="T100" fmla="*/ 66623 w 449"/>
              <a:gd name="T101" fmla="*/ 9293 h 562"/>
              <a:gd name="T102" fmla="*/ 175025 w 449"/>
              <a:gd name="T103" fmla="*/ 13888 h 5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9"/>
              <a:gd name="T157" fmla="*/ 0 h 562"/>
              <a:gd name="T158" fmla="*/ 449 w 449"/>
              <a:gd name="T159" fmla="*/ 562 h 5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9" h="562">
                <a:moveTo>
                  <a:pt x="28" y="98"/>
                </a:moveTo>
                <a:lnTo>
                  <a:pt x="24" y="112"/>
                </a:lnTo>
                <a:lnTo>
                  <a:pt x="40" y="123"/>
                </a:lnTo>
                <a:lnTo>
                  <a:pt x="53" y="154"/>
                </a:lnTo>
                <a:lnTo>
                  <a:pt x="49" y="179"/>
                </a:lnTo>
                <a:lnTo>
                  <a:pt x="43" y="198"/>
                </a:lnTo>
                <a:lnTo>
                  <a:pt x="40" y="207"/>
                </a:lnTo>
                <a:lnTo>
                  <a:pt x="59" y="245"/>
                </a:lnTo>
                <a:lnTo>
                  <a:pt x="73" y="281"/>
                </a:lnTo>
                <a:lnTo>
                  <a:pt x="85" y="312"/>
                </a:lnTo>
                <a:lnTo>
                  <a:pt x="92" y="331"/>
                </a:lnTo>
                <a:lnTo>
                  <a:pt x="85" y="352"/>
                </a:lnTo>
                <a:lnTo>
                  <a:pt x="76" y="371"/>
                </a:lnTo>
                <a:lnTo>
                  <a:pt x="79" y="387"/>
                </a:lnTo>
                <a:lnTo>
                  <a:pt x="95" y="395"/>
                </a:lnTo>
                <a:lnTo>
                  <a:pt x="107" y="409"/>
                </a:lnTo>
                <a:lnTo>
                  <a:pt x="114" y="417"/>
                </a:lnTo>
                <a:lnTo>
                  <a:pt x="114" y="434"/>
                </a:lnTo>
                <a:lnTo>
                  <a:pt x="132" y="445"/>
                </a:lnTo>
                <a:lnTo>
                  <a:pt x="148" y="460"/>
                </a:lnTo>
                <a:lnTo>
                  <a:pt x="157" y="473"/>
                </a:lnTo>
                <a:lnTo>
                  <a:pt x="163" y="488"/>
                </a:lnTo>
                <a:lnTo>
                  <a:pt x="173" y="498"/>
                </a:lnTo>
                <a:lnTo>
                  <a:pt x="185" y="520"/>
                </a:lnTo>
                <a:lnTo>
                  <a:pt x="193" y="537"/>
                </a:lnTo>
                <a:lnTo>
                  <a:pt x="201" y="551"/>
                </a:lnTo>
                <a:lnTo>
                  <a:pt x="212" y="551"/>
                </a:lnTo>
                <a:lnTo>
                  <a:pt x="231" y="553"/>
                </a:lnTo>
                <a:lnTo>
                  <a:pt x="246" y="556"/>
                </a:lnTo>
                <a:lnTo>
                  <a:pt x="262" y="562"/>
                </a:lnTo>
                <a:lnTo>
                  <a:pt x="265" y="556"/>
                </a:lnTo>
                <a:lnTo>
                  <a:pt x="278" y="545"/>
                </a:lnTo>
                <a:lnTo>
                  <a:pt x="291" y="526"/>
                </a:lnTo>
                <a:lnTo>
                  <a:pt x="297" y="511"/>
                </a:lnTo>
                <a:lnTo>
                  <a:pt x="299" y="492"/>
                </a:lnTo>
                <a:lnTo>
                  <a:pt x="310" y="492"/>
                </a:lnTo>
                <a:lnTo>
                  <a:pt x="316" y="482"/>
                </a:lnTo>
                <a:lnTo>
                  <a:pt x="329" y="469"/>
                </a:lnTo>
                <a:lnTo>
                  <a:pt x="323" y="451"/>
                </a:lnTo>
                <a:lnTo>
                  <a:pt x="332" y="442"/>
                </a:lnTo>
                <a:lnTo>
                  <a:pt x="345" y="451"/>
                </a:lnTo>
                <a:lnTo>
                  <a:pt x="357" y="445"/>
                </a:lnTo>
                <a:lnTo>
                  <a:pt x="354" y="436"/>
                </a:lnTo>
                <a:lnTo>
                  <a:pt x="369" y="417"/>
                </a:lnTo>
                <a:lnTo>
                  <a:pt x="369" y="398"/>
                </a:lnTo>
                <a:lnTo>
                  <a:pt x="382" y="387"/>
                </a:lnTo>
                <a:lnTo>
                  <a:pt x="379" y="376"/>
                </a:lnTo>
                <a:lnTo>
                  <a:pt x="386" y="371"/>
                </a:lnTo>
                <a:lnTo>
                  <a:pt x="382" y="356"/>
                </a:lnTo>
                <a:lnTo>
                  <a:pt x="379" y="344"/>
                </a:lnTo>
                <a:lnTo>
                  <a:pt x="386" y="334"/>
                </a:lnTo>
                <a:lnTo>
                  <a:pt x="398" y="325"/>
                </a:lnTo>
                <a:lnTo>
                  <a:pt x="413" y="321"/>
                </a:lnTo>
                <a:lnTo>
                  <a:pt x="423" y="315"/>
                </a:lnTo>
                <a:lnTo>
                  <a:pt x="429" y="309"/>
                </a:lnTo>
                <a:lnTo>
                  <a:pt x="423" y="295"/>
                </a:lnTo>
                <a:lnTo>
                  <a:pt x="404" y="264"/>
                </a:lnTo>
                <a:lnTo>
                  <a:pt x="413" y="248"/>
                </a:lnTo>
                <a:lnTo>
                  <a:pt x="429" y="251"/>
                </a:lnTo>
                <a:lnTo>
                  <a:pt x="438" y="254"/>
                </a:lnTo>
                <a:lnTo>
                  <a:pt x="430" y="235"/>
                </a:lnTo>
                <a:lnTo>
                  <a:pt x="429" y="226"/>
                </a:lnTo>
                <a:lnTo>
                  <a:pt x="435" y="216"/>
                </a:lnTo>
                <a:lnTo>
                  <a:pt x="443" y="210"/>
                </a:lnTo>
                <a:lnTo>
                  <a:pt x="449" y="204"/>
                </a:lnTo>
                <a:lnTo>
                  <a:pt x="443" y="195"/>
                </a:lnTo>
                <a:lnTo>
                  <a:pt x="435" y="189"/>
                </a:lnTo>
                <a:lnTo>
                  <a:pt x="429" y="195"/>
                </a:lnTo>
                <a:lnTo>
                  <a:pt x="419" y="198"/>
                </a:lnTo>
                <a:lnTo>
                  <a:pt x="407" y="185"/>
                </a:lnTo>
                <a:lnTo>
                  <a:pt x="404" y="176"/>
                </a:lnTo>
                <a:lnTo>
                  <a:pt x="398" y="167"/>
                </a:lnTo>
                <a:lnTo>
                  <a:pt x="376" y="148"/>
                </a:lnTo>
                <a:lnTo>
                  <a:pt x="363" y="145"/>
                </a:lnTo>
                <a:lnTo>
                  <a:pt x="348" y="142"/>
                </a:lnTo>
                <a:lnTo>
                  <a:pt x="343" y="137"/>
                </a:lnTo>
                <a:lnTo>
                  <a:pt x="343" y="120"/>
                </a:lnTo>
                <a:lnTo>
                  <a:pt x="343" y="112"/>
                </a:lnTo>
                <a:lnTo>
                  <a:pt x="329" y="98"/>
                </a:lnTo>
                <a:lnTo>
                  <a:pt x="321" y="101"/>
                </a:lnTo>
                <a:lnTo>
                  <a:pt x="293" y="101"/>
                </a:lnTo>
                <a:lnTo>
                  <a:pt x="280" y="96"/>
                </a:lnTo>
                <a:lnTo>
                  <a:pt x="274" y="98"/>
                </a:lnTo>
                <a:lnTo>
                  <a:pt x="268" y="101"/>
                </a:lnTo>
                <a:lnTo>
                  <a:pt x="255" y="98"/>
                </a:lnTo>
                <a:lnTo>
                  <a:pt x="246" y="98"/>
                </a:lnTo>
                <a:lnTo>
                  <a:pt x="224" y="82"/>
                </a:lnTo>
                <a:lnTo>
                  <a:pt x="187" y="81"/>
                </a:lnTo>
                <a:lnTo>
                  <a:pt x="179" y="77"/>
                </a:lnTo>
                <a:lnTo>
                  <a:pt x="166" y="62"/>
                </a:lnTo>
                <a:lnTo>
                  <a:pt x="151" y="50"/>
                </a:lnTo>
                <a:lnTo>
                  <a:pt x="129" y="37"/>
                </a:lnTo>
                <a:lnTo>
                  <a:pt x="110" y="34"/>
                </a:lnTo>
                <a:lnTo>
                  <a:pt x="85" y="31"/>
                </a:lnTo>
                <a:lnTo>
                  <a:pt x="59" y="21"/>
                </a:lnTo>
                <a:lnTo>
                  <a:pt x="46" y="19"/>
                </a:lnTo>
                <a:lnTo>
                  <a:pt x="40" y="15"/>
                </a:lnTo>
                <a:lnTo>
                  <a:pt x="34" y="6"/>
                </a:lnTo>
                <a:lnTo>
                  <a:pt x="24" y="0"/>
                </a:lnTo>
                <a:lnTo>
                  <a:pt x="6" y="15"/>
                </a:lnTo>
                <a:lnTo>
                  <a:pt x="0" y="40"/>
                </a:lnTo>
                <a:lnTo>
                  <a:pt x="15" y="60"/>
                </a:lnTo>
                <a:lnTo>
                  <a:pt x="34" y="71"/>
                </a:lnTo>
                <a:lnTo>
                  <a:pt x="41" y="90"/>
                </a:lnTo>
                <a:lnTo>
                  <a:pt x="28" y="98"/>
                </a:lnTo>
                <a:close/>
              </a:path>
            </a:pathLst>
          </a:custGeom>
          <a:solidFill>
            <a:schemeClr val="bg1"/>
          </a:solidFill>
          <a:ln w="12700" cmpd="sng">
            <a:solidFill>
              <a:srgbClr val="DDDDDD"/>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12" name="Freeform 363"/>
          <p:cNvSpPr>
            <a:spLocks noChangeAspect="1"/>
          </p:cNvSpPr>
          <p:nvPr/>
        </p:nvSpPr>
        <p:spPr bwMode="auto">
          <a:xfrm>
            <a:off x="804680" y="2995186"/>
            <a:ext cx="96736" cy="51266"/>
          </a:xfrm>
          <a:custGeom>
            <a:avLst/>
            <a:gdLst>
              <a:gd name="T0" fmla="*/ 161352 w 73"/>
              <a:gd name="T1" fmla="*/ 0 h 40"/>
              <a:gd name="T2" fmla="*/ 114665 w 73"/>
              <a:gd name="T3" fmla="*/ 731 h 40"/>
              <a:gd name="T4" fmla="*/ 62342 w 73"/>
              <a:gd name="T5" fmla="*/ 731 h 40"/>
              <a:gd name="T6" fmla="*/ 0 w 73"/>
              <a:gd name="T7" fmla="*/ 731 h 40"/>
              <a:gd name="T8" fmla="*/ 16236 w 73"/>
              <a:gd name="T9" fmla="*/ 1587 h 40"/>
              <a:gd name="T10" fmla="*/ 32500 w 73"/>
              <a:gd name="T11" fmla="*/ 2007 h 40"/>
              <a:gd name="T12" fmla="*/ 144509 w 73"/>
              <a:gd name="T13" fmla="*/ 2446 h 40"/>
              <a:gd name="T14" fmla="*/ 260657 w 73"/>
              <a:gd name="T15" fmla="*/ 2985 h 40"/>
              <a:gd name="T16" fmla="*/ 322975 w 73"/>
              <a:gd name="T17" fmla="*/ 3097 h 40"/>
              <a:gd name="T18" fmla="*/ 354147 w 73"/>
              <a:gd name="T19" fmla="*/ 2446 h 40"/>
              <a:gd name="T20" fmla="*/ 380375 w 73"/>
              <a:gd name="T21" fmla="*/ 2007 h 40"/>
              <a:gd name="T22" fmla="*/ 380375 w 73"/>
              <a:gd name="T23" fmla="*/ 999 h 40"/>
              <a:gd name="T24" fmla="*/ 354147 w 73"/>
              <a:gd name="T25" fmla="*/ 0 h 40"/>
              <a:gd name="T26" fmla="*/ 304699 w 73"/>
              <a:gd name="T27" fmla="*/ 0 h 40"/>
              <a:gd name="T28" fmla="*/ 241772 w 73"/>
              <a:gd name="T29" fmla="*/ 492 h 40"/>
              <a:gd name="T30" fmla="*/ 161352 w 73"/>
              <a:gd name="T31" fmla="*/ 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40"/>
              <a:gd name="T50" fmla="*/ 73 w 73"/>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40">
                <a:moveTo>
                  <a:pt x="31" y="0"/>
                </a:moveTo>
                <a:lnTo>
                  <a:pt x="22" y="9"/>
                </a:lnTo>
                <a:lnTo>
                  <a:pt x="12" y="9"/>
                </a:lnTo>
                <a:lnTo>
                  <a:pt x="0" y="9"/>
                </a:lnTo>
                <a:lnTo>
                  <a:pt x="3" y="20"/>
                </a:lnTo>
                <a:lnTo>
                  <a:pt x="6" y="25"/>
                </a:lnTo>
                <a:lnTo>
                  <a:pt x="28" y="31"/>
                </a:lnTo>
                <a:lnTo>
                  <a:pt x="50" y="37"/>
                </a:lnTo>
                <a:lnTo>
                  <a:pt x="62" y="40"/>
                </a:lnTo>
                <a:lnTo>
                  <a:pt x="68" y="31"/>
                </a:lnTo>
                <a:lnTo>
                  <a:pt x="73" y="25"/>
                </a:lnTo>
                <a:lnTo>
                  <a:pt x="73" y="12"/>
                </a:lnTo>
                <a:lnTo>
                  <a:pt x="68" y="0"/>
                </a:lnTo>
                <a:lnTo>
                  <a:pt x="59" y="0"/>
                </a:lnTo>
                <a:lnTo>
                  <a:pt x="47" y="6"/>
                </a:lnTo>
                <a:lnTo>
                  <a:pt x="31" y="0"/>
                </a:lnTo>
                <a:close/>
              </a:path>
            </a:pathLst>
          </a:custGeom>
          <a:solidFill>
            <a:schemeClr val="bg1"/>
          </a:solidFill>
          <a:ln w="12700" cmpd="sng">
            <a:solidFill>
              <a:srgbClr val="000000"/>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13" name="Freeform 364"/>
          <p:cNvSpPr>
            <a:spLocks noChangeAspect="1"/>
          </p:cNvSpPr>
          <p:nvPr/>
        </p:nvSpPr>
        <p:spPr bwMode="auto">
          <a:xfrm>
            <a:off x="334666" y="3604678"/>
            <a:ext cx="458444" cy="864680"/>
          </a:xfrm>
          <a:custGeom>
            <a:avLst/>
            <a:gdLst>
              <a:gd name="T0" fmla="*/ 56128 w 347"/>
              <a:gd name="T1" fmla="*/ 11909 h 663"/>
              <a:gd name="T2" fmla="*/ 73889 w 347"/>
              <a:gd name="T3" fmla="*/ 17148 h 663"/>
              <a:gd name="T4" fmla="*/ 46802 w 347"/>
              <a:gd name="T5" fmla="*/ 21835 h 663"/>
              <a:gd name="T6" fmla="*/ 56128 w 347"/>
              <a:gd name="T7" fmla="*/ 25516 h 663"/>
              <a:gd name="T8" fmla="*/ 198303 w 347"/>
              <a:gd name="T9" fmla="*/ 28173 h 663"/>
              <a:gd name="T10" fmla="*/ 219494 w 347"/>
              <a:gd name="T11" fmla="*/ 36922 h 663"/>
              <a:gd name="T12" fmla="*/ 249165 w 347"/>
              <a:gd name="T13" fmla="*/ 43261 h 663"/>
              <a:gd name="T14" fmla="*/ 231884 w 347"/>
              <a:gd name="T15" fmla="*/ 47961 h 663"/>
              <a:gd name="T16" fmla="*/ 162045 w 347"/>
              <a:gd name="T17" fmla="*/ 53483 h 663"/>
              <a:gd name="T18" fmla="*/ 219494 w 347"/>
              <a:gd name="T19" fmla="*/ 58191 h 663"/>
              <a:gd name="T20" fmla="*/ 231884 w 347"/>
              <a:gd name="T21" fmla="*/ 63007 h 663"/>
              <a:gd name="T22" fmla="*/ 116652 w 347"/>
              <a:gd name="T23" fmla="*/ 67339 h 663"/>
              <a:gd name="T24" fmla="*/ 73889 w 347"/>
              <a:gd name="T25" fmla="*/ 72302 h 663"/>
              <a:gd name="T26" fmla="*/ 18778 w 347"/>
              <a:gd name="T27" fmla="*/ 77882 h 663"/>
              <a:gd name="T28" fmla="*/ 46802 w 347"/>
              <a:gd name="T29" fmla="*/ 83330 h 663"/>
              <a:gd name="T30" fmla="*/ 168115 w 347"/>
              <a:gd name="T31" fmla="*/ 87449 h 663"/>
              <a:gd name="T32" fmla="*/ 219494 w 347"/>
              <a:gd name="T33" fmla="*/ 95396 h 663"/>
              <a:gd name="T34" fmla="*/ 333486 w 347"/>
              <a:gd name="T35" fmla="*/ 95065 h 663"/>
              <a:gd name="T36" fmla="*/ 517651 w 347"/>
              <a:gd name="T37" fmla="*/ 98705 h 663"/>
              <a:gd name="T38" fmla="*/ 694158 w 347"/>
              <a:gd name="T39" fmla="*/ 93325 h 663"/>
              <a:gd name="T40" fmla="*/ 724681 w 347"/>
              <a:gd name="T41" fmla="*/ 88848 h 663"/>
              <a:gd name="T42" fmla="*/ 813766 w 347"/>
              <a:gd name="T43" fmla="*/ 86622 h 663"/>
              <a:gd name="T44" fmla="*/ 993384 w 347"/>
              <a:gd name="T45" fmla="*/ 88521 h 663"/>
              <a:gd name="T46" fmla="*/ 1183688 w 347"/>
              <a:gd name="T47" fmla="*/ 90895 h 663"/>
              <a:gd name="T48" fmla="*/ 1212516 w 347"/>
              <a:gd name="T49" fmla="*/ 74759 h 663"/>
              <a:gd name="T50" fmla="*/ 1415128 w 347"/>
              <a:gd name="T51" fmla="*/ 51272 h 663"/>
              <a:gd name="T52" fmla="*/ 1589303 w 347"/>
              <a:gd name="T53" fmla="*/ 37573 h 663"/>
              <a:gd name="T54" fmla="*/ 1563154 w 347"/>
              <a:gd name="T55" fmla="*/ 33009 h 663"/>
              <a:gd name="T56" fmla="*/ 1530981 w 347"/>
              <a:gd name="T57" fmla="*/ 25894 h 663"/>
              <a:gd name="T58" fmla="*/ 1504169 w 347"/>
              <a:gd name="T59" fmla="*/ 18861 h 663"/>
              <a:gd name="T60" fmla="*/ 1401383 w 347"/>
              <a:gd name="T61" fmla="*/ 8342 h 663"/>
              <a:gd name="T62" fmla="*/ 1329187 w 347"/>
              <a:gd name="T63" fmla="*/ 3251 h 663"/>
              <a:gd name="T64" fmla="*/ 1165904 w 347"/>
              <a:gd name="T65" fmla="*/ 3251 h 663"/>
              <a:gd name="T66" fmla="*/ 993384 w 347"/>
              <a:gd name="T67" fmla="*/ 3722 h 663"/>
              <a:gd name="T68" fmla="*/ 906561 w 347"/>
              <a:gd name="T69" fmla="*/ 6393 h 663"/>
              <a:gd name="T70" fmla="*/ 795378 w 347"/>
              <a:gd name="T71" fmla="*/ 8964 h 663"/>
              <a:gd name="T72" fmla="*/ 650420 w 347"/>
              <a:gd name="T73" fmla="*/ 14165 h 663"/>
              <a:gd name="T74" fmla="*/ 517651 w 347"/>
              <a:gd name="T75" fmla="*/ 13606 h 663"/>
              <a:gd name="T76" fmla="*/ 387171 w 347"/>
              <a:gd name="T77" fmla="*/ 17831 h 663"/>
              <a:gd name="T78" fmla="*/ 231884 w 347"/>
              <a:gd name="T79" fmla="*/ 14650 h 663"/>
              <a:gd name="T80" fmla="*/ 128967 w 347"/>
              <a:gd name="T81" fmla="*/ 13606 h 6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
              <a:gd name="T124" fmla="*/ 0 h 663"/>
              <a:gd name="T125" fmla="*/ 347 w 347"/>
              <a:gd name="T126" fmla="*/ 663 h 6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 h="663">
                <a:moveTo>
                  <a:pt x="28" y="69"/>
                </a:moveTo>
                <a:lnTo>
                  <a:pt x="12" y="80"/>
                </a:lnTo>
                <a:lnTo>
                  <a:pt x="12" y="99"/>
                </a:lnTo>
                <a:lnTo>
                  <a:pt x="16" y="114"/>
                </a:lnTo>
                <a:lnTo>
                  <a:pt x="4" y="130"/>
                </a:lnTo>
                <a:lnTo>
                  <a:pt x="10" y="146"/>
                </a:lnTo>
                <a:lnTo>
                  <a:pt x="4" y="167"/>
                </a:lnTo>
                <a:lnTo>
                  <a:pt x="12" y="171"/>
                </a:lnTo>
                <a:lnTo>
                  <a:pt x="35" y="167"/>
                </a:lnTo>
                <a:lnTo>
                  <a:pt x="42" y="189"/>
                </a:lnTo>
                <a:lnTo>
                  <a:pt x="50" y="222"/>
                </a:lnTo>
                <a:lnTo>
                  <a:pt x="47" y="247"/>
                </a:lnTo>
                <a:lnTo>
                  <a:pt x="58" y="269"/>
                </a:lnTo>
                <a:lnTo>
                  <a:pt x="53" y="291"/>
                </a:lnTo>
                <a:lnTo>
                  <a:pt x="50" y="303"/>
                </a:lnTo>
                <a:lnTo>
                  <a:pt x="50" y="322"/>
                </a:lnTo>
                <a:lnTo>
                  <a:pt x="35" y="338"/>
                </a:lnTo>
                <a:lnTo>
                  <a:pt x="35" y="360"/>
                </a:lnTo>
                <a:lnTo>
                  <a:pt x="35" y="375"/>
                </a:lnTo>
                <a:lnTo>
                  <a:pt x="47" y="391"/>
                </a:lnTo>
                <a:lnTo>
                  <a:pt x="50" y="405"/>
                </a:lnTo>
                <a:lnTo>
                  <a:pt x="50" y="424"/>
                </a:lnTo>
                <a:lnTo>
                  <a:pt x="31" y="442"/>
                </a:lnTo>
                <a:lnTo>
                  <a:pt x="25" y="452"/>
                </a:lnTo>
                <a:lnTo>
                  <a:pt x="22" y="477"/>
                </a:lnTo>
                <a:lnTo>
                  <a:pt x="16" y="486"/>
                </a:lnTo>
                <a:lnTo>
                  <a:pt x="6" y="492"/>
                </a:lnTo>
                <a:lnTo>
                  <a:pt x="4" y="522"/>
                </a:lnTo>
                <a:lnTo>
                  <a:pt x="0" y="547"/>
                </a:lnTo>
                <a:lnTo>
                  <a:pt x="10" y="560"/>
                </a:lnTo>
                <a:lnTo>
                  <a:pt x="25" y="579"/>
                </a:lnTo>
                <a:lnTo>
                  <a:pt x="36" y="588"/>
                </a:lnTo>
                <a:lnTo>
                  <a:pt x="45" y="613"/>
                </a:lnTo>
                <a:lnTo>
                  <a:pt x="47" y="641"/>
                </a:lnTo>
                <a:lnTo>
                  <a:pt x="58" y="652"/>
                </a:lnTo>
                <a:lnTo>
                  <a:pt x="72" y="638"/>
                </a:lnTo>
                <a:lnTo>
                  <a:pt x="83" y="638"/>
                </a:lnTo>
                <a:lnTo>
                  <a:pt x="111" y="663"/>
                </a:lnTo>
                <a:lnTo>
                  <a:pt x="124" y="641"/>
                </a:lnTo>
                <a:lnTo>
                  <a:pt x="149" y="626"/>
                </a:lnTo>
                <a:lnTo>
                  <a:pt x="164" y="619"/>
                </a:lnTo>
                <a:lnTo>
                  <a:pt x="155" y="597"/>
                </a:lnTo>
                <a:lnTo>
                  <a:pt x="152" y="579"/>
                </a:lnTo>
                <a:lnTo>
                  <a:pt x="174" y="582"/>
                </a:lnTo>
                <a:lnTo>
                  <a:pt x="200" y="572"/>
                </a:lnTo>
                <a:lnTo>
                  <a:pt x="213" y="594"/>
                </a:lnTo>
                <a:lnTo>
                  <a:pt x="225" y="597"/>
                </a:lnTo>
                <a:lnTo>
                  <a:pt x="254" y="610"/>
                </a:lnTo>
                <a:lnTo>
                  <a:pt x="263" y="604"/>
                </a:lnTo>
                <a:lnTo>
                  <a:pt x="260" y="502"/>
                </a:lnTo>
                <a:lnTo>
                  <a:pt x="279" y="440"/>
                </a:lnTo>
                <a:lnTo>
                  <a:pt x="303" y="344"/>
                </a:lnTo>
                <a:lnTo>
                  <a:pt x="306" y="285"/>
                </a:lnTo>
                <a:lnTo>
                  <a:pt x="341" y="252"/>
                </a:lnTo>
                <a:lnTo>
                  <a:pt x="347" y="238"/>
                </a:lnTo>
                <a:lnTo>
                  <a:pt x="335" y="222"/>
                </a:lnTo>
                <a:lnTo>
                  <a:pt x="330" y="198"/>
                </a:lnTo>
                <a:lnTo>
                  <a:pt x="328" y="174"/>
                </a:lnTo>
                <a:lnTo>
                  <a:pt x="311" y="149"/>
                </a:lnTo>
                <a:lnTo>
                  <a:pt x="322" y="127"/>
                </a:lnTo>
                <a:lnTo>
                  <a:pt x="300" y="108"/>
                </a:lnTo>
                <a:lnTo>
                  <a:pt x="300" y="56"/>
                </a:lnTo>
                <a:lnTo>
                  <a:pt x="281" y="41"/>
                </a:lnTo>
                <a:lnTo>
                  <a:pt x="285" y="22"/>
                </a:lnTo>
                <a:lnTo>
                  <a:pt x="263" y="16"/>
                </a:lnTo>
                <a:lnTo>
                  <a:pt x="250" y="22"/>
                </a:lnTo>
                <a:lnTo>
                  <a:pt x="238" y="0"/>
                </a:lnTo>
                <a:lnTo>
                  <a:pt x="213" y="25"/>
                </a:lnTo>
                <a:lnTo>
                  <a:pt x="211" y="38"/>
                </a:lnTo>
                <a:lnTo>
                  <a:pt x="194" y="44"/>
                </a:lnTo>
                <a:lnTo>
                  <a:pt x="186" y="41"/>
                </a:lnTo>
                <a:lnTo>
                  <a:pt x="170" y="60"/>
                </a:lnTo>
                <a:lnTo>
                  <a:pt x="167" y="72"/>
                </a:lnTo>
                <a:lnTo>
                  <a:pt x="139" y="94"/>
                </a:lnTo>
                <a:lnTo>
                  <a:pt x="130" y="88"/>
                </a:lnTo>
                <a:lnTo>
                  <a:pt x="111" y="91"/>
                </a:lnTo>
                <a:lnTo>
                  <a:pt x="102" y="105"/>
                </a:lnTo>
                <a:lnTo>
                  <a:pt x="83" y="119"/>
                </a:lnTo>
                <a:lnTo>
                  <a:pt x="64" y="114"/>
                </a:lnTo>
                <a:lnTo>
                  <a:pt x="50" y="99"/>
                </a:lnTo>
                <a:lnTo>
                  <a:pt x="41" y="99"/>
                </a:lnTo>
                <a:lnTo>
                  <a:pt x="28" y="91"/>
                </a:lnTo>
                <a:lnTo>
                  <a:pt x="28" y="69"/>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14" name="Freeform 365"/>
          <p:cNvSpPr>
            <a:spLocks noChangeAspect="1"/>
          </p:cNvSpPr>
          <p:nvPr/>
        </p:nvSpPr>
        <p:spPr bwMode="auto">
          <a:xfrm>
            <a:off x="2275702" y="4058106"/>
            <a:ext cx="411128" cy="798605"/>
          </a:xfrm>
          <a:custGeom>
            <a:avLst/>
            <a:gdLst>
              <a:gd name="T0" fmla="*/ 0 w 310"/>
              <a:gd name="T1" fmla="*/ 2276 h 613"/>
              <a:gd name="T2" fmla="*/ 78194 w 310"/>
              <a:gd name="T3" fmla="*/ 6213 h 613"/>
              <a:gd name="T4" fmla="*/ 61995 w 310"/>
              <a:gd name="T5" fmla="*/ 9335 h 613"/>
              <a:gd name="T6" fmla="*/ 89513 w 310"/>
              <a:gd name="T7" fmla="*/ 12342 h 613"/>
              <a:gd name="T8" fmla="*/ 226540 w 310"/>
              <a:gd name="T9" fmla="*/ 19169 h 613"/>
              <a:gd name="T10" fmla="*/ 360392 w 310"/>
              <a:gd name="T11" fmla="*/ 25284 h 613"/>
              <a:gd name="T12" fmla="*/ 391882 w 310"/>
              <a:gd name="T13" fmla="*/ 27942 h 613"/>
              <a:gd name="T14" fmla="*/ 391882 w 310"/>
              <a:gd name="T15" fmla="*/ 34181 h 613"/>
              <a:gd name="T16" fmla="*/ 427474 w 310"/>
              <a:gd name="T17" fmla="*/ 37319 h 613"/>
              <a:gd name="T18" fmla="*/ 542158 w 310"/>
              <a:gd name="T19" fmla="*/ 42626 h 613"/>
              <a:gd name="T20" fmla="*/ 582062 w 310"/>
              <a:gd name="T21" fmla="*/ 44200 h 613"/>
              <a:gd name="T22" fmla="*/ 583443 w 310"/>
              <a:gd name="T23" fmla="*/ 48745 h 613"/>
              <a:gd name="T24" fmla="*/ 582062 w 310"/>
              <a:gd name="T25" fmla="*/ 51357 h 613"/>
              <a:gd name="T26" fmla="*/ 427474 w 310"/>
              <a:gd name="T27" fmla="*/ 53139 h 613"/>
              <a:gd name="T28" fmla="*/ 374337 w 310"/>
              <a:gd name="T29" fmla="*/ 54040 h 613"/>
              <a:gd name="T30" fmla="*/ 374337 w 310"/>
              <a:gd name="T31" fmla="*/ 55808 h 613"/>
              <a:gd name="T32" fmla="*/ 346938 w 310"/>
              <a:gd name="T33" fmla="*/ 55808 h 613"/>
              <a:gd name="T34" fmla="*/ 208139 w 310"/>
              <a:gd name="T35" fmla="*/ 56509 h 613"/>
              <a:gd name="T36" fmla="*/ 179610 w 310"/>
              <a:gd name="T37" fmla="*/ 58730 h 613"/>
              <a:gd name="T38" fmla="*/ 208139 w 310"/>
              <a:gd name="T39" fmla="*/ 62746 h 613"/>
              <a:gd name="T40" fmla="*/ 156898 w 310"/>
              <a:gd name="T41" fmla="*/ 67161 h 613"/>
              <a:gd name="T42" fmla="*/ 106174 w 310"/>
              <a:gd name="T43" fmla="*/ 70808 h 613"/>
              <a:gd name="T44" fmla="*/ 16577 w 310"/>
              <a:gd name="T45" fmla="*/ 72989 h 613"/>
              <a:gd name="T46" fmla="*/ 0 w 310"/>
              <a:gd name="T47" fmla="*/ 75849 h 613"/>
              <a:gd name="T48" fmla="*/ 26371 w 310"/>
              <a:gd name="T49" fmla="*/ 79841 h 613"/>
              <a:gd name="T50" fmla="*/ 0 w 310"/>
              <a:gd name="T51" fmla="*/ 83838 h 613"/>
              <a:gd name="T52" fmla="*/ 106174 w 310"/>
              <a:gd name="T53" fmla="*/ 87807 h 613"/>
              <a:gd name="T54" fmla="*/ 259565 w 310"/>
              <a:gd name="T55" fmla="*/ 85831 h 613"/>
              <a:gd name="T56" fmla="*/ 408089 w 310"/>
              <a:gd name="T57" fmla="*/ 85831 h 613"/>
              <a:gd name="T58" fmla="*/ 526762 w 310"/>
              <a:gd name="T59" fmla="*/ 82161 h 613"/>
              <a:gd name="T60" fmla="*/ 542158 w 310"/>
              <a:gd name="T61" fmla="*/ 76329 h 613"/>
              <a:gd name="T62" fmla="*/ 720086 w 310"/>
              <a:gd name="T63" fmla="*/ 72203 h 613"/>
              <a:gd name="T64" fmla="*/ 902262 w 310"/>
              <a:gd name="T65" fmla="*/ 67803 h 613"/>
              <a:gd name="T66" fmla="*/ 1023559 w 310"/>
              <a:gd name="T67" fmla="*/ 62479 h 613"/>
              <a:gd name="T68" fmla="*/ 1023559 w 310"/>
              <a:gd name="T69" fmla="*/ 55808 h 613"/>
              <a:gd name="T70" fmla="*/ 1392396 w 310"/>
              <a:gd name="T71" fmla="*/ 48745 h 613"/>
              <a:gd name="T72" fmla="*/ 1527483 w 310"/>
              <a:gd name="T73" fmla="*/ 47785 h 613"/>
              <a:gd name="T74" fmla="*/ 1630778 w 310"/>
              <a:gd name="T75" fmla="*/ 45260 h 613"/>
              <a:gd name="T76" fmla="*/ 1649013 w 310"/>
              <a:gd name="T77" fmla="*/ 39088 h 613"/>
              <a:gd name="T78" fmla="*/ 1598707 w 310"/>
              <a:gd name="T79" fmla="*/ 35857 h 613"/>
              <a:gd name="T80" fmla="*/ 1666465 w 310"/>
              <a:gd name="T81" fmla="*/ 30265 h 613"/>
              <a:gd name="T82" fmla="*/ 1666465 w 310"/>
              <a:gd name="T83" fmla="*/ 26648 h 613"/>
              <a:gd name="T84" fmla="*/ 1618085 w 310"/>
              <a:gd name="T85" fmla="*/ 24567 h 613"/>
              <a:gd name="T86" fmla="*/ 1463991 w 310"/>
              <a:gd name="T87" fmla="*/ 23502 h 613"/>
              <a:gd name="T88" fmla="*/ 1211048 w 310"/>
              <a:gd name="T89" fmla="*/ 17498 h 613"/>
              <a:gd name="T90" fmla="*/ 1032797 w 310"/>
              <a:gd name="T91" fmla="*/ 17498 h 613"/>
              <a:gd name="T92" fmla="*/ 972399 w 310"/>
              <a:gd name="T93" fmla="*/ 13021 h 613"/>
              <a:gd name="T94" fmla="*/ 1032797 w 310"/>
              <a:gd name="T95" fmla="*/ 11210 h 613"/>
              <a:gd name="T96" fmla="*/ 1107458 w 310"/>
              <a:gd name="T97" fmla="*/ 8876 h 613"/>
              <a:gd name="T98" fmla="*/ 1107458 w 310"/>
              <a:gd name="T99" fmla="*/ 4773 h 613"/>
              <a:gd name="T100" fmla="*/ 1072001 w 310"/>
              <a:gd name="T101" fmla="*/ 3 h 613"/>
              <a:gd name="T102" fmla="*/ 902262 w 310"/>
              <a:gd name="T103" fmla="*/ 0 h 613"/>
              <a:gd name="T104" fmla="*/ 838001 w 310"/>
              <a:gd name="T105" fmla="*/ 6213 h 613"/>
              <a:gd name="T106" fmla="*/ 700220 w 310"/>
              <a:gd name="T107" fmla="*/ 7105 h 613"/>
              <a:gd name="T108" fmla="*/ 616261 w 310"/>
              <a:gd name="T109" fmla="*/ 7105 h 613"/>
              <a:gd name="T110" fmla="*/ 553160 w 310"/>
              <a:gd name="T111" fmla="*/ 8401 h 613"/>
              <a:gd name="T112" fmla="*/ 360392 w 310"/>
              <a:gd name="T113" fmla="*/ 4452 h 613"/>
              <a:gd name="T114" fmla="*/ 259565 w 310"/>
              <a:gd name="T115" fmla="*/ 5936 h 613"/>
              <a:gd name="T116" fmla="*/ 163161 w 310"/>
              <a:gd name="T117" fmla="*/ 5936 h 613"/>
              <a:gd name="T118" fmla="*/ 78194 w 310"/>
              <a:gd name="T119" fmla="*/ 2748 h 613"/>
              <a:gd name="T120" fmla="*/ 0 w 310"/>
              <a:gd name="T121" fmla="*/ 2276 h 6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0"/>
              <a:gd name="T184" fmla="*/ 0 h 613"/>
              <a:gd name="T185" fmla="*/ 310 w 310"/>
              <a:gd name="T186" fmla="*/ 613 h 6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0" h="613">
                <a:moveTo>
                  <a:pt x="0" y="16"/>
                </a:moveTo>
                <a:lnTo>
                  <a:pt x="14" y="44"/>
                </a:lnTo>
                <a:lnTo>
                  <a:pt x="11" y="66"/>
                </a:lnTo>
                <a:lnTo>
                  <a:pt x="17" y="87"/>
                </a:lnTo>
                <a:lnTo>
                  <a:pt x="42" y="134"/>
                </a:lnTo>
                <a:lnTo>
                  <a:pt x="67" y="177"/>
                </a:lnTo>
                <a:lnTo>
                  <a:pt x="73" y="195"/>
                </a:lnTo>
                <a:lnTo>
                  <a:pt x="73" y="239"/>
                </a:lnTo>
                <a:lnTo>
                  <a:pt x="79" y="261"/>
                </a:lnTo>
                <a:lnTo>
                  <a:pt x="101" y="297"/>
                </a:lnTo>
                <a:lnTo>
                  <a:pt x="108" y="309"/>
                </a:lnTo>
                <a:lnTo>
                  <a:pt x="109" y="340"/>
                </a:lnTo>
                <a:lnTo>
                  <a:pt x="108" y="359"/>
                </a:lnTo>
                <a:lnTo>
                  <a:pt x="79" y="372"/>
                </a:lnTo>
                <a:lnTo>
                  <a:pt x="70" y="378"/>
                </a:lnTo>
                <a:lnTo>
                  <a:pt x="70" y="390"/>
                </a:lnTo>
                <a:lnTo>
                  <a:pt x="64" y="390"/>
                </a:lnTo>
                <a:lnTo>
                  <a:pt x="39" y="394"/>
                </a:lnTo>
                <a:lnTo>
                  <a:pt x="33" y="411"/>
                </a:lnTo>
                <a:lnTo>
                  <a:pt x="39" y="439"/>
                </a:lnTo>
                <a:lnTo>
                  <a:pt x="29" y="470"/>
                </a:lnTo>
                <a:lnTo>
                  <a:pt x="20" y="495"/>
                </a:lnTo>
                <a:lnTo>
                  <a:pt x="3" y="511"/>
                </a:lnTo>
                <a:lnTo>
                  <a:pt x="0" y="530"/>
                </a:lnTo>
                <a:lnTo>
                  <a:pt x="5" y="558"/>
                </a:lnTo>
                <a:lnTo>
                  <a:pt x="0" y="586"/>
                </a:lnTo>
                <a:lnTo>
                  <a:pt x="20" y="613"/>
                </a:lnTo>
                <a:lnTo>
                  <a:pt x="48" y="600"/>
                </a:lnTo>
                <a:lnTo>
                  <a:pt x="76" y="600"/>
                </a:lnTo>
                <a:lnTo>
                  <a:pt x="98" y="575"/>
                </a:lnTo>
                <a:lnTo>
                  <a:pt x="101" y="533"/>
                </a:lnTo>
                <a:lnTo>
                  <a:pt x="134" y="505"/>
                </a:lnTo>
                <a:lnTo>
                  <a:pt x="168" y="474"/>
                </a:lnTo>
                <a:lnTo>
                  <a:pt x="190" y="436"/>
                </a:lnTo>
                <a:lnTo>
                  <a:pt x="190" y="390"/>
                </a:lnTo>
                <a:lnTo>
                  <a:pt x="259" y="340"/>
                </a:lnTo>
                <a:lnTo>
                  <a:pt x="285" y="334"/>
                </a:lnTo>
                <a:lnTo>
                  <a:pt x="304" y="316"/>
                </a:lnTo>
                <a:lnTo>
                  <a:pt x="307" y="273"/>
                </a:lnTo>
                <a:lnTo>
                  <a:pt x="298" y="251"/>
                </a:lnTo>
                <a:lnTo>
                  <a:pt x="310" y="211"/>
                </a:lnTo>
                <a:lnTo>
                  <a:pt x="310" y="186"/>
                </a:lnTo>
                <a:lnTo>
                  <a:pt x="301" y="173"/>
                </a:lnTo>
                <a:lnTo>
                  <a:pt x="273" y="164"/>
                </a:lnTo>
                <a:lnTo>
                  <a:pt x="226" y="123"/>
                </a:lnTo>
                <a:lnTo>
                  <a:pt x="193" y="123"/>
                </a:lnTo>
                <a:lnTo>
                  <a:pt x="181" y="91"/>
                </a:lnTo>
                <a:lnTo>
                  <a:pt x="193" y="78"/>
                </a:lnTo>
                <a:lnTo>
                  <a:pt x="206" y="62"/>
                </a:lnTo>
                <a:lnTo>
                  <a:pt x="206" y="34"/>
                </a:lnTo>
                <a:lnTo>
                  <a:pt x="199" y="3"/>
                </a:lnTo>
                <a:lnTo>
                  <a:pt x="168" y="0"/>
                </a:lnTo>
                <a:lnTo>
                  <a:pt x="156" y="44"/>
                </a:lnTo>
                <a:lnTo>
                  <a:pt x="131" y="50"/>
                </a:lnTo>
                <a:lnTo>
                  <a:pt x="114" y="50"/>
                </a:lnTo>
                <a:lnTo>
                  <a:pt x="103" y="59"/>
                </a:lnTo>
                <a:lnTo>
                  <a:pt x="67" y="31"/>
                </a:lnTo>
                <a:lnTo>
                  <a:pt x="48" y="41"/>
                </a:lnTo>
                <a:lnTo>
                  <a:pt x="30" y="41"/>
                </a:lnTo>
                <a:lnTo>
                  <a:pt x="14" y="19"/>
                </a:lnTo>
                <a:lnTo>
                  <a:pt x="0" y="16"/>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15" name="Freeform 366"/>
          <p:cNvSpPr>
            <a:spLocks noChangeAspect="1"/>
          </p:cNvSpPr>
          <p:nvPr/>
        </p:nvSpPr>
        <p:spPr bwMode="auto">
          <a:xfrm>
            <a:off x="2224171" y="3709488"/>
            <a:ext cx="397458" cy="436328"/>
          </a:xfrm>
          <a:custGeom>
            <a:avLst/>
            <a:gdLst>
              <a:gd name="T0" fmla="*/ 961263 w 302"/>
              <a:gd name="T1" fmla="*/ 44464 h 334"/>
              <a:gd name="T2" fmla="*/ 1078728 w 302"/>
              <a:gd name="T3" fmla="*/ 38490 h 334"/>
              <a:gd name="T4" fmla="*/ 1066642 w 302"/>
              <a:gd name="T5" fmla="*/ 36408 h 334"/>
              <a:gd name="T6" fmla="*/ 1157843 w 302"/>
              <a:gd name="T7" fmla="*/ 32234 h 334"/>
              <a:gd name="T8" fmla="*/ 1219854 w 302"/>
              <a:gd name="T9" fmla="*/ 31354 h 334"/>
              <a:gd name="T10" fmla="*/ 1141684 w 302"/>
              <a:gd name="T11" fmla="*/ 27006 h 334"/>
              <a:gd name="T12" fmla="*/ 1078728 w 302"/>
              <a:gd name="T13" fmla="*/ 21455 h 334"/>
              <a:gd name="T14" fmla="*/ 1056391 w 302"/>
              <a:gd name="T15" fmla="*/ 17289 h 334"/>
              <a:gd name="T16" fmla="*/ 999174 w 302"/>
              <a:gd name="T17" fmla="*/ 16316 h 334"/>
              <a:gd name="T18" fmla="*/ 820799 w 302"/>
              <a:gd name="T19" fmla="*/ 17733 h 334"/>
              <a:gd name="T20" fmla="*/ 771178 w 302"/>
              <a:gd name="T21" fmla="*/ 16316 h 334"/>
              <a:gd name="T22" fmla="*/ 771178 w 302"/>
              <a:gd name="T23" fmla="*/ 14178 h 334"/>
              <a:gd name="T24" fmla="*/ 771178 w 302"/>
              <a:gd name="T25" fmla="*/ 11466 h 334"/>
              <a:gd name="T26" fmla="*/ 731908 w 302"/>
              <a:gd name="T27" fmla="*/ 9827 h 334"/>
              <a:gd name="T28" fmla="*/ 656983 w 302"/>
              <a:gd name="T29" fmla="*/ 9827 h 334"/>
              <a:gd name="T30" fmla="*/ 567426 w 302"/>
              <a:gd name="T31" fmla="*/ 7620 h 334"/>
              <a:gd name="T32" fmla="*/ 502256 w 302"/>
              <a:gd name="T33" fmla="*/ 3835 h 334"/>
              <a:gd name="T34" fmla="*/ 484934 w 302"/>
              <a:gd name="T35" fmla="*/ 888 h 334"/>
              <a:gd name="T36" fmla="*/ 437923 w 302"/>
              <a:gd name="T37" fmla="*/ 0 h 334"/>
              <a:gd name="T38" fmla="*/ 359676 w 302"/>
              <a:gd name="T39" fmla="*/ 1934 h 334"/>
              <a:gd name="T40" fmla="*/ 208319 w 302"/>
              <a:gd name="T41" fmla="*/ 1338 h 334"/>
              <a:gd name="T42" fmla="*/ 130622 w 302"/>
              <a:gd name="T43" fmla="*/ 7474 h 334"/>
              <a:gd name="T44" fmla="*/ 111185 w 302"/>
              <a:gd name="T45" fmla="*/ 8410 h 334"/>
              <a:gd name="T46" fmla="*/ 20736 w 302"/>
              <a:gd name="T47" fmla="*/ 8738 h 334"/>
              <a:gd name="T48" fmla="*/ 0 w 302"/>
              <a:gd name="T49" fmla="*/ 10747 h 334"/>
              <a:gd name="T50" fmla="*/ 79729 w 302"/>
              <a:gd name="T51" fmla="*/ 13791 h 334"/>
              <a:gd name="T52" fmla="*/ 79271 w 302"/>
              <a:gd name="T53" fmla="*/ 16316 h 334"/>
              <a:gd name="T54" fmla="*/ 20736 w 302"/>
              <a:gd name="T55" fmla="*/ 21093 h 334"/>
              <a:gd name="T56" fmla="*/ 156339 w 302"/>
              <a:gd name="T57" fmla="*/ 26068 h 334"/>
              <a:gd name="T58" fmla="*/ 195683 w 302"/>
              <a:gd name="T59" fmla="*/ 29958 h 334"/>
              <a:gd name="T60" fmla="*/ 244928 w 302"/>
              <a:gd name="T61" fmla="*/ 35477 h 334"/>
              <a:gd name="T62" fmla="*/ 256136 w 302"/>
              <a:gd name="T63" fmla="*/ 39306 h 334"/>
              <a:gd name="T64" fmla="*/ 223328 w 302"/>
              <a:gd name="T65" fmla="*/ 41409 h 334"/>
              <a:gd name="T66" fmla="*/ 195683 w 302"/>
              <a:gd name="T67" fmla="*/ 44137 h 334"/>
              <a:gd name="T68" fmla="*/ 145805 w 302"/>
              <a:gd name="T69" fmla="*/ 45072 h 334"/>
              <a:gd name="T70" fmla="*/ 195683 w 302"/>
              <a:gd name="T71" fmla="*/ 46115 h 334"/>
              <a:gd name="T72" fmla="*/ 272888 w 302"/>
              <a:gd name="T73" fmla="*/ 49420 h 334"/>
              <a:gd name="T74" fmla="*/ 359676 w 302"/>
              <a:gd name="T75" fmla="*/ 49975 h 334"/>
              <a:gd name="T76" fmla="*/ 413436 w 302"/>
              <a:gd name="T77" fmla="*/ 48447 h 334"/>
              <a:gd name="T78" fmla="*/ 563483 w 302"/>
              <a:gd name="T79" fmla="*/ 52880 h 334"/>
              <a:gd name="T80" fmla="*/ 606970 w 302"/>
              <a:gd name="T81" fmla="*/ 51366 h 334"/>
              <a:gd name="T82" fmla="*/ 720352 w 302"/>
              <a:gd name="T83" fmla="*/ 50987 h 334"/>
              <a:gd name="T84" fmla="*/ 759717 w 302"/>
              <a:gd name="T85" fmla="*/ 49975 h 334"/>
              <a:gd name="T86" fmla="*/ 798282 w 302"/>
              <a:gd name="T87" fmla="*/ 46381 h 334"/>
              <a:gd name="T88" fmla="*/ 832790 w 302"/>
              <a:gd name="T89" fmla="*/ 43097 h 334"/>
              <a:gd name="T90" fmla="*/ 961263 w 302"/>
              <a:gd name="T91" fmla="*/ 44464 h 3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2"/>
              <a:gd name="T139" fmla="*/ 0 h 334"/>
              <a:gd name="T140" fmla="*/ 302 w 302"/>
              <a:gd name="T141" fmla="*/ 334 h 3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2" h="334">
                <a:moveTo>
                  <a:pt x="237" y="281"/>
                </a:moveTo>
                <a:lnTo>
                  <a:pt x="267" y="242"/>
                </a:lnTo>
                <a:lnTo>
                  <a:pt x="264" y="229"/>
                </a:lnTo>
                <a:lnTo>
                  <a:pt x="286" y="204"/>
                </a:lnTo>
                <a:lnTo>
                  <a:pt x="302" y="198"/>
                </a:lnTo>
                <a:lnTo>
                  <a:pt x="283" y="170"/>
                </a:lnTo>
                <a:lnTo>
                  <a:pt x="267" y="136"/>
                </a:lnTo>
                <a:lnTo>
                  <a:pt x="261" y="109"/>
                </a:lnTo>
                <a:lnTo>
                  <a:pt x="247" y="104"/>
                </a:lnTo>
                <a:lnTo>
                  <a:pt x="203" y="112"/>
                </a:lnTo>
                <a:lnTo>
                  <a:pt x="191" y="104"/>
                </a:lnTo>
                <a:lnTo>
                  <a:pt x="191" y="90"/>
                </a:lnTo>
                <a:lnTo>
                  <a:pt x="191" y="72"/>
                </a:lnTo>
                <a:lnTo>
                  <a:pt x="181" y="62"/>
                </a:lnTo>
                <a:lnTo>
                  <a:pt x="163" y="62"/>
                </a:lnTo>
                <a:lnTo>
                  <a:pt x="141" y="49"/>
                </a:lnTo>
                <a:lnTo>
                  <a:pt x="125" y="24"/>
                </a:lnTo>
                <a:lnTo>
                  <a:pt x="120" y="6"/>
                </a:lnTo>
                <a:lnTo>
                  <a:pt x="108" y="0"/>
                </a:lnTo>
                <a:lnTo>
                  <a:pt x="89" y="12"/>
                </a:lnTo>
                <a:lnTo>
                  <a:pt x="52" y="9"/>
                </a:lnTo>
                <a:lnTo>
                  <a:pt x="33" y="47"/>
                </a:lnTo>
                <a:lnTo>
                  <a:pt x="27" y="53"/>
                </a:lnTo>
                <a:lnTo>
                  <a:pt x="5" y="56"/>
                </a:lnTo>
                <a:lnTo>
                  <a:pt x="0" y="68"/>
                </a:lnTo>
                <a:lnTo>
                  <a:pt x="20" y="87"/>
                </a:lnTo>
                <a:lnTo>
                  <a:pt x="19" y="104"/>
                </a:lnTo>
                <a:lnTo>
                  <a:pt x="5" y="133"/>
                </a:lnTo>
                <a:lnTo>
                  <a:pt x="39" y="164"/>
                </a:lnTo>
                <a:lnTo>
                  <a:pt x="49" y="189"/>
                </a:lnTo>
                <a:lnTo>
                  <a:pt x="61" y="223"/>
                </a:lnTo>
                <a:lnTo>
                  <a:pt x="64" y="248"/>
                </a:lnTo>
                <a:lnTo>
                  <a:pt x="55" y="262"/>
                </a:lnTo>
                <a:lnTo>
                  <a:pt x="49" y="278"/>
                </a:lnTo>
                <a:lnTo>
                  <a:pt x="36" y="284"/>
                </a:lnTo>
                <a:lnTo>
                  <a:pt x="49" y="291"/>
                </a:lnTo>
                <a:lnTo>
                  <a:pt x="68" y="312"/>
                </a:lnTo>
                <a:lnTo>
                  <a:pt x="89" y="315"/>
                </a:lnTo>
                <a:lnTo>
                  <a:pt x="102" y="306"/>
                </a:lnTo>
                <a:lnTo>
                  <a:pt x="139" y="334"/>
                </a:lnTo>
                <a:lnTo>
                  <a:pt x="150" y="324"/>
                </a:lnTo>
                <a:lnTo>
                  <a:pt x="178" y="322"/>
                </a:lnTo>
                <a:lnTo>
                  <a:pt x="188" y="315"/>
                </a:lnTo>
                <a:lnTo>
                  <a:pt x="197" y="293"/>
                </a:lnTo>
                <a:lnTo>
                  <a:pt x="206" y="272"/>
                </a:lnTo>
                <a:lnTo>
                  <a:pt x="237" y="281"/>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16" name="Freeform 367"/>
          <p:cNvSpPr>
            <a:spLocks noChangeAspect="1"/>
          </p:cNvSpPr>
          <p:nvPr/>
        </p:nvSpPr>
        <p:spPr bwMode="auto">
          <a:xfrm>
            <a:off x="2100099" y="3426968"/>
            <a:ext cx="955793" cy="768985"/>
          </a:xfrm>
          <a:custGeom>
            <a:avLst/>
            <a:gdLst>
              <a:gd name="T0" fmla="*/ 248977 w 722"/>
              <a:gd name="T1" fmla="*/ 6030 h 591"/>
              <a:gd name="T2" fmla="*/ 185408 w 722"/>
              <a:gd name="T3" fmla="*/ 12513 h 591"/>
              <a:gd name="T4" fmla="*/ 31029 w 722"/>
              <a:gd name="T5" fmla="*/ 12072 h 591"/>
              <a:gd name="T6" fmla="*/ 31029 w 722"/>
              <a:gd name="T7" fmla="*/ 15491 h 591"/>
              <a:gd name="T8" fmla="*/ 123575 w 722"/>
              <a:gd name="T9" fmla="*/ 16778 h 591"/>
              <a:gd name="T10" fmla="*/ 282637 w 722"/>
              <a:gd name="T11" fmla="*/ 24318 h 591"/>
              <a:gd name="T12" fmla="*/ 410905 w 722"/>
              <a:gd name="T13" fmla="*/ 23228 h 591"/>
              <a:gd name="T14" fmla="*/ 465839 w 722"/>
              <a:gd name="T15" fmla="*/ 28505 h 591"/>
              <a:gd name="T16" fmla="*/ 619609 w 722"/>
              <a:gd name="T17" fmla="*/ 30798 h 591"/>
              <a:gd name="T18" fmla="*/ 730413 w 722"/>
              <a:gd name="T19" fmla="*/ 31783 h 591"/>
              <a:gd name="T20" fmla="*/ 854254 w 722"/>
              <a:gd name="T21" fmla="*/ 31783 h 591"/>
              <a:gd name="T22" fmla="*/ 1012120 w 722"/>
              <a:gd name="T23" fmla="*/ 29947 h 591"/>
              <a:gd name="T24" fmla="*/ 1105334 w 722"/>
              <a:gd name="T25" fmla="*/ 33777 h 591"/>
              <a:gd name="T26" fmla="*/ 1261571 w 722"/>
              <a:gd name="T27" fmla="*/ 38071 h 591"/>
              <a:gd name="T28" fmla="*/ 1391619 w 722"/>
              <a:gd name="T29" fmla="*/ 39273 h 591"/>
              <a:gd name="T30" fmla="*/ 1428438 w 722"/>
              <a:gd name="T31" fmla="*/ 44061 h 591"/>
              <a:gd name="T32" fmla="*/ 1538420 w 722"/>
              <a:gd name="T33" fmla="*/ 44855 h 591"/>
              <a:gd name="T34" fmla="*/ 1709105 w 722"/>
              <a:gd name="T35" fmla="*/ 44061 h 591"/>
              <a:gd name="T36" fmla="*/ 1790603 w 722"/>
              <a:gd name="T37" fmla="*/ 47381 h 591"/>
              <a:gd name="T38" fmla="*/ 1886473 w 722"/>
              <a:gd name="T39" fmla="*/ 53095 h 591"/>
              <a:gd name="T40" fmla="*/ 1959975 w 722"/>
              <a:gd name="T41" fmla="*/ 56046 h 591"/>
              <a:gd name="T42" fmla="*/ 2060291 w 722"/>
              <a:gd name="T43" fmla="*/ 57740 h 591"/>
              <a:gd name="T44" fmla="*/ 2421407 w 722"/>
              <a:gd name="T45" fmla="*/ 59499 h 591"/>
              <a:gd name="T46" fmla="*/ 2679016 w 722"/>
              <a:gd name="T47" fmla="*/ 63136 h 591"/>
              <a:gd name="T48" fmla="*/ 2977734 w 722"/>
              <a:gd name="T49" fmla="*/ 63355 h 591"/>
              <a:gd name="T50" fmla="*/ 3063322 w 722"/>
              <a:gd name="T51" fmla="*/ 67614 h 591"/>
              <a:gd name="T52" fmla="*/ 3120710 w 722"/>
              <a:gd name="T53" fmla="*/ 74718 h 591"/>
              <a:gd name="T54" fmla="*/ 3188714 w 722"/>
              <a:gd name="T55" fmla="*/ 77336 h 591"/>
              <a:gd name="T56" fmla="*/ 3392602 w 722"/>
              <a:gd name="T57" fmla="*/ 80732 h 591"/>
              <a:gd name="T58" fmla="*/ 3502091 w 722"/>
              <a:gd name="T59" fmla="*/ 75920 h 591"/>
              <a:gd name="T60" fmla="*/ 3624459 w 722"/>
              <a:gd name="T61" fmla="*/ 67935 h 591"/>
              <a:gd name="T62" fmla="*/ 3550896 w 722"/>
              <a:gd name="T63" fmla="*/ 62547 h 591"/>
              <a:gd name="T64" fmla="*/ 3438280 w 722"/>
              <a:gd name="T65" fmla="*/ 60452 h 591"/>
              <a:gd name="T66" fmla="*/ 2990226 w 722"/>
              <a:gd name="T67" fmla="*/ 45144 h 591"/>
              <a:gd name="T68" fmla="*/ 2679016 w 722"/>
              <a:gd name="T69" fmla="*/ 42160 h 591"/>
              <a:gd name="T70" fmla="*/ 2406768 w 722"/>
              <a:gd name="T71" fmla="*/ 38446 h 591"/>
              <a:gd name="T72" fmla="*/ 2310478 w 722"/>
              <a:gd name="T73" fmla="*/ 34203 h 591"/>
              <a:gd name="T74" fmla="*/ 2091292 w 722"/>
              <a:gd name="T75" fmla="*/ 33407 h 591"/>
              <a:gd name="T76" fmla="*/ 1629851 w 722"/>
              <a:gd name="T77" fmla="*/ 27234 h 591"/>
              <a:gd name="T78" fmla="*/ 1313606 w 722"/>
              <a:gd name="T79" fmla="*/ 22423 h 591"/>
              <a:gd name="T80" fmla="*/ 1051329 w 722"/>
              <a:gd name="T81" fmla="*/ 16005 h 591"/>
              <a:gd name="T82" fmla="*/ 1164818 w 722"/>
              <a:gd name="T83" fmla="*/ 13491 h 591"/>
              <a:gd name="T84" fmla="*/ 1261571 w 722"/>
              <a:gd name="T85" fmla="*/ 9216 h 591"/>
              <a:gd name="T86" fmla="*/ 1381591 w 722"/>
              <a:gd name="T87" fmla="*/ 5280 h 591"/>
              <a:gd name="T88" fmla="*/ 1261571 w 722"/>
              <a:gd name="T89" fmla="*/ 1698 h 591"/>
              <a:gd name="T90" fmla="*/ 1105334 w 722"/>
              <a:gd name="T91" fmla="*/ 0 h 591"/>
              <a:gd name="T92" fmla="*/ 951459 w 722"/>
              <a:gd name="T93" fmla="*/ 1698 h 591"/>
              <a:gd name="T94" fmla="*/ 648696 w 722"/>
              <a:gd name="T95" fmla="*/ 797 h 591"/>
              <a:gd name="T96" fmla="*/ 449125 w 722"/>
              <a:gd name="T97" fmla="*/ 0 h 591"/>
              <a:gd name="T98" fmla="*/ 215266 w 722"/>
              <a:gd name="T99" fmla="*/ 2635 h 5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591"/>
              <a:gd name="T152" fmla="*/ 722 w 722"/>
              <a:gd name="T153" fmla="*/ 591 h 5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591">
                <a:moveTo>
                  <a:pt x="43" y="19"/>
                </a:moveTo>
                <a:lnTo>
                  <a:pt x="50" y="45"/>
                </a:lnTo>
                <a:lnTo>
                  <a:pt x="50" y="75"/>
                </a:lnTo>
                <a:lnTo>
                  <a:pt x="37" y="92"/>
                </a:lnTo>
                <a:lnTo>
                  <a:pt x="25" y="89"/>
                </a:lnTo>
                <a:lnTo>
                  <a:pt x="6" y="89"/>
                </a:lnTo>
                <a:lnTo>
                  <a:pt x="0" y="105"/>
                </a:lnTo>
                <a:lnTo>
                  <a:pt x="6" y="114"/>
                </a:lnTo>
                <a:lnTo>
                  <a:pt x="19" y="114"/>
                </a:lnTo>
                <a:lnTo>
                  <a:pt x="25" y="123"/>
                </a:lnTo>
                <a:lnTo>
                  <a:pt x="25" y="142"/>
                </a:lnTo>
                <a:lnTo>
                  <a:pt x="56" y="178"/>
                </a:lnTo>
                <a:lnTo>
                  <a:pt x="68" y="173"/>
                </a:lnTo>
                <a:lnTo>
                  <a:pt x="82" y="170"/>
                </a:lnTo>
                <a:lnTo>
                  <a:pt x="96" y="175"/>
                </a:lnTo>
                <a:lnTo>
                  <a:pt x="93" y="208"/>
                </a:lnTo>
                <a:lnTo>
                  <a:pt x="107" y="219"/>
                </a:lnTo>
                <a:lnTo>
                  <a:pt x="123" y="225"/>
                </a:lnTo>
                <a:lnTo>
                  <a:pt x="132" y="219"/>
                </a:lnTo>
                <a:lnTo>
                  <a:pt x="145" y="233"/>
                </a:lnTo>
                <a:lnTo>
                  <a:pt x="160" y="228"/>
                </a:lnTo>
                <a:lnTo>
                  <a:pt x="170" y="233"/>
                </a:lnTo>
                <a:lnTo>
                  <a:pt x="182" y="233"/>
                </a:lnTo>
                <a:lnTo>
                  <a:pt x="201" y="219"/>
                </a:lnTo>
                <a:lnTo>
                  <a:pt x="213" y="225"/>
                </a:lnTo>
                <a:lnTo>
                  <a:pt x="220" y="247"/>
                </a:lnTo>
                <a:lnTo>
                  <a:pt x="237" y="275"/>
                </a:lnTo>
                <a:lnTo>
                  <a:pt x="251" y="278"/>
                </a:lnTo>
                <a:lnTo>
                  <a:pt x="271" y="281"/>
                </a:lnTo>
                <a:lnTo>
                  <a:pt x="277" y="287"/>
                </a:lnTo>
                <a:lnTo>
                  <a:pt x="284" y="309"/>
                </a:lnTo>
                <a:lnTo>
                  <a:pt x="284" y="322"/>
                </a:lnTo>
                <a:lnTo>
                  <a:pt x="290" y="331"/>
                </a:lnTo>
                <a:lnTo>
                  <a:pt x="306" y="328"/>
                </a:lnTo>
                <a:lnTo>
                  <a:pt x="324" y="325"/>
                </a:lnTo>
                <a:lnTo>
                  <a:pt x="340" y="322"/>
                </a:lnTo>
                <a:lnTo>
                  <a:pt x="354" y="328"/>
                </a:lnTo>
                <a:lnTo>
                  <a:pt x="357" y="348"/>
                </a:lnTo>
                <a:lnTo>
                  <a:pt x="368" y="372"/>
                </a:lnTo>
                <a:lnTo>
                  <a:pt x="376" y="389"/>
                </a:lnTo>
                <a:lnTo>
                  <a:pt x="382" y="398"/>
                </a:lnTo>
                <a:lnTo>
                  <a:pt x="390" y="411"/>
                </a:lnTo>
                <a:lnTo>
                  <a:pt x="395" y="417"/>
                </a:lnTo>
                <a:lnTo>
                  <a:pt x="410" y="423"/>
                </a:lnTo>
                <a:lnTo>
                  <a:pt x="454" y="420"/>
                </a:lnTo>
                <a:lnTo>
                  <a:pt x="482" y="436"/>
                </a:lnTo>
                <a:lnTo>
                  <a:pt x="515" y="458"/>
                </a:lnTo>
                <a:lnTo>
                  <a:pt x="533" y="461"/>
                </a:lnTo>
                <a:lnTo>
                  <a:pt x="568" y="458"/>
                </a:lnTo>
                <a:lnTo>
                  <a:pt x="593" y="464"/>
                </a:lnTo>
                <a:lnTo>
                  <a:pt x="605" y="480"/>
                </a:lnTo>
                <a:lnTo>
                  <a:pt x="610" y="494"/>
                </a:lnTo>
                <a:lnTo>
                  <a:pt x="624" y="519"/>
                </a:lnTo>
                <a:lnTo>
                  <a:pt x="621" y="547"/>
                </a:lnTo>
                <a:lnTo>
                  <a:pt x="621" y="560"/>
                </a:lnTo>
                <a:lnTo>
                  <a:pt x="635" y="566"/>
                </a:lnTo>
                <a:lnTo>
                  <a:pt x="657" y="585"/>
                </a:lnTo>
                <a:lnTo>
                  <a:pt x="676" y="591"/>
                </a:lnTo>
                <a:lnTo>
                  <a:pt x="701" y="585"/>
                </a:lnTo>
                <a:lnTo>
                  <a:pt x="697" y="556"/>
                </a:lnTo>
                <a:lnTo>
                  <a:pt x="707" y="510"/>
                </a:lnTo>
                <a:lnTo>
                  <a:pt x="722" y="497"/>
                </a:lnTo>
                <a:lnTo>
                  <a:pt x="719" y="472"/>
                </a:lnTo>
                <a:lnTo>
                  <a:pt x="707" y="458"/>
                </a:lnTo>
                <a:lnTo>
                  <a:pt x="695" y="455"/>
                </a:lnTo>
                <a:lnTo>
                  <a:pt x="685" y="442"/>
                </a:lnTo>
                <a:lnTo>
                  <a:pt x="685" y="427"/>
                </a:lnTo>
                <a:lnTo>
                  <a:pt x="596" y="331"/>
                </a:lnTo>
                <a:lnTo>
                  <a:pt x="571" y="331"/>
                </a:lnTo>
                <a:lnTo>
                  <a:pt x="533" y="309"/>
                </a:lnTo>
                <a:lnTo>
                  <a:pt x="490" y="291"/>
                </a:lnTo>
                <a:lnTo>
                  <a:pt x="479" y="281"/>
                </a:lnTo>
                <a:lnTo>
                  <a:pt x="476" y="262"/>
                </a:lnTo>
                <a:lnTo>
                  <a:pt x="460" y="250"/>
                </a:lnTo>
                <a:lnTo>
                  <a:pt x="439" y="253"/>
                </a:lnTo>
                <a:lnTo>
                  <a:pt x="416" y="244"/>
                </a:lnTo>
                <a:lnTo>
                  <a:pt x="370" y="219"/>
                </a:lnTo>
                <a:lnTo>
                  <a:pt x="324" y="200"/>
                </a:lnTo>
                <a:lnTo>
                  <a:pt x="290" y="178"/>
                </a:lnTo>
                <a:lnTo>
                  <a:pt x="262" y="164"/>
                </a:lnTo>
                <a:lnTo>
                  <a:pt x="234" y="148"/>
                </a:lnTo>
                <a:lnTo>
                  <a:pt x="210" y="117"/>
                </a:lnTo>
                <a:lnTo>
                  <a:pt x="207" y="99"/>
                </a:lnTo>
                <a:lnTo>
                  <a:pt x="232" y="99"/>
                </a:lnTo>
                <a:lnTo>
                  <a:pt x="251" y="86"/>
                </a:lnTo>
                <a:lnTo>
                  <a:pt x="251" y="67"/>
                </a:lnTo>
                <a:lnTo>
                  <a:pt x="262" y="58"/>
                </a:lnTo>
                <a:lnTo>
                  <a:pt x="275" y="39"/>
                </a:lnTo>
                <a:lnTo>
                  <a:pt x="268" y="25"/>
                </a:lnTo>
                <a:lnTo>
                  <a:pt x="251" y="12"/>
                </a:lnTo>
                <a:lnTo>
                  <a:pt x="234" y="6"/>
                </a:lnTo>
                <a:lnTo>
                  <a:pt x="220" y="0"/>
                </a:lnTo>
                <a:lnTo>
                  <a:pt x="201" y="9"/>
                </a:lnTo>
                <a:lnTo>
                  <a:pt x="189" y="12"/>
                </a:lnTo>
                <a:lnTo>
                  <a:pt x="160" y="6"/>
                </a:lnTo>
                <a:lnTo>
                  <a:pt x="129" y="6"/>
                </a:lnTo>
                <a:lnTo>
                  <a:pt x="107" y="12"/>
                </a:lnTo>
                <a:lnTo>
                  <a:pt x="90" y="0"/>
                </a:lnTo>
                <a:lnTo>
                  <a:pt x="76" y="0"/>
                </a:lnTo>
                <a:lnTo>
                  <a:pt x="43" y="19"/>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17" name="Freeform 368"/>
          <p:cNvSpPr>
            <a:spLocks noChangeAspect="1"/>
          </p:cNvSpPr>
          <p:nvPr/>
        </p:nvSpPr>
        <p:spPr bwMode="auto">
          <a:xfrm>
            <a:off x="1803580" y="3569369"/>
            <a:ext cx="506812" cy="532023"/>
          </a:xfrm>
          <a:custGeom>
            <a:avLst/>
            <a:gdLst>
              <a:gd name="T0" fmla="*/ 1017537 w 383"/>
              <a:gd name="T1" fmla="*/ 0 h 408"/>
              <a:gd name="T2" fmla="*/ 868198 w 383"/>
              <a:gd name="T3" fmla="*/ 3681 h 408"/>
              <a:gd name="T4" fmla="*/ 687964 w 383"/>
              <a:gd name="T5" fmla="*/ 833 h 408"/>
              <a:gd name="T6" fmla="*/ 483528 w 383"/>
              <a:gd name="T7" fmla="*/ 1249 h 408"/>
              <a:gd name="T8" fmla="*/ 337576 w 383"/>
              <a:gd name="T9" fmla="*/ 3077 h 408"/>
              <a:gd name="T10" fmla="*/ 230465 w 383"/>
              <a:gd name="T11" fmla="*/ 1249 h 408"/>
              <a:gd name="T12" fmla="*/ 119265 w 383"/>
              <a:gd name="T13" fmla="*/ 2688 h 408"/>
              <a:gd name="T14" fmla="*/ 119265 w 383"/>
              <a:gd name="T15" fmla="*/ 7279 h 408"/>
              <a:gd name="T16" fmla="*/ 0 w 383"/>
              <a:gd name="T17" fmla="*/ 12259 h 408"/>
              <a:gd name="T18" fmla="*/ 61064 w 383"/>
              <a:gd name="T19" fmla="*/ 20419 h 408"/>
              <a:gd name="T20" fmla="*/ 153172 w 383"/>
              <a:gd name="T21" fmla="*/ 25115 h 408"/>
              <a:gd name="T22" fmla="*/ 30637 w 383"/>
              <a:gd name="T23" fmla="*/ 27908 h 408"/>
              <a:gd name="T24" fmla="*/ 119265 w 383"/>
              <a:gd name="T25" fmla="*/ 31928 h 408"/>
              <a:gd name="T26" fmla="*/ 290037 w 383"/>
              <a:gd name="T27" fmla="*/ 29355 h 408"/>
              <a:gd name="T28" fmla="*/ 516756 w 383"/>
              <a:gd name="T29" fmla="*/ 30568 h 408"/>
              <a:gd name="T30" fmla="*/ 456920 w 383"/>
              <a:gd name="T31" fmla="*/ 35414 h 408"/>
              <a:gd name="T32" fmla="*/ 543739 w 383"/>
              <a:gd name="T33" fmla="*/ 38711 h 408"/>
              <a:gd name="T34" fmla="*/ 632252 w 383"/>
              <a:gd name="T35" fmla="*/ 35633 h 408"/>
              <a:gd name="T36" fmla="*/ 842162 w 383"/>
              <a:gd name="T37" fmla="*/ 36563 h 408"/>
              <a:gd name="T38" fmla="*/ 1007161 w 383"/>
              <a:gd name="T39" fmla="*/ 41697 h 408"/>
              <a:gd name="T40" fmla="*/ 1144846 w 383"/>
              <a:gd name="T41" fmla="*/ 46995 h 408"/>
              <a:gd name="T42" fmla="*/ 1065648 w 383"/>
              <a:gd name="T43" fmla="*/ 50716 h 408"/>
              <a:gd name="T44" fmla="*/ 1126650 w 383"/>
              <a:gd name="T45" fmla="*/ 53791 h 408"/>
              <a:gd name="T46" fmla="*/ 1280556 w 383"/>
              <a:gd name="T47" fmla="*/ 57974 h 408"/>
              <a:gd name="T48" fmla="*/ 1417873 w 383"/>
              <a:gd name="T49" fmla="*/ 60464 h 408"/>
              <a:gd name="T50" fmla="*/ 1546577 w 383"/>
              <a:gd name="T51" fmla="*/ 60464 h 408"/>
              <a:gd name="T52" fmla="*/ 1792592 w 383"/>
              <a:gd name="T53" fmla="*/ 58860 h 408"/>
              <a:gd name="T54" fmla="*/ 1830265 w 383"/>
              <a:gd name="T55" fmla="*/ 56548 h 408"/>
              <a:gd name="T56" fmla="*/ 1895306 w 383"/>
              <a:gd name="T57" fmla="*/ 53106 h 408"/>
              <a:gd name="T58" fmla="*/ 1860786 w 383"/>
              <a:gd name="T59" fmla="*/ 46684 h 408"/>
              <a:gd name="T60" fmla="*/ 1603231 w 383"/>
              <a:gd name="T61" fmla="*/ 35633 h 408"/>
              <a:gd name="T62" fmla="*/ 1700020 w 383"/>
              <a:gd name="T63" fmla="*/ 29727 h 408"/>
              <a:gd name="T64" fmla="*/ 1603231 w 383"/>
              <a:gd name="T65" fmla="*/ 24370 h 408"/>
              <a:gd name="T66" fmla="*/ 1792592 w 383"/>
              <a:gd name="T67" fmla="*/ 20419 h 408"/>
              <a:gd name="T68" fmla="*/ 1874303 w 383"/>
              <a:gd name="T69" fmla="*/ 17215 h 408"/>
              <a:gd name="T70" fmla="*/ 1719284 w 383"/>
              <a:gd name="T71" fmla="*/ 16769 h 408"/>
              <a:gd name="T72" fmla="*/ 1570645 w 383"/>
              <a:gd name="T73" fmla="*/ 14198 h 408"/>
              <a:gd name="T74" fmla="*/ 1585927 w 383"/>
              <a:gd name="T75" fmla="*/ 11884 h 408"/>
              <a:gd name="T76" fmla="*/ 1532136 w 383"/>
              <a:gd name="T77" fmla="*/ 9071 h 408"/>
              <a:gd name="T78" fmla="*/ 1417873 w 383"/>
              <a:gd name="T79" fmla="*/ 10376 h 408"/>
              <a:gd name="T80" fmla="*/ 1248044 w 383"/>
              <a:gd name="T81" fmla="*/ 1792 h 408"/>
              <a:gd name="T82" fmla="*/ 1114112 w 383"/>
              <a:gd name="T83" fmla="*/ 0 h 4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3"/>
              <a:gd name="T127" fmla="*/ 0 h 408"/>
              <a:gd name="T128" fmla="*/ 383 w 383"/>
              <a:gd name="T129" fmla="*/ 408 h 4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3" h="408">
                <a:moveTo>
                  <a:pt x="226" y="0"/>
                </a:moveTo>
                <a:lnTo>
                  <a:pt x="206" y="0"/>
                </a:lnTo>
                <a:lnTo>
                  <a:pt x="195" y="18"/>
                </a:lnTo>
                <a:lnTo>
                  <a:pt x="176" y="25"/>
                </a:lnTo>
                <a:lnTo>
                  <a:pt x="154" y="21"/>
                </a:lnTo>
                <a:lnTo>
                  <a:pt x="139" y="6"/>
                </a:lnTo>
                <a:lnTo>
                  <a:pt x="120" y="3"/>
                </a:lnTo>
                <a:lnTo>
                  <a:pt x="98" y="9"/>
                </a:lnTo>
                <a:lnTo>
                  <a:pt x="79" y="15"/>
                </a:lnTo>
                <a:lnTo>
                  <a:pt x="68" y="21"/>
                </a:lnTo>
                <a:lnTo>
                  <a:pt x="59" y="9"/>
                </a:lnTo>
                <a:lnTo>
                  <a:pt x="47" y="9"/>
                </a:lnTo>
                <a:lnTo>
                  <a:pt x="37" y="15"/>
                </a:lnTo>
                <a:lnTo>
                  <a:pt x="24" y="18"/>
                </a:lnTo>
                <a:lnTo>
                  <a:pt x="18" y="31"/>
                </a:lnTo>
                <a:lnTo>
                  <a:pt x="24" y="50"/>
                </a:lnTo>
                <a:lnTo>
                  <a:pt x="12" y="65"/>
                </a:lnTo>
                <a:lnTo>
                  <a:pt x="0" y="82"/>
                </a:lnTo>
                <a:lnTo>
                  <a:pt x="3" y="111"/>
                </a:lnTo>
                <a:lnTo>
                  <a:pt x="13" y="139"/>
                </a:lnTo>
                <a:lnTo>
                  <a:pt x="31" y="158"/>
                </a:lnTo>
                <a:lnTo>
                  <a:pt x="31" y="170"/>
                </a:lnTo>
                <a:lnTo>
                  <a:pt x="16" y="179"/>
                </a:lnTo>
                <a:lnTo>
                  <a:pt x="6" y="189"/>
                </a:lnTo>
                <a:lnTo>
                  <a:pt x="6" y="204"/>
                </a:lnTo>
                <a:lnTo>
                  <a:pt x="24" y="215"/>
                </a:lnTo>
                <a:lnTo>
                  <a:pt x="34" y="215"/>
                </a:lnTo>
                <a:lnTo>
                  <a:pt x="59" y="198"/>
                </a:lnTo>
                <a:lnTo>
                  <a:pt x="78" y="201"/>
                </a:lnTo>
                <a:lnTo>
                  <a:pt x="104" y="206"/>
                </a:lnTo>
                <a:lnTo>
                  <a:pt x="104" y="225"/>
                </a:lnTo>
                <a:lnTo>
                  <a:pt x="92" y="239"/>
                </a:lnTo>
                <a:lnTo>
                  <a:pt x="98" y="250"/>
                </a:lnTo>
                <a:lnTo>
                  <a:pt x="110" y="262"/>
                </a:lnTo>
                <a:lnTo>
                  <a:pt x="123" y="244"/>
                </a:lnTo>
                <a:lnTo>
                  <a:pt x="128" y="240"/>
                </a:lnTo>
                <a:lnTo>
                  <a:pt x="148" y="256"/>
                </a:lnTo>
                <a:lnTo>
                  <a:pt x="170" y="247"/>
                </a:lnTo>
                <a:lnTo>
                  <a:pt x="189" y="250"/>
                </a:lnTo>
                <a:lnTo>
                  <a:pt x="204" y="281"/>
                </a:lnTo>
                <a:lnTo>
                  <a:pt x="220" y="300"/>
                </a:lnTo>
                <a:lnTo>
                  <a:pt x="231" y="318"/>
                </a:lnTo>
                <a:lnTo>
                  <a:pt x="228" y="328"/>
                </a:lnTo>
                <a:lnTo>
                  <a:pt x="215" y="343"/>
                </a:lnTo>
                <a:lnTo>
                  <a:pt x="220" y="359"/>
                </a:lnTo>
                <a:lnTo>
                  <a:pt x="228" y="364"/>
                </a:lnTo>
                <a:lnTo>
                  <a:pt x="245" y="373"/>
                </a:lnTo>
                <a:lnTo>
                  <a:pt x="259" y="392"/>
                </a:lnTo>
                <a:lnTo>
                  <a:pt x="272" y="404"/>
                </a:lnTo>
                <a:lnTo>
                  <a:pt x="287" y="408"/>
                </a:lnTo>
                <a:lnTo>
                  <a:pt x="296" y="398"/>
                </a:lnTo>
                <a:lnTo>
                  <a:pt x="312" y="408"/>
                </a:lnTo>
                <a:lnTo>
                  <a:pt x="340" y="408"/>
                </a:lnTo>
                <a:lnTo>
                  <a:pt x="362" y="398"/>
                </a:lnTo>
                <a:lnTo>
                  <a:pt x="359" y="402"/>
                </a:lnTo>
                <a:lnTo>
                  <a:pt x="370" y="383"/>
                </a:lnTo>
                <a:lnTo>
                  <a:pt x="376" y="372"/>
                </a:lnTo>
                <a:lnTo>
                  <a:pt x="383" y="359"/>
                </a:lnTo>
                <a:lnTo>
                  <a:pt x="383" y="337"/>
                </a:lnTo>
                <a:lnTo>
                  <a:pt x="376" y="315"/>
                </a:lnTo>
                <a:lnTo>
                  <a:pt x="362" y="278"/>
                </a:lnTo>
                <a:lnTo>
                  <a:pt x="324" y="240"/>
                </a:lnTo>
                <a:lnTo>
                  <a:pt x="331" y="220"/>
                </a:lnTo>
                <a:lnTo>
                  <a:pt x="343" y="201"/>
                </a:lnTo>
                <a:lnTo>
                  <a:pt x="318" y="176"/>
                </a:lnTo>
                <a:lnTo>
                  <a:pt x="324" y="164"/>
                </a:lnTo>
                <a:lnTo>
                  <a:pt x="345" y="164"/>
                </a:lnTo>
                <a:lnTo>
                  <a:pt x="362" y="139"/>
                </a:lnTo>
                <a:lnTo>
                  <a:pt x="367" y="130"/>
                </a:lnTo>
                <a:lnTo>
                  <a:pt x="379" y="117"/>
                </a:lnTo>
                <a:lnTo>
                  <a:pt x="362" y="107"/>
                </a:lnTo>
                <a:lnTo>
                  <a:pt x="348" y="114"/>
                </a:lnTo>
                <a:lnTo>
                  <a:pt x="324" y="101"/>
                </a:lnTo>
                <a:lnTo>
                  <a:pt x="318" y="95"/>
                </a:lnTo>
                <a:lnTo>
                  <a:pt x="321" y="86"/>
                </a:lnTo>
                <a:lnTo>
                  <a:pt x="321" y="81"/>
                </a:lnTo>
                <a:lnTo>
                  <a:pt x="324" y="70"/>
                </a:lnTo>
                <a:lnTo>
                  <a:pt x="309" y="62"/>
                </a:lnTo>
                <a:lnTo>
                  <a:pt x="296" y="67"/>
                </a:lnTo>
                <a:lnTo>
                  <a:pt x="287" y="70"/>
                </a:lnTo>
                <a:lnTo>
                  <a:pt x="250" y="31"/>
                </a:lnTo>
                <a:lnTo>
                  <a:pt x="253" y="12"/>
                </a:lnTo>
                <a:lnTo>
                  <a:pt x="245" y="3"/>
                </a:lnTo>
                <a:lnTo>
                  <a:pt x="226" y="0"/>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18" name="Freeform 369"/>
          <p:cNvSpPr>
            <a:spLocks noChangeAspect="1"/>
          </p:cNvSpPr>
          <p:nvPr/>
        </p:nvSpPr>
        <p:spPr bwMode="auto">
          <a:xfrm>
            <a:off x="1828819" y="3362020"/>
            <a:ext cx="342782" cy="239240"/>
          </a:xfrm>
          <a:custGeom>
            <a:avLst/>
            <a:gdLst>
              <a:gd name="T0" fmla="*/ 1076926 w 260"/>
              <a:gd name="T1" fmla="*/ 10638 h 183"/>
              <a:gd name="T2" fmla="*/ 958454 w 260"/>
              <a:gd name="T3" fmla="*/ 5758 h 183"/>
              <a:gd name="T4" fmla="*/ 885229 w 260"/>
              <a:gd name="T5" fmla="*/ 4059 h 183"/>
              <a:gd name="T6" fmla="*/ 743682 w 260"/>
              <a:gd name="T7" fmla="*/ 2573 h 183"/>
              <a:gd name="T8" fmla="*/ 721062 w 260"/>
              <a:gd name="T9" fmla="*/ 0 h 183"/>
              <a:gd name="T10" fmla="*/ 667751 w 260"/>
              <a:gd name="T11" fmla="*/ 2573 h 183"/>
              <a:gd name="T12" fmla="*/ 667751 w 260"/>
              <a:gd name="T13" fmla="*/ 4463 h 183"/>
              <a:gd name="T14" fmla="*/ 640927 w 260"/>
              <a:gd name="T15" fmla="*/ 5019 h 183"/>
              <a:gd name="T16" fmla="*/ 586405 w 260"/>
              <a:gd name="T17" fmla="*/ 5758 h 183"/>
              <a:gd name="T18" fmla="*/ 523636 w 260"/>
              <a:gd name="T19" fmla="*/ 6610 h 183"/>
              <a:gd name="T20" fmla="*/ 476783 w 260"/>
              <a:gd name="T21" fmla="*/ 8078 h 183"/>
              <a:gd name="T22" fmla="*/ 424743 w 260"/>
              <a:gd name="T23" fmla="*/ 9642 h 183"/>
              <a:gd name="T24" fmla="*/ 397025 w 260"/>
              <a:gd name="T25" fmla="*/ 7039 h 183"/>
              <a:gd name="T26" fmla="*/ 344562 w 260"/>
              <a:gd name="T27" fmla="*/ 5758 h 183"/>
              <a:gd name="T28" fmla="*/ 306603 w 260"/>
              <a:gd name="T29" fmla="*/ 4463 h 183"/>
              <a:gd name="T30" fmla="*/ 258731 w 260"/>
              <a:gd name="T31" fmla="*/ 5758 h 183"/>
              <a:gd name="T32" fmla="*/ 239975 w 260"/>
              <a:gd name="T33" fmla="*/ 7039 h 183"/>
              <a:gd name="T34" fmla="*/ 289212 w 260"/>
              <a:gd name="T35" fmla="*/ 9642 h 183"/>
              <a:gd name="T36" fmla="*/ 259317 w 260"/>
              <a:gd name="T37" fmla="*/ 11208 h 183"/>
              <a:gd name="T38" fmla="*/ 215473 w 260"/>
              <a:gd name="T39" fmla="*/ 11208 h 183"/>
              <a:gd name="T40" fmla="*/ 191391 w 260"/>
              <a:gd name="T41" fmla="*/ 11695 h 183"/>
              <a:gd name="T42" fmla="*/ 174797 w 260"/>
              <a:gd name="T43" fmla="*/ 13531 h 183"/>
              <a:gd name="T44" fmla="*/ 152643 w 260"/>
              <a:gd name="T45" fmla="*/ 14422 h 183"/>
              <a:gd name="T46" fmla="*/ 83489 w 260"/>
              <a:gd name="T47" fmla="*/ 15400 h 183"/>
              <a:gd name="T48" fmla="*/ 0 w 260"/>
              <a:gd name="T49" fmla="*/ 15278 h 183"/>
              <a:gd name="T50" fmla="*/ 104919 w 260"/>
              <a:gd name="T51" fmla="*/ 18086 h 183"/>
              <a:gd name="T52" fmla="*/ 121740 w 260"/>
              <a:gd name="T53" fmla="*/ 21139 h 183"/>
              <a:gd name="T54" fmla="*/ 131552 w 260"/>
              <a:gd name="T55" fmla="*/ 23464 h 183"/>
              <a:gd name="T56" fmla="*/ 121740 w 260"/>
              <a:gd name="T57" fmla="*/ 26167 h 183"/>
              <a:gd name="T58" fmla="*/ 104919 w 260"/>
              <a:gd name="T59" fmla="*/ 27712 h 183"/>
              <a:gd name="T60" fmla="*/ 153467 w 260"/>
              <a:gd name="T61" fmla="*/ 26704 h 183"/>
              <a:gd name="T62" fmla="*/ 226277 w 260"/>
              <a:gd name="T63" fmla="*/ 29111 h 183"/>
              <a:gd name="T64" fmla="*/ 335805 w 260"/>
              <a:gd name="T65" fmla="*/ 26704 h 183"/>
              <a:gd name="T66" fmla="*/ 412024 w 260"/>
              <a:gd name="T67" fmla="*/ 26167 h 183"/>
              <a:gd name="T68" fmla="*/ 464290 w 260"/>
              <a:gd name="T69" fmla="*/ 26167 h 183"/>
              <a:gd name="T70" fmla="*/ 532562 w 260"/>
              <a:gd name="T71" fmla="*/ 27712 h 183"/>
              <a:gd name="T72" fmla="*/ 597813 w 260"/>
              <a:gd name="T73" fmla="*/ 29111 h 183"/>
              <a:gd name="T74" fmla="*/ 681386 w 260"/>
              <a:gd name="T75" fmla="*/ 29843 h 183"/>
              <a:gd name="T76" fmla="*/ 743682 w 260"/>
              <a:gd name="T77" fmla="*/ 28620 h 183"/>
              <a:gd name="T78" fmla="*/ 812186 w 260"/>
              <a:gd name="T79" fmla="*/ 25268 h 183"/>
              <a:gd name="T80" fmla="*/ 896266 w 260"/>
              <a:gd name="T81" fmla="*/ 25635 h 183"/>
              <a:gd name="T82" fmla="*/ 920707 w 260"/>
              <a:gd name="T83" fmla="*/ 22766 h 183"/>
              <a:gd name="T84" fmla="*/ 1002328 w 260"/>
              <a:gd name="T85" fmla="*/ 22106 h 183"/>
              <a:gd name="T86" fmla="*/ 1040658 w 260"/>
              <a:gd name="T87" fmla="*/ 22766 h 183"/>
              <a:gd name="T88" fmla="*/ 1076926 w 260"/>
              <a:gd name="T89" fmla="*/ 21733 h 183"/>
              <a:gd name="T90" fmla="*/ 1102669 w 260"/>
              <a:gd name="T91" fmla="*/ 20279 h 183"/>
              <a:gd name="T92" fmla="*/ 1123510 w 260"/>
              <a:gd name="T93" fmla="*/ 18086 h 183"/>
              <a:gd name="T94" fmla="*/ 1123510 w 260"/>
              <a:gd name="T95" fmla="*/ 14382 h 183"/>
              <a:gd name="T96" fmla="*/ 1076926 w 260"/>
              <a:gd name="T97" fmla="*/ 10638 h 1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83"/>
              <a:gd name="T149" fmla="*/ 260 w 260"/>
              <a:gd name="T150" fmla="*/ 183 h 1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83">
                <a:moveTo>
                  <a:pt x="250" y="65"/>
                </a:moveTo>
                <a:lnTo>
                  <a:pt x="222" y="35"/>
                </a:lnTo>
                <a:lnTo>
                  <a:pt x="205" y="25"/>
                </a:lnTo>
                <a:lnTo>
                  <a:pt x="172" y="16"/>
                </a:lnTo>
                <a:lnTo>
                  <a:pt x="167" y="0"/>
                </a:lnTo>
                <a:lnTo>
                  <a:pt x="155" y="16"/>
                </a:lnTo>
                <a:lnTo>
                  <a:pt x="155" y="28"/>
                </a:lnTo>
                <a:lnTo>
                  <a:pt x="149" y="31"/>
                </a:lnTo>
                <a:lnTo>
                  <a:pt x="136" y="35"/>
                </a:lnTo>
                <a:lnTo>
                  <a:pt x="121" y="41"/>
                </a:lnTo>
                <a:lnTo>
                  <a:pt x="111" y="50"/>
                </a:lnTo>
                <a:lnTo>
                  <a:pt x="99" y="59"/>
                </a:lnTo>
                <a:lnTo>
                  <a:pt x="92" y="44"/>
                </a:lnTo>
                <a:lnTo>
                  <a:pt x="80" y="35"/>
                </a:lnTo>
                <a:lnTo>
                  <a:pt x="71" y="28"/>
                </a:lnTo>
                <a:lnTo>
                  <a:pt x="60" y="35"/>
                </a:lnTo>
                <a:lnTo>
                  <a:pt x="55" y="44"/>
                </a:lnTo>
                <a:lnTo>
                  <a:pt x="67" y="59"/>
                </a:lnTo>
                <a:lnTo>
                  <a:pt x="61" y="69"/>
                </a:lnTo>
                <a:lnTo>
                  <a:pt x="50" y="69"/>
                </a:lnTo>
                <a:lnTo>
                  <a:pt x="44" y="72"/>
                </a:lnTo>
                <a:lnTo>
                  <a:pt x="41" y="84"/>
                </a:lnTo>
                <a:lnTo>
                  <a:pt x="35" y="89"/>
                </a:lnTo>
                <a:lnTo>
                  <a:pt x="19" y="95"/>
                </a:lnTo>
                <a:lnTo>
                  <a:pt x="0" y="94"/>
                </a:lnTo>
                <a:lnTo>
                  <a:pt x="25" y="111"/>
                </a:lnTo>
                <a:lnTo>
                  <a:pt x="28" y="130"/>
                </a:lnTo>
                <a:lnTo>
                  <a:pt x="31" y="145"/>
                </a:lnTo>
                <a:lnTo>
                  <a:pt x="28" y="161"/>
                </a:lnTo>
                <a:lnTo>
                  <a:pt x="25" y="170"/>
                </a:lnTo>
                <a:lnTo>
                  <a:pt x="36" y="164"/>
                </a:lnTo>
                <a:lnTo>
                  <a:pt x="52" y="179"/>
                </a:lnTo>
                <a:lnTo>
                  <a:pt x="77" y="164"/>
                </a:lnTo>
                <a:lnTo>
                  <a:pt x="96" y="161"/>
                </a:lnTo>
                <a:lnTo>
                  <a:pt x="108" y="161"/>
                </a:lnTo>
                <a:lnTo>
                  <a:pt x="124" y="170"/>
                </a:lnTo>
                <a:lnTo>
                  <a:pt x="139" y="179"/>
                </a:lnTo>
                <a:lnTo>
                  <a:pt x="158" y="183"/>
                </a:lnTo>
                <a:lnTo>
                  <a:pt x="172" y="176"/>
                </a:lnTo>
                <a:lnTo>
                  <a:pt x="188" y="155"/>
                </a:lnTo>
                <a:lnTo>
                  <a:pt x="208" y="158"/>
                </a:lnTo>
                <a:lnTo>
                  <a:pt x="213" y="139"/>
                </a:lnTo>
                <a:lnTo>
                  <a:pt x="232" y="136"/>
                </a:lnTo>
                <a:lnTo>
                  <a:pt x="241" y="139"/>
                </a:lnTo>
                <a:lnTo>
                  <a:pt x="250" y="133"/>
                </a:lnTo>
                <a:lnTo>
                  <a:pt x="256" y="125"/>
                </a:lnTo>
                <a:lnTo>
                  <a:pt x="260" y="111"/>
                </a:lnTo>
                <a:lnTo>
                  <a:pt x="260" y="88"/>
                </a:lnTo>
                <a:lnTo>
                  <a:pt x="250" y="65"/>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19" name="Freeform 370"/>
          <p:cNvSpPr>
            <a:spLocks noChangeAspect="1"/>
          </p:cNvSpPr>
          <p:nvPr/>
        </p:nvSpPr>
        <p:spPr bwMode="auto">
          <a:xfrm>
            <a:off x="1622774" y="3079586"/>
            <a:ext cx="436363" cy="404429"/>
          </a:xfrm>
          <a:custGeom>
            <a:avLst/>
            <a:gdLst>
              <a:gd name="T0" fmla="*/ 818588 w 330"/>
              <a:gd name="T1" fmla="*/ 0 h 311"/>
              <a:gd name="T2" fmla="*/ 910804 w 330"/>
              <a:gd name="T3" fmla="*/ 5811 h 311"/>
              <a:gd name="T4" fmla="*/ 967581 w 330"/>
              <a:gd name="T5" fmla="*/ 9865 h 311"/>
              <a:gd name="T6" fmla="*/ 1003622 w 330"/>
              <a:gd name="T7" fmla="*/ 11854 h 311"/>
              <a:gd name="T8" fmla="*/ 1015814 w 330"/>
              <a:gd name="T9" fmla="*/ 14932 h 311"/>
              <a:gd name="T10" fmla="*/ 1135406 w 330"/>
              <a:gd name="T11" fmla="*/ 17371 h 311"/>
              <a:gd name="T12" fmla="*/ 1232432 w 330"/>
              <a:gd name="T13" fmla="*/ 19829 h 311"/>
              <a:gd name="T14" fmla="*/ 1383917 w 330"/>
              <a:gd name="T15" fmla="*/ 23404 h 311"/>
              <a:gd name="T16" fmla="*/ 1521468 w 330"/>
              <a:gd name="T17" fmla="*/ 25938 h 311"/>
              <a:gd name="T18" fmla="*/ 1589912 w 330"/>
              <a:gd name="T19" fmla="*/ 27988 h 311"/>
              <a:gd name="T20" fmla="*/ 1563656 w 330"/>
              <a:gd name="T21" fmla="*/ 29615 h 311"/>
              <a:gd name="T22" fmla="*/ 1521468 w 330"/>
              <a:gd name="T23" fmla="*/ 30495 h 311"/>
              <a:gd name="T24" fmla="*/ 1492885 w 330"/>
              <a:gd name="T25" fmla="*/ 31036 h 311"/>
              <a:gd name="T26" fmla="*/ 1497584 w 330"/>
              <a:gd name="T27" fmla="*/ 32596 h 311"/>
              <a:gd name="T28" fmla="*/ 1457930 w 330"/>
              <a:gd name="T29" fmla="*/ 33336 h 311"/>
              <a:gd name="T30" fmla="*/ 1417832 w 330"/>
              <a:gd name="T31" fmla="*/ 34166 h 311"/>
              <a:gd name="T32" fmla="*/ 1371806 w 330"/>
              <a:gd name="T33" fmla="*/ 34166 h 311"/>
              <a:gd name="T34" fmla="*/ 1251035 w 330"/>
              <a:gd name="T35" fmla="*/ 36753 h 311"/>
              <a:gd name="T36" fmla="*/ 1232432 w 330"/>
              <a:gd name="T37" fmla="*/ 35515 h 311"/>
              <a:gd name="T38" fmla="*/ 1175950 w 330"/>
              <a:gd name="T39" fmla="*/ 34166 h 311"/>
              <a:gd name="T40" fmla="*/ 1112556 w 330"/>
              <a:gd name="T41" fmla="*/ 33033 h 311"/>
              <a:gd name="T42" fmla="*/ 1069318 w 330"/>
              <a:gd name="T43" fmla="*/ 33336 h 311"/>
              <a:gd name="T44" fmla="*/ 1041155 w 330"/>
              <a:gd name="T45" fmla="*/ 34166 h 311"/>
              <a:gd name="T46" fmla="*/ 1041155 w 330"/>
              <a:gd name="T47" fmla="*/ 35515 h 311"/>
              <a:gd name="T48" fmla="*/ 1083316 w 330"/>
              <a:gd name="T49" fmla="*/ 36753 h 311"/>
              <a:gd name="T50" fmla="*/ 1053064 w 330"/>
              <a:gd name="T51" fmla="*/ 37972 h 311"/>
              <a:gd name="T52" fmla="*/ 1003622 w 330"/>
              <a:gd name="T53" fmla="*/ 38208 h 311"/>
              <a:gd name="T54" fmla="*/ 967581 w 330"/>
              <a:gd name="T55" fmla="*/ 39000 h 311"/>
              <a:gd name="T56" fmla="*/ 950293 w 330"/>
              <a:gd name="T57" fmla="*/ 40577 h 311"/>
              <a:gd name="T58" fmla="*/ 910804 w 330"/>
              <a:gd name="T59" fmla="*/ 41303 h 311"/>
              <a:gd name="T60" fmla="*/ 865544 w 330"/>
              <a:gd name="T61" fmla="*/ 41546 h 311"/>
              <a:gd name="T62" fmla="*/ 771493 w 330"/>
              <a:gd name="T63" fmla="*/ 41303 h 311"/>
              <a:gd name="T64" fmla="*/ 655480 w 330"/>
              <a:gd name="T65" fmla="*/ 40750 h 311"/>
              <a:gd name="T66" fmla="*/ 563837 w 330"/>
              <a:gd name="T67" fmla="*/ 39000 h 311"/>
              <a:gd name="T68" fmla="*/ 477810 w 330"/>
              <a:gd name="T69" fmla="*/ 37099 h 311"/>
              <a:gd name="T70" fmla="*/ 358590 w 330"/>
              <a:gd name="T71" fmla="*/ 34166 h 311"/>
              <a:gd name="T72" fmla="*/ 319080 w 330"/>
              <a:gd name="T73" fmla="*/ 33033 h 311"/>
              <a:gd name="T74" fmla="*/ 255718 w 330"/>
              <a:gd name="T75" fmla="*/ 32596 h 311"/>
              <a:gd name="T76" fmla="*/ 132345 w 330"/>
              <a:gd name="T77" fmla="*/ 32191 h 311"/>
              <a:gd name="T78" fmla="*/ 57322 w 330"/>
              <a:gd name="T79" fmla="*/ 32191 h 311"/>
              <a:gd name="T80" fmla="*/ 30111 w 330"/>
              <a:gd name="T81" fmla="*/ 31036 h 311"/>
              <a:gd name="T82" fmla="*/ 15140 w 330"/>
              <a:gd name="T83" fmla="*/ 28752 h 311"/>
              <a:gd name="T84" fmla="*/ 30111 w 330"/>
              <a:gd name="T85" fmla="*/ 25938 h 311"/>
              <a:gd name="T86" fmla="*/ 57322 w 330"/>
              <a:gd name="T87" fmla="*/ 23879 h 311"/>
              <a:gd name="T88" fmla="*/ 43989 w 330"/>
              <a:gd name="T89" fmla="*/ 22971 h 311"/>
              <a:gd name="T90" fmla="*/ 30111 w 330"/>
              <a:gd name="T91" fmla="*/ 21027 h 311"/>
              <a:gd name="T92" fmla="*/ 0 w 330"/>
              <a:gd name="T93" fmla="*/ 18965 h 311"/>
              <a:gd name="T94" fmla="*/ 0 w 330"/>
              <a:gd name="T95" fmla="*/ 17371 h 311"/>
              <a:gd name="T96" fmla="*/ 30111 w 330"/>
              <a:gd name="T97" fmla="*/ 16614 h 311"/>
              <a:gd name="T98" fmla="*/ 57322 w 330"/>
              <a:gd name="T99" fmla="*/ 16055 h 311"/>
              <a:gd name="T100" fmla="*/ 43989 w 330"/>
              <a:gd name="T101" fmla="*/ 14065 h 311"/>
              <a:gd name="T102" fmla="*/ 57322 w 330"/>
              <a:gd name="T103" fmla="*/ 12653 h 311"/>
              <a:gd name="T104" fmla="*/ 132345 w 330"/>
              <a:gd name="T105" fmla="*/ 10768 h 311"/>
              <a:gd name="T106" fmla="*/ 209303 w 330"/>
              <a:gd name="T107" fmla="*/ 10768 h 311"/>
              <a:gd name="T108" fmla="*/ 281266 w 330"/>
              <a:gd name="T109" fmla="*/ 9865 h 311"/>
              <a:gd name="T110" fmla="*/ 321585 w 330"/>
              <a:gd name="T111" fmla="*/ 8397 h 311"/>
              <a:gd name="T112" fmla="*/ 319080 w 330"/>
              <a:gd name="T113" fmla="*/ 6812 h 311"/>
              <a:gd name="T114" fmla="*/ 414468 w 330"/>
              <a:gd name="T115" fmla="*/ 4004 h 311"/>
              <a:gd name="T116" fmla="*/ 535105 w 330"/>
              <a:gd name="T117" fmla="*/ 4390 h 311"/>
              <a:gd name="T118" fmla="*/ 582177 w 330"/>
              <a:gd name="T119" fmla="*/ 2951 h 311"/>
              <a:gd name="T120" fmla="*/ 684994 w 330"/>
              <a:gd name="T121" fmla="*/ 2585 h 311"/>
              <a:gd name="T122" fmla="*/ 745088 w 330"/>
              <a:gd name="T123" fmla="*/ 1334 h 311"/>
              <a:gd name="T124" fmla="*/ 818588 w 330"/>
              <a:gd name="T125" fmla="*/ 0 h 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0"/>
              <a:gd name="T190" fmla="*/ 0 h 311"/>
              <a:gd name="T191" fmla="*/ 330 w 330"/>
              <a:gd name="T192" fmla="*/ 311 h 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0" h="311">
                <a:moveTo>
                  <a:pt x="170" y="0"/>
                </a:moveTo>
                <a:lnTo>
                  <a:pt x="189" y="44"/>
                </a:lnTo>
                <a:lnTo>
                  <a:pt x="200" y="74"/>
                </a:lnTo>
                <a:lnTo>
                  <a:pt x="208" y="89"/>
                </a:lnTo>
                <a:lnTo>
                  <a:pt x="211" y="111"/>
                </a:lnTo>
                <a:lnTo>
                  <a:pt x="235" y="130"/>
                </a:lnTo>
                <a:lnTo>
                  <a:pt x="256" y="148"/>
                </a:lnTo>
                <a:lnTo>
                  <a:pt x="287" y="175"/>
                </a:lnTo>
                <a:lnTo>
                  <a:pt x="316" y="194"/>
                </a:lnTo>
                <a:lnTo>
                  <a:pt x="330" y="209"/>
                </a:lnTo>
                <a:lnTo>
                  <a:pt x="325" y="222"/>
                </a:lnTo>
                <a:lnTo>
                  <a:pt x="316" y="228"/>
                </a:lnTo>
                <a:lnTo>
                  <a:pt x="310" y="231"/>
                </a:lnTo>
                <a:lnTo>
                  <a:pt x="311" y="244"/>
                </a:lnTo>
                <a:lnTo>
                  <a:pt x="303" y="250"/>
                </a:lnTo>
                <a:lnTo>
                  <a:pt x="294" y="256"/>
                </a:lnTo>
                <a:lnTo>
                  <a:pt x="285" y="256"/>
                </a:lnTo>
                <a:lnTo>
                  <a:pt x="260" y="275"/>
                </a:lnTo>
                <a:lnTo>
                  <a:pt x="256" y="265"/>
                </a:lnTo>
                <a:lnTo>
                  <a:pt x="244" y="256"/>
                </a:lnTo>
                <a:lnTo>
                  <a:pt x="231" y="247"/>
                </a:lnTo>
                <a:lnTo>
                  <a:pt x="222" y="250"/>
                </a:lnTo>
                <a:lnTo>
                  <a:pt x="216" y="256"/>
                </a:lnTo>
                <a:lnTo>
                  <a:pt x="216" y="265"/>
                </a:lnTo>
                <a:lnTo>
                  <a:pt x="225" y="275"/>
                </a:lnTo>
                <a:lnTo>
                  <a:pt x="219" y="284"/>
                </a:lnTo>
                <a:lnTo>
                  <a:pt x="208" y="286"/>
                </a:lnTo>
                <a:lnTo>
                  <a:pt x="200" y="292"/>
                </a:lnTo>
                <a:lnTo>
                  <a:pt x="197" y="303"/>
                </a:lnTo>
                <a:lnTo>
                  <a:pt x="189" y="308"/>
                </a:lnTo>
                <a:lnTo>
                  <a:pt x="180" y="311"/>
                </a:lnTo>
                <a:lnTo>
                  <a:pt x="161" y="308"/>
                </a:lnTo>
                <a:lnTo>
                  <a:pt x="136" y="305"/>
                </a:lnTo>
                <a:lnTo>
                  <a:pt x="117" y="292"/>
                </a:lnTo>
                <a:lnTo>
                  <a:pt x="99" y="278"/>
                </a:lnTo>
                <a:lnTo>
                  <a:pt x="75" y="256"/>
                </a:lnTo>
                <a:lnTo>
                  <a:pt x="66" y="247"/>
                </a:lnTo>
                <a:lnTo>
                  <a:pt x="53" y="244"/>
                </a:lnTo>
                <a:lnTo>
                  <a:pt x="28" y="240"/>
                </a:lnTo>
                <a:lnTo>
                  <a:pt x="12" y="240"/>
                </a:lnTo>
                <a:lnTo>
                  <a:pt x="6" y="231"/>
                </a:lnTo>
                <a:lnTo>
                  <a:pt x="3" y="215"/>
                </a:lnTo>
                <a:lnTo>
                  <a:pt x="6" y="194"/>
                </a:lnTo>
                <a:lnTo>
                  <a:pt x="12" y="178"/>
                </a:lnTo>
                <a:lnTo>
                  <a:pt x="9" y="172"/>
                </a:lnTo>
                <a:lnTo>
                  <a:pt x="6" y="158"/>
                </a:lnTo>
                <a:lnTo>
                  <a:pt x="0" y="142"/>
                </a:lnTo>
                <a:lnTo>
                  <a:pt x="0" y="130"/>
                </a:lnTo>
                <a:lnTo>
                  <a:pt x="6" y="124"/>
                </a:lnTo>
                <a:lnTo>
                  <a:pt x="12" y="120"/>
                </a:lnTo>
                <a:lnTo>
                  <a:pt x="9" y="105"/>
                </a:lnTo>
                <a:lnTo>
                  <a:pt x="12" y="95"/>
                </a:lnTo>
                <a:lnTo>
                  <a:pt x="28" y="80"/>
                </a:lnTo>
                <a:lnTo>
                  <a:pt x="44" y="80"/>
                </a:lnTo>
                <a:lnTo>
                  <a:pt x="58" y="74"/>
                </a:lnTo>
                <a:lnTo>
                  <a:pt x="67" y="63"/>
                </a:lnTo>
                <a:lnTo>
                  <a:pt x="66" y="52"/>
                </a:lnTo>
                <a:lnTo>
                  <a:pt x="86" y="30"/>
                </a:lnTo>
                <a:lnTo>
                  <a:pt x="111" y="33"/>
                </a:lnTo>
                <a:lnTo>
                  <a:pt x="121" y="22"/>
                </a:lnTo>
                <a:lnTo>
                  <a:pt x="142" y="19"/>
                </a:lnTo>
                <a:lnTo>
                  <a:pt x="155" y="10"/>
                </a:lnTo>
                <a:lnTo>
                  <a:pt x="170" y="0"/>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20" name="Freeform 371"/>
          <p:cNvSpPr>
            <a:spLocks noChangeAspect="1"/>
          </p:cNvSpPr>
          <p:nvPr/>
        </p:nvSpPr>
        <p:spPr bwMode="auto">
          <a:xfrm>
            <a:off x="1336730" y="2811865"/>
            <a:ext cx="359605" cy="424935"/>
          </a:xfrm>
          <a:custGeom>
            <a:avLst/>
            <a:gdLst>
              <a:gd name="T0" fmla="*/ 1119893 w 273"/>
              <a:gd name="T1" fmla="*/ 37795 h 325"/>
              <a:gd name="T2" fmla="*/ 961705 w 273"/>
              <a:gd name="T3" fmla="*/ 32931 h 325"/>
              <a:gd name="T4" fmla="*/ 830566 w 273"/>
              <a:gd name="T5" fmla="*/ 30048 h 325"/>
              <a:gd name="T6" fmla="*/ 823407 w 273"/>
              <a:gd name="T7" fmla="*/ 21829 h 325"/>
              <a:gd name="T8" fmla="*/ 807472 w 273"/>
              <a:gd name="T9" fmla="*/ 13643 h 325"/>
              <a:gd name="T10" fmla="*/ 642002 w 273"/>
              <a:gd name="T11" fmla="*/ 9024 h 325"/>
              <a:gd name="T12" fmla="*/ 503175 w 273"/>
              <a:gd name="T13" fmla="*/ 5647 h 325"/>
              <a:gd name="T14" fmla="*/ 396324 w 273"/>
              <a:gd name="T15" fmla="*/ 2580 h 325"/>
              <a:gd name="T16" fmla="*/ 343783 w 273"/>
              <a:gd name="T17" fmla="*/ 0 h 325"/>
              <a:gd name="T18" fmla="*/ 252536 w 273"/>
              <a:gd name="T19" fmla="*/ 942 h 325"/>
              <a:gd name="T20" fmla="*/ 266869 w 273"/>
              <a:gd name="T21" fmla="*/ 6623 h 325"/>
              <a:gd name="T22" fmla="*/ 316364 w 273"/>
              <a:gd name="T23" fmla="*/ 11887 h 325"/>
              <a:gd name="T24" fmla="*/ 213027 w 273"/>
              <a:gd name="T25" fmla="*/ 13643 h 325"/>
              <a:gd name="T26" fmla="*/ 108354 w 273"/>
              <a:gd name="T27" fmla="*/ 17362 h 325"/>
              <a:gd name="T28" fmla="*/ 143888 w 273"/>
              <a:gd name="T29" fmla="*/ 22175 h 325"/>
              <a:gd name="T30" fmla="*/ 128450 w 273"/>
              <a:gd name="T31" fmla="*/ 23671 h 325"/>
              <a:gd name="T32" fmla="*/ 81848 w 273"/>
              <a:gd name="T33" fmla="*/ 27813 h 325"/>
              <a:gd name="T34" fmla="*/ 13493 w 273"/>
              <a:gd name="T35" fmla="*/ 31331 h 325"/>
              <a:gd name="T36" fmla="*/ 0 w 273"/>
              <a:gd name="T37" fmla="*/ 34526 h 325"/>
              <a:gd name="T38" fmla="*/ 65068 w 273"/>
              <a:gd name="T39" fmla="*/ 36826 h 325"/>
              <a:gd name="T40" fmla="*/ 0 w 273"/>
              <a:gd name="T41" fmla="*/ 40110 h 325"/>
              <a:gd name="T42" fmla="*/ 102535 w 273"/>
              <a:gd name="T43" fmla="*/ 41312 h 325"/>
              <a:gd name="T44" fmla="*/ 229041 w 273"/>
              <a:gd name="T45" fmla="*/ 42265 h 325"/>
              <a:gd name="T46" fmla="*/ 266869 w 273"/>
              <a:gd name="T47" fmla="*/ 47413 h 325"/>
              <a:gd name="T48" fmla="*/ 334319 w 273"/>
              <a:gd name="T49" fmla="*/ 49606 h 325"/>
              <a:gd name="T50" fmla="*/ 410712 w 273"/>
              <a:gd name="T51" fmla="*/ 52292 h 325"/>
              <a:gd name="T52" fmla="*/ 550193 w 273"/>
              <a:gd name="T53" fmla="*/ 53243 h 325"/>
              <a:gd name="T54" fmla="*/ 619447 w 273"/>
              <a:gd name="T55" fmla="*/ 50533 h 325"/>
              <a:gd name="T56" fmla="*/ 716974 w 273"/>
              <a:gd name="T57" fmla="*/ 48507 h 325"/>
              <a:gd name="T58" fmla="*/ 830566 w 273"/>
              <a:gd name="T59" fmla="*/ 46392 h 325"/>
              <a:gd name="T60" fmla="*/ 885305 w 273"/>
              <a:gd name="T61" fmla="*/ 43562 h 325"/>
              <a:gd name="T62" fmla="*/ 1001188 w 273"/>
              <a:gd name="T63" fmla="*/ 43562 h 325"/>
              <a:gd name="T64" fmla="*/ 1139228 w 273"/>
              <a:gd name="T65" fmla="*/ 40561 h 3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3"/>
              <a:gd name="T100" fmla="*/ 0 h 325"/>
              <a:gd name="T101" fmla="*/ 273 w 273"/>
              <a:gd name="T102" fmla="*/ 325 h 3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3" h="325">
                <a:moveTo>
                  <a:pt x="273" y="248"/>
                </a:moveTo>
                <a:lnTo>
                  <a:pt x="268" y="231"/>
                </a:lnTo>
                <a:lnTo>
                  <a:pt x="253" y="220"/>
                </a:lnTo>
                <a:lnTo>
                  <a:pt x="231" y="201"/>
                </a:lnTo>
                <a:lnTo>
                  <a:pt x="212" y="192"/>
                </a:lnTo>
                <a:lnTo>
                  <a:pt x="199" y="183"/>
                </a:lnTo>
                <a:lnTo>
                  <a:pt x="203" y="152"/>
                </a:lnTo>
                <a:lnTo>
                  <a:pt x="197" y="133"/>
                </a:lnTo>
                <a:lnTo>
                  <a:pt x="193" y="114"/>
                </a:lnTo>
                <a:lnTo>
                  <a:pt x="193" y="84"/>
                </a:lnTo>
                <a:lnTo>
                  <a:pt x="175" y="72"/>
                </a:lnTo>
                <a:lnTo>
                  <a:pt x="153" y="56"/>
                </a:lnTo>
                <a:lnTo>
                  <a:pt x="137" y="53"/>
                </a:lnTo>
                <a:lnTo>
                  <a:pt x="120" y="34"/>
                </a:lnTo>
                <a:lnTo>
                  <a:pt x="111" y="16"/>
                </a:lnTo>
                <a:lnTo>
                  <a:pt x="95" y="16"/>
                </a:lnTo>
                <a:lnTo>
                  <a:pt x="82" y="16"/>
                </a:lnTo>
                <a:lnTo>
                  <a:pt x="82" y="0"/>
                </a:lnTo>
                <a:lnTo>
                  <a:pt x="73" y="9"/>
                </a:lnTo>
                <a:lnTo>
                  <a:pt x="61" y="6"/>
                </a:lnTo>
                <a:lnTo>
                  <a:pt x="55" y="22"/>
                </a:lnTo>
                <a:lnTo>
                  <a:pt x="64" y="41"/>
                </a:lnTo>
                <a:lnTo>
                  <a:pt x="73" y="62"/>
                </a:lnTo>
                <a:lnTo>
                  <a:pt x="76" y="73"/>
                </a:lnTo>
                <a:lnTo>
                  <a:pt x="70" y="81"/>
                </a:lnTo>
                <a:lnTo>
                  <a:pt x="51" y="84"/>
                </a:lnTo>
                <a:lnTo>
                  <a:pt x="36" y="92"/>
                </a:lnTo>
                <a:lnTo>
                  <a:pt x="26" y="106"/>
                </a:lnTo>
                <a:lnTo>
                  <a:pt x="34" y="123"/>
                </a:lnTo>
                <a:lnTo>
                  <a:pt x="34" y="136"/>
                </a:lnTo>
                <a:lnTo>
                  <a:pt x="26" y="136"/>
                </a:lnTo>
                <a:lnTo>
                  <a:pt x="31" y="145"/>
                </a:lnTo>
                <a:lnTo>
                  <a:pt x="15" y="158"/>
                </a:lnTo>
                <a:lnTo>
                  <a:pt x="20" y="170"/>
                </a:lnTo>
                <a:lnTo>
                  <a:pt x="17" y="180"/>
                </a:lnTo>
                <a:lnTo>
                  <a:pt x="3" y="192"/>
                </a:lnTo>
                <a:lnTo>
                  <a:pt x="6" y="205"/>
                </a:lnTo>
                <a:lnTo>
                  <a:pt x="0" y="211"/>
                </a:lnTo>
                <a:lnTo>
                  <a:pt x="15" y="217"/>
                </a:lnTo>
                <a:lnTo>
                  <a:pt x="15" y="226"/>
                </a:lnTo>
                <a:lnTo>
                  <a:pt x="9" y="231"/>
                </a:lnTo>
                <a:lnTo>
                  <a:pt x="0" y="245"/>
                </a:lnTo>
                <a:lnTo>
                  <a:pt x="9" y="264"/>
                </a:lnTo>
                <a:lnTo>
                  <a:pt x="25" y="253"/>
                </a:lnTo>
                <a:lnTo>
                  <a:pt x="45" y="253"/>
                </a:lnTo>
                <a:lnTo>
                  <a:pt x="55" y="259"/>
                </a:lnTo>
                <a:lnTo>
                  <a:pt x="58" y="275"/>
                </a:lnTo>
                <a:lnTo>
                  <a:pt x="64" y="290"/>
                </a:lnTo>
                <a:lnTo>
                  <a:pt x="76" y="294"/>
                </a:lnTo>
                <a:lnTo>
                  <a:pt x="80" y="303"/>
                </a:lnTo>
                <a:lnTo>
                  <a:pt x="86" y="315"/>
                </a:lnTo>
                <a:lnTo>
                  <a:pt x="98" y="321"/>
                </a:lnTo>
                <a:lnTo>
                  <a:pt x="113" y="321"/>
                </a:lnTo>
                <a:lnTo>
                  <a:pt x="132" y="325"/>
                </a:lnTo>
                <a:lnTo>
                  <a:pt x="137" y="321"/>
                </a:lnTo>
                <a:lnTo>
                  <a:pt x="148" y="309"/>
                </a:lnTo>
                <a:lnTo>
                  <a:pt x="156" y="303"/>
                </a:lnTo>
                <a:lnTo>
                  <a:pt x="172" y="297"/>
                </a:lnTo>
                <a:lnTo>
                  <a:pt x="187" y="297"/>
                </a:lnTo>
                <a:lnTo>
                  <a:pt x="199" y="284"/>
                </a:lnTo>
                <a:lnTo>
                  <a:pt x="206" y="272"/>
                </a:lnTo>
                <a:lnTo>
                  <a:pt x="212" y="267"/>
                </a:lnTo>
                <a:lnTo>
                  <a:pt x="228" y="270"/>
                </a:lnTo>
                <a:lnTo>
                  <a:pt x="240" y="267"/>
                </a:lnTo>
                <a:lnTo>
                  <a:pt x="259" y="264"/>
                </a:lnTo>
                <a:lnTo>
                  <a:pt x="273" y="248"/>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21" name="Freeform 372"/>
          <p:cNvSpPr>
            <a:spLocks noChangeAspect="1"/>
          </p:cNvSpPr>
          <p:nvPr/>
        </p:nvSpPr>
        <p:spPr bwMode="auto">
          <a:xfrm>
            <a:off x="1408228" y="2663669"/>
            <a:ext cx="432157" cy="489872"/>
          </a:xfrm>
          <a:custGeom>
            <a:avLst/>
            <a:gdLst>
              <a:gd name="T0" fmla="*/ 1546053 w 327"/>
              <a:gd name="T1" fmla="*/ 45612 h 376"/>
              <a:gd name="T2" fmla="*/ 1515672 w 327"/>
              <a:gd name="T3" fmla="*/ 42849 h 376"/>
              <a:gd name="T4" fmla="*/ 1490006 w 327"/>
              <a:gd name="T5" fmla="*/ 36265 h 376"/>
              <a:gd name="T6" fmla="*/ 1471790 w 327"/>
              <a:gd name="T7" fmla="*/ 30766 h 376"/>
              <a:gd name="T8" fmla="*/ 1413306 w 327"/>
              <a:gd name="T9" fmla="*/ 24366 h 376"/>
              <a:gd name="T10" fmla="*/ 1357020 w 327"/>
              <a:gd name="T11" fmla="*/ 21579 h 376"/>
              <a:gd name="T12" fmla="*/ 1252658 w 327"/>
              <a:gd name="T13" fmla="*/ 17559 h 376"/>
              <a:gd name="T14" fmla="*/ 1135704 w 327"/>
              <a:gd name="T15" fmla="*/ 15899 h 376"/>
              <a:gd name="T16" fmla="*/ 1008341 w 327"/>
              <a:gd name="T17" fmla="*/ 12397 h 376"/>
              <a:gd name="T18" fmla="*/ 875831 w 327"/>
              <a:gd name="T19" fmla="*/ 8882 h 376"/>
              <a:gd name="T20" fmla="*/ 741248 w 327"/>
              <a:gd name="T21" fmla="*/ 4779 h 376"/>
              <a:gd name="T22" fmla="*/ 645212 w 327"/>
              <a:gd name="T23" fmla="*/ 1741 h 376"/>
              <a:gd name="T24" fmla="*/ 567312 w 327"/>
              <a:gd name="T25" fmla="*/ 0 h 376"/>
              <a:gd name="T26" fmla="*/ 582093 w 327"/>
              <a:gd name="T27" fmla="*/ 2748 h 376"/>
              <a:gd name="T28" fmla="*/ 532885 w 327"/>
              <a:gd name="T29" fmla="*/ 4779 h 376"/>
              <a:gd name="T30" fmla="*/ 478670 w 327"/>
              <a:gd name="T31" fmla="*/ 5826 h 376"/>
              <a:gd name="T32" fmla="*/ 423974 w 327"/>
              <a:gd name="T33" fmla="*/ 4779 h 376"/>
              <a:gd name="T34" fmla="*/ 352326 w 327"/>
              <a:gd name="T35" fmla="*/ 2978 h 376"/>
              <a:gd name="T36" fmla="*/ 317737 w 327"/>
              <a:gd name="T37" fmla="*/ 2748 h 376"/>
              <a:gd name="T38" fmla="*/ 244250 w 327"/>
              <a:gd name="T39" fmla="*/ 2748 h 376"/>
              <a:gd name="T40" fmla="*/ 176751 w 327"/>
              <a:gd name="T41" fmla="*/ 3594 h 376"/>
              <a:gd name="T42" fmla="*/ 97872 w 327"/>
              <a:gd name="T43" fmla="*/ 2748 h 376"/>
              <a:gd name="T44" fmla="*/ 71103 w 327"/>
              <a:gd name="T45" fmla="*/ 4454 h 376"/>
              <a:gd name="T46" fmla="*/ 71103 w 327"/>
              <a:gd name="T47" fmla="*/ 7106 h 376"/>
              <a:gd name="T48" fmla="*/ 0 w 327"/>
              <a:gd name="T49" fmla="*/ 7620 h 376"/>
              <a:gd name="T50" fmla="*/ 0 w 327"/>
              <a:gd name="T51" fmla="*/ 8882 h 376"/>
              <a:gd name="T52" fmla="*/ 56571 w 327"/>
              <a:gd name="T53" fmla="*/ 10516 h 376"/>
              <a:gd name="T54" fmla="*/ 117472 w 327"/>
              <a:gd name="T55" fmla="*/ 9804 h 376"/>
              <a:gd name="T56" fmla="*/ 186167 w 327"/>
              <a:gd name="T57" fmla="*/ 10158 h 376"/>
              <a:gd name="T58" fmla="*/ 201131 w 327"/>
              <a:gd name="T59" fmla="*/ 11617 h 376"/>
              <a:gd name="T60" fmla="*/ 186167 w 327"/>
              <a:gd name="T61" fmla="*/ 12837 h 376"/>
              <a:gd name="T62" fmla="*/ 127318 w 327"/>
              <a:gd name="T63" fmla="*/ 13228 h 376"/>
              <a:gd name="T64" fmla="*/ 117472 w 327"/>
              <a:gd name="T65" fmla="*/ 14601 h 376"/>
              <a:gd name="T66" fmla="*/ 117472 w 327"/>
              <a:gd name="T67" fmla="*/ 15899 h 376"/>
              <a:gd name="T68" fmla="*/ 127318 w 327"/>
              <a:gd name="T69" fmla="*/ 16769 h 376"/>
              <a:gd name="T70" fmla="*/ 127318 w 327"/>
              <a:gd name="T71" fmla="*/ 18539 h 376"/>
              <a:gd name="T72" fmla="*/ 219763 w 327"/>
              <a:gd name="T73" fmla="*/ 19096 h 376"/>
              <a:gd name="T74" fmla="*/ 244250 w 327"/>
              <a:gd name="T75" fmla="*/ 19096 h 376"/>
              <a:gd name="T76" fmla="*/ 352326 w 327"/>
              <a:gd name="T77" fmla="*/ 22884 h 376"/>
              <a:gd name="T78" fmla="*/ 385854 w 327"/>
              <a:gd name="T79" fmla="*/ 24678 h 376"/>
              <a:gd name="T80" fmla="*/ 455081 w 327"/>
              <a:gd name="T81" fmla="*/ 24366 h 376"/>
              <a:gd name="T82" fmla="*/ 567312 w 327"/>
              <a:gd name="T83" fmla="*/ 27072 h 376"/>
              <a:gd name="T84" fmla="*/ 648138 w 327"/>
              <a:gd name="T85" fmla="*/ 29158 h 376"/>
              <a:gd name="T86" fmla="*/ 648138 w 327"/>
              <a:gd name="T87" fmla="*/ 33491 h 376"/>
              <a:gd name="T88" fmla="*/ 669773 w 327"/>
              <a:gd name="T89" fmla="*/ 36727 h 376"/>
              <a:gd name="T90" fmla="*/ 685172 w 327"/>
              <a:gd name="T91" fmla="*/ 41198 h 376"/>
              <a:gd name="T92" fmla="*/ 699563 w 327"/>
              <a:gd name="T93" fmla="*/ 43570 h 376"/>
              <a:gd name="T94" fmla="*/ 741248 w 327"/>
              <a:gd name="T95" fmla="*/ 44766 h 376"/>
              <a:gd name="T96" fmla="*/ 814632 w 327"/>
              <a:gd name="T97" fmla="*/ 45612 h 376"/>
              <a:gd name="T98" fmla="*/ 934834 w 327"/>
              <a:gd name="T99" fmla="*/ 48273 h 376"/>
              <a:gd name="T100" fmla="*/ 990918 w 327"/>
              <a:gd name="T101" fmla="*/ 49551 h 376"/>
              <a:gd name="T102" fmla="*/ 1023895 w 327"/>
              <a:gd name="T103" fmla="*/ 51195 h 376"/>
              <a:gd name="T104" fmla="*/ 1025752 w 327"/>
              <a:gd name="T105" fmla="*/ 53111 h 376"/>
              <a:gd name="T106" fmla="*/ 1067211 w 327"/>
              <a:gd name="T107" fmla="*/ 53959 h 376"/>
              <a:gd name="T108" fmla="*/ 1082399 w 327"/>
              <a:gd name="T109" fmla="*/ 52626 h 376"/>
              <a:gd name="T110" fmla="*/ 1170986 w 327"/>
              <a:gd name="T111" fmla="*/ 49551 h 376"/>
              <a:gd name="T112" fmla="*/ 1267364 w 327"/>
              <a:gd name="T113" fmla="*/ 50331 h 376"/>
              <a:gd name="T114" fmla="*/ 1324163 w 327"/>
              <a:gd name="T115" fmla="*/ 48273 h 376"/>
              <a:gd name="T116" fmla="*/ 1413306 w 327"/>
              <a:gd name="T117" fmla="*/ 48816 h 376"/>
              <a:gd name="T118" fmla="*/ 1546053 w 327"/>
              <a:gd name="T119" fmla="*/ 45612 h 3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7"/>
              <a:gd name="T181" fmla="*/ 0 h 376"/>
              <a:gd name="T182" fmla="*/ 327 w 327"/>
              <a:gd name="T183" fmla="*/ 376 h 3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7" h="376">
                <a:moveTo>
                  <a:pt x="327" y="318"/>
                </a:moveTo>
                <a:lnTo>
                  <a:pt x="321" y="299"/>
                </a:lnTo>
                <a:lnTo>
                  <a:pt x="316" y="253"/>
                </a:lnTo>
                <a:lnTo>
                  <a:pt x="312" y="215"/>
                </a:lnTo>
                <a:lnTo>
                  <a:pt x="299" y="170"/>
                </a:lnTo>
                <a:lnTo>
                  <a:pt x="287" y="151"/>
                </a:lnTo>
                <a:lnTo>
                  <a:pt x="265" y="123"/>
                </a:lnTo>
                <a:lnTo>
                  <a:pt x="240" y="111"/>
                </a:lnTo>
                <a:lnTo>
                  <a:pt x="213" y="87"/>
                </a:lnTo>
                <a:lnTo>
                  <a:pt x="185" y="62"/>
                </a:lnTo>
                <a:lnTo>
                  <a:pt x="157" y="34"/>
                </a:lnTo>
                <a:lnTo>
                  <a:pt x="137" y="12"/>
                </a:lnTo>
                <a:lnTo>
                  <a:pt x="120" y="0"/>
                </a:lnTo>
                <a:lnTo>
                  <a:pt x="123" y="19"/>
                </a:lnTo>
                <a:lnTo>
                  <a:pt x="113" y="34"/>
                </a:lnTo>
                <a:lnTo>
                  <a:pt x="101" y="40"/>
                </a:lnTo>
                <a:lnTo>
                  <a:pt x="90" y="34"/>
                </a:lnTo>
                <a:lnTo>
                  <a:pt x="75" y="21"/>
                </a:lnTo>
                <a:lnTo>
                  <a:pt x="68" y="19"/>
                </a:lnTo>
                <a:lnTo>
                  <a:pt x="52" y="19"/>
                </a:lnTo>
                <a:lnTo>
                  <a:pt x="37" y="25"/>
                </a:lnTo>
                <a:lnTo>
                  <a:pt x="21" y="19"/>
                </a:lnTo>
                <a:lnTo>
                  <a:pt x="15" y="31"/>
                </a:lnTo>
                <a:lnTo>
                  <a:pt x="15" y="50"/>
                </a:lnTo>
                <a:lnTo>
                  <a:pt x="0" y="53"/>
                </a:lnTo>
                <a:lnTo>
                  <a:pt x="0" y="62"/>
                </a:lnTo>
                <a:lnTo>
                  <a:pt x="12" y="73"/>
                </a:lnTo>
                <a:lnTo>
                  <a:pt x="25" y="68"/>
                </a:lnTo>
                <a:lnTo>
                  <a:pt x="40" y="71"/>
                </a:lnTo>
                <a:lnTo>
                  <a:pt x="43" y="81"/>
                </a:lnTo>
                <a:lnTo>
                  <a:pt x="40" y="90"/>
                </a:lnTo>
                <a:lnTo>
                  <a:pt x="27" y="92"/>
                </a:lnTo>
                <a:lnTo>
                  <a:pt x="25" y="101"/>
                </a:lnTo>
                <a:lnTo>
                  <a:pt x="25" y="111"/>
                </a:lnTo>
                <a:lnTo>
                  <a:pt x="27" y="117"/>
                </a:lnTo>
                <a:lnTo>
                  <a:pt x="27" y="129"/>
                </a:lnTo>
                <a:lnTo>
                  <a:pt x="46" y="133"/>
                </a:lnTo>
                <a:lnTo>
                  <a:pt x="52" y="133"/>
                </a:lnTo>
                <a:lnTo>
                  <a:pt x="75" y="160"/>
                </a:lnTo>
                <a:lnTo>
                  <a:pt x="82" y="173"/>
                </a:lnTo>
                <a:lnTo>
                  <a:pt x="96" y="170"/>
                </a:lnTo>
                <a:lnTo>
                  <a:pt x="120" y="189"/>
                </a:lnTo>
                <a:lnTo>
                  <a:pt x="138" y="204"/>
                </a:lnTo>
                <a:lnTo>
                  <a:pt x="138" y="234"/>
                </a:lnTo>
                <a:lnTo>
                  <a:pt x="142" y="256"/>
                </a:lnTo>
                <a:lnTo>
                  <a:pt x="145" y="287"/>
                </a:lnTo>
                <a:lnTo>
                  <a:pt x="148" y="303"/>
                </a:lnTo>
                <a:lnTo>
                  <a:pt x="157" y="312"/>
                </a:lnTo>
                <a:lnTo>
                  <a:pt x="173" y="318"/>
                </a:lnTo>
                <a:lnTo>
                  <a:pt x="198" y="337"/>
                </a:lnTo>
                <a:lnTo>
                  <a:pt x="210" y="346"/>
                </a:lnTo>
                <a:lnTo>
                  <a:pt x="217" y="357"/>
                </a:lnTo>
                <a:lnTo>
                  <a:pt x="218" y="370"/>
                </a:lnTo>
                <a:lnTo>
                  <a:pt x="226" y="376"/>
                </a:lnTo>
                <a:lnTo>
                  <a:pt x="229" y="367"/>
                </a:lnTo>
                <a:lnTo>
                  <a:pt x="248" y="346"/>
                </a:lnTo>
                <a:lnTo>
                  <a:pt x="268" y="351"/>
                </a:lnTo>
                <a:lnTo>
                  <a:pt x="281" y="337"/>
                </a:lnTo>
                <a:lnTo>
                  <a:pt x="299" y="340"/>
                </a:lnTo>
                <a:lnTo>
                  <a:pt x="327" y="318"/>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22" name="Freeform 373"/>
          <p:cNvSpPr>
            <a:spLocks noChangeAspect="1"/>
          </p:cNvSpPr>
          <p:nvPr/>
        </p:nvSpPr>
        <p:spPr bwMode="auto">
          <a:xfrm>
            <a:off x="1216904" y="3073806"/>
            <a:ext cx="658225" cy="616327"/>
          </a:xfrm>
          <a:custGeom>
            <a:avLst/>
            <a:gdLst>
              <a:gd name="T0" fmla="*/ 486701 w 498"/>
              <a:gd name="T1" fmla="*/ 2495 h 472"/>
              <a:gd name="T2" fmla="*/ 428843 w 498"/>
              <a:gd name="T3" fmla="*/ 6200 h 472"/>
              <a:gd name="T4" fmla="*/ 527345 w 498"/>
              <a:gd name="T5" fmla="*/ 8145 h 472"/>
              <a:gd name="T6" fmla="*/ 642921 w 498"/>
              <a:gd name="T7" fmla="*/ 8145 h 472"/>
              <a:gd name="T8" fmla="*/ 721919 w 498"/>
              <a:gd name="T9" fmla="*/ 11880 h 472"/>
              <a:gd name="T10" fmla="*/ 751137 w 498"/>
              <a:gd name="T11" fmla="*/ 14672 h 472"/>
              <a:gd name="T12" fmla="*/ 826128 w 498"/>
              <a:gd name="T13" fmla="*/ 16834 h 472"/>
              <a:gd name="T14" fmla="*/ 882255 w 498"/>
              <a:gd name="T15" fmla="*/ 18739 h 472"/>
              <a:gd name="T16" fmla="*/ 999748 w 498"/>
              <a:gd name="T17" fmla="*/ 18739 h 472"/>
              <a:gd name="T18" fmla="*/ 1131367 w 498"/>
              <a:gd name="T19" fmla="*/ 16834 h 472"/>
              <a:gd name="T20" fmla="*/ 1234815 w 498"/>
              <a:gd name="T21" fmla="*/ 14700 h 472"/>
              <a:gd name="T22" fmla="*/ 1345933 w 498"/>
              <a:gd name="T23" fmla="*/ 13939 h 472"/>
              <a:gd name="T24" fmla="*/ 1456433 w 498"/>
              <a:gd name="T25" fmla="*/ 9942 h 472"/>
              <a:gd name="T26" fmla="*/ 1541763 w 498"/>
              <a:gd name="T27" fmla="*/ 9942 h 472"/>
              <a:gd name="T28" fmla="*/ 1644591 w 498"/>
              <a:gd name="T29" fmla="*/ 9042 h 472"/>
              <a:gd name="T30" fmla="*/ 1763328 w 498"/>
              <a:gd name="T31" fmla="*/ 9042 h 472"/>
              <a:gd name="T32" fmla="*/ 1700366 w 498"/>
              <a:gd name="T33" fmla="*/ 10858 h 472"/>
              <a:gd name="T34" fmla="*/ 1599772 w 498"/>
              <a:gd name="T35" fmla="*/ 12445 h 472"/>
              <a:gd name="T36" fmla="*/ 1497138 w 498"/>
              <a:gd name="T37" fmla="*/ 15977 h 472"/>
              <a:gd name="T38" fmla="*/ 1513950 w 498"/>
              <a:gd name="T39" fmla="*/ 18739 h 472"/>
              <a:gd name="T40" fmla="*/ 1456433 w 498"/>
              <a:gd name="T41" fmla="*/ 20505 h 472"/>
              <a:gd name="T42" fmla="*/ 1497138 w 498"/>
              <a:gd name="T43" fmla="*/ 25905 h 472"/>
              <a:gd name="T44" fmla="*/ 1497138 w 498"/>
              <a:gd name="T45" fmla="*/ 29080 h 472"/>
              <a:gd name="T46" fmla="*/ 1463961 w 498"/>
              <a:gd name="T47" fmla="*/ 36174 h 472"/>
              <a:gd name="T48" fmla="*/ 1599772 w 498"/>
              <a:gd name="T49" fmla="*/ 37083 h 472"/>
              <a:gd name="T50" fmla="*/ 1807859 w 498"/>
              <a:gd name="T51" fmla="*/ 40020 h 472"/>
              <a:gd name="T52" fmla="*/ 2080485 w 498"/>
              <a:gd name="T53" fmla="*/ 47523 h 472"/>
              <a:gd name="T54" fmla="*/ 2230936 w 498"/>
              <a:gd name="T55" fmla="*/ 48718 h 472"/>
              <a:gd name="T56" fmla="*/ 2346066 w 498"/>
              <a:gd name="T57" fmla="*/ 54861 h 472"/>
              <a:gd name="T58" fmla="*/ 2346066 w 498"/>
              <a:gd name="T59" fmla="*/ 58639 h 472"/>
              <a:gd name="T60" fmla="*/ 2303486 w 498"/>
              <a:gd name="T61" fmla="*/ 61071 h 472"/>
              <a:gd name="T62" fmla="*/ 2244813 w 498"/>
              <a:gd name="T63" fmla="*/ 61512 h 472"/>
              <a:gd name="T64" fmla="*/ 2230936 w 498"/>
              <a:gd name="T65" fmla="*/ 65879 h 472"/>
              <a:gd name="T66" fmla="*/ 2156363 w 498"/>
              <a:gd name="T67" fmla="*/ 69071 h 472"/>
              <a:gd name="T68" fmla="*/ 2126736 w 498"/>
              <a:gd name="T69" fmla="*/ 72193 h 472"/>
              <a:gd name="T70" fmla="*/ 1962332 w 498"/>
              <a:gd name="T71" fmla="*/ 73614 h 472"/>
              <a:gd name="T72" fmla="*/ 1845491 w 498"/>
              <a:gd name="T73" fmla="*/ 70504 h 472"/>
              <a:gd name="T74" fmla="*/ 1659007 w 498"/>
              <a:gd name="T75" fmla="*/ 68406 h 472"/>
              <a:gd name="T76" fmla="*/ 1408968 w 498"/>
              <a:gd name="T77" fmla="*/ 69071 h 472"/>
              <a:gd name="T78" fmla="*/ 1316663 w 498"/>
              <a:gd name="T79" fmla="*/ 63574 h 472"/>
              <a:gd name="T80" fmla="*/ 1104580 w 498"/>
              <a:gd name="T81" fmla="*/ 59322 h 472"/>
              <a:gd name="T82" fmla="*/ 836650 w 498"/>
              <a:gd name="T83" fmla="*/ 51800 h 472"/>
              <a:gd name="T84" fmla="*/ 604183 w 498"/>
              <a:gd name="T85" fmla="*/ 41878 h 472"/>
              <a:gd name="T86" fmla="*/ 444180 w 498"/>
              <a:gd name="T87" fmla="*/ 35391 h 472"/>
              <a:gd name="T88" fmla="*/ 252237 w 498"/>
              <a:gd name="T89" fmla="*/ 27331 h 472"/>
              <a:gd name="T90" fmla="*/ 0 w 498"/>
              <a:gd name="T91" fmla="*/ 18739 h 472"/>
              <a:gd name="T92" fmla="*/ 148621 w 498"/>
              <a:gd name="T93" fmla="*/ 13617 h 472"/>
              <a:gd name="T94" fmla="*/ 177901 w 498"/>
              <a:gd name="T95" fmla="*/ 8145 h 472"/>
              <a:gd name="T96" fmla="*/ 295199 w 498"/>
              <a:gd name="T97" fmla="*/ 5203 h 472"/>
              <a:gd name="T98" fmla="*/ 295199 w 498"/>
              <a:gd name="T99" fmla="*/ 1524 h 472"/>
              <a:gd name="T100" fmla="*/ 419517 w 498"/>
              <a:gd name="T101" fmla="*/ 1524 h 4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8"/>
              <a:gd name="T154" fmla="*/ 0 h 472"/>
              <a:gd name="T155" fmla="*/ 498 w 498"/>
              <a:gd name="T156" fmla="*/ 472 h 4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8" h="472">
                <a:moveTo>
                  <a:pt x="88" y="10"/>
                </a:moveTo>
                <a:lnTo>
                  <a:pt x="103" y="16"/>
                </a:lnTo>
                <a:lnTo>
                  <a:pt x="103" y="25"/>
                </a:lnTo>
                <a:lnTo>
                  <a:pt x="91" y="39"/>
                </a:lnTo>
                <a:lnTo>
                  <a:pt x="100" y="58"/>
                </a:lnTo>
                <a:lnTo>
                  <a:pt x="111" y="52"/>
                </a:lnTo>
                <a:lnTo>
                  <a:pt x="130" y="52"/>
                </a:lnTo>
                <a:lnTo>
                  <a:pt x="136" y="52"/>
                </a:lnTo>
                <a:lnTo>
                  <a:pt x="146" y="63"/>
                </a:lnTo>
                <a:lnTo>
                  <a:pt x="152" y="77"/>
                </a:lnTo>
                <a:lnTo>
                  <a:pt x="152" y="88"/>
                </a:lnTo>
                <a:lnTo>
                  <a:pt x="158" y="93"/>
                </a:lnTo>
                <a:lnTo>
                  <a:pt x="164" y="93"/>
                </a:lnTo>
                <a:lnTo>
                  <a:pt x="174" y="108"/>
                </a:lnTo>
                <a:lnTo>
                  <a:pt x="180" y="118"/>
                </a:lnTo>
                <a:lnTo>
                  <a:pt x="186" y="120"/>
                </a:lnTo>
                <a:lnTo>
                  <a:pt x="205" y="118"/>
                </a:lnTo>
                <a:lnTo>
                  <a:pt x="211" y="120"/>
                </a:lnTo>
                <a:lnTo>
                  <a:pt x="223" y="120"/>
                </a:lnTo>
                <a:lnTo>
                  <a:pt x="239" y="108"/>
                </a:lnTo>
                <a:lnTo>
                  <a:pt x="252" y="95"/>
                </a:lnTo>
                <a:lnTo>
                  <a:pt x="261" y="95"/>
                </a:lnTo>
                <a:lnTo>
                  <a:pt x="277" y="95"/>
                </a:lnTo>
                <a:lnTo>
                  <a:pt x="284" y="89"/>
                </a:lnTo>
                <a:lnTo>
                  <a:pt x="302" y="64"/>
                </a:lnTo>
                <a:lnTo>
                  <a:pt x="307" y="64"/>
                </a:lnTo>
                <a:lnTo>
                  <a:pt x="313" y="69"/>
                </a:lnTo>
                <a:lnTo>
                  <a:pt x="325" y="64"/>
                </a:lnTo>
                <a:lnTo>
                  <a:pt x="340" y="63"/>
                </a:lnTo>
                <a:lnTo>
                  <a:pt x="347" y="58"/>
                </a:lnTo>
                <a:lnTo>
                  <a:pt x="364" y="49"/>
                </a:lnTo>
                <a:lnTo>
                  <a:pt x="372" y="58"/>
                </a:lnTo>
                <a:lnTo>
                  <a:pt x="369" y="64"/>
                </a:lnTo>
                <a:lnTo>
                  <a:pt x="359" y="70"/>
                </a:lnTo>
                <a:lnTo>
                  <a:pt x="353" y="80"/>
                </a:lnTo>
                <a:lnTo>
                  <a:pt x="338" y="80"/>
                </a:lnTo>
                <a:lnTo>
                  <a:pt x="322" y="89"/>
                </a:lnTo>
                <a:lnTo>
                  <a:pt x="316" y="102"/>
                </a:lnTo>
                <a:lnTo>
                  <a:pt x="316" y="111"/>
                </a:lnTo>
                <a:lnTo>
                  <a:pt x="319" y="120"/>
                </a:lnTo>
                <a:lnTo>
                  <a:pt x="309" y="124"/>
                </a:lnTo>
                <a:lnTo>
                  <a:pt x="307" y="133"/>
                </a:lnTo>
                <a:lnTo>
                  <a:pt x="303" y="145"/>
                </a:lnTo>
                <a:lnTo>
                  <a:pt x="316" y="167"/>
                </a:lnTo>
                <a:lnTo>
                  <a:pt x="316" y="175"/>
                </a:lnTo>
                <a:lnTo>
                  <a:pt x="316" y="188"/>
                </a:lnTo>
                <a:lnTo>
                  <a:pt x="309" y="213"/>
                </a:lnTo>
                <a:lnTo>
                  <a:pt x="309" y="232"/>
                </a:lnTo>
                <a:lnTo>
                  <a:pt x="319" y="241"/>
                </a:lnTo>
                <a:lnTo>
                  <a:pt x="338" y="238"/>
                </a:lnTo>
                <a:lnTo>
                  <a:pt x="364" y="247"/>
                </a:lnTo>
                <a:lnTo>
                  <a:pt x="381" y="257"/>
                </a:lnTo>
                <a:lnTo>
                  <a:pt x="402" y="278"/>
                </a:lnTo>
                <a:lnTo>
                  <a:pt x="439" y="305"/>
                </a:lnTo>
                <a:lnTo>
                  <a:pt x="452" y="305"/>
                </a:lnTo>
                <a:lnTo>
                  <a:pt x="471" y="313"/>
                </a:lnTo>
                <a:lnTo>
                  <a:pt x="489" y="330"/>
                </a:lnTo>
                <a:lnTo>
                  <a:pt x="495" y="352"/>
                </a:lnTo>
                <a:lnTo>
                  <a:pt x="498" y="367"/>
                </a:lnTo>
                <a:lnTo>
                  <a:pt x="495" y="377"/>
                </a:lnTo>
                <a:lnTo>
                  <a:pt x="495" y="386"/>
                </a:lnTo>
                <a:lnTo>
                  <a:pt x="486" y="392"/>
                </a:lnTo>
                <a:lnTo>
                  <a:pt x="479" y="395"/>
                </a:lnTo>
                <a:lnTo>
                  <a:pt x="473" y="395"/>
                </a:lnTo>
                <a:lnTo>
                  <a:pt x="471" y="408"/>
                </a:lnTo>
                <a:lnTo>
                  <a:pt x="471" y="423"/>
                </a:lnTo>
                <a:lnTo>
                  <a:pt x="464" y="436"/>
                </a:lnTo>
                <a:lnTo>
                  <a:pt x="455" y="444"/>
                </a:lnTo>
                <a:lnTo>
                  <a:pt x="449" y="453"/>
                </a:lnTo>
                <a:lnTo>
                  <a:pt x="449" y="463"/>
                </a:lnTo>
                <a:lnTo>
                  <a:pt x="436" y="466"/>
                </a:lnTo>
                <a:lnTo>
                  <a:pt x="414" y="472"/>
                </a:lnTo>
                <a:lnTo>
                  <a:pt x="405" y="466"/>
                </a:lnTo>
                <a:lnTo>
                  <a:pt x="389" y="453"/>
                </a:lnTo>
                <a:lnTo>
                  <a:pt x="369" y="442"/>
                </a:lnTo>
                <a:lnTo>
                  <a:pt x="350" y="439"/>
                </a:lnTo>
                <a:lnTo>
                  <a:pt x="322" y="442"/>
                </a:lnTo>
                <a:lnTo>
                  <a:pt x="297" y="444"/>
                </a:lnTo>
                <a:lnTo>
                  <a:pt x="277" y="420"/>
                </a:lnTo>
                <a:lnTo>
                  <a:pt x="278" y="408"/>
                </a:lnTo>
                <a:lnTo>
                  <a:pt x="261" y="389"/>
                </a:lnTo>
                <a:lnTo>
                  <a:pt x="233" y="380"/>
                </a:lnTo>
                <a:lnTo>
                  <a:pt x="208" y="361"/>
                </a:lnTo>
                <a:lnTo>
                  <a:pt x="177" y="333"/>
                </a:lnTo>
                <a:lnTo>
                  <a:pt x="139" y="294"/>
                </a:lnTo>
                <a:lnTo>
                  <a:pt x="127" y="269"/>
                </a:lnTo>
                <a:lnTo>
                  <a:pt x="108" y="253"/>
                </a:lnTo>
                <a:lnTo>
                  <a:pt x="94" y="228"/>
                </a:lnTo>
                <a:lnTo>
                  <a:pt x="78" y="203"/>
                </a:lnTo>
                <a:lnTo>
                  <a:pt x="53" y="175"/>
                </a:lnTo>
                <a:lnTo>
                  <a:pt x="32" y="149"/>
                </a:lnTo>
                <a:lnTo>
                  <a:pt x="0" y="120"/>
                </a:lnTo>
                <a:lnTo>
                  <a:pt x="19" y="102"/>
                </a:lnTo>
                <a:lnTo>
                  <a:pt x="32" y="88"/>
                </a:lnTo>
                <a:lnTo>
                  <a:pt x="38" y="69"/>
                </a:lnTo>
                <a:lnTo>
                  <a:pt x="38" y="52"/>
                </a:lnTo>
                <a:lnTo>
                  <a:pt x="53" y="47"/>
                </a:lnTo>
                <a:lnTo>
                  <a:pt x="63" y="33"/>
                </a:lnTo>
                <a:lnTo>
                  <a:pt x="69" y="28"/>
                </a:lnTo>
                <a:lnTo>
                  <a:pt x="63" y="10"/>
                </a:lnTo>
                <a:lnTo>
                  <a:pt x="72" y="0"/>
                </a:lnTo>
                <a:lnTo>
                  <a:pt x="88" y="10"/>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23" name="Freeform 374"/>
          <p:cNvSpPr>
            <a:spLocks noChangeAspect="1"/>
          </p:cNvSpPr>
          <p:nvPr/>
        </p:nvSpPr>
        <p:spPr bwMode="auto">
          <a:xfrm>
            <a:off x="698481" y="2217088"/>
            <a:ext cx="873778" cy="519492"/>
          </a:xfrm>
          <a:custGeom>
            <a:avLst/>
            <a:gdLst>
              <a:gd name="T0" fmla="*/ 3022707 w 661"/>
              <a:gd name="T1" fmla="*/ 50334 h 398"/>
              <a:gd name="T2" fmla="*/ 2917592 w 661"/>
              <a:gd name="T3" fmla="*/ 42667 h 398"/>
              <a:gd name="T4" fmla="*/ 2813638 w 661"/>
              <a:gd name="T5" fmla="*/ 36827 h 398"/>
              <a:gd name="T6" fmla="*/ 2765410 w 661"/>
              <a:gd name="T7" fmla="*/ 32941 h 398"/>
              <a:gd name="T8" fmla="*/ 2813638 w 661"/>
              <a:gd name="T9" fmla="*/ 27936 h 398"/>
              <a:gd name="T10" fmla="*/ 2798759 w 661"/>
              <a:gd name="T11" fmla="*/ 21902 h 398"/>
              <a:gd name="T12" fmla="*/ 2798759 w 661"/>
              <a:gd name="T13" fmla="*/ 18167 h 398"/>
              <a:gd name="T14" fmla="*/ 2647526 w 661"/>
              <a:gd name="T15" fmla="*/ 13839 h 398"/>
              <a:gd name="T16" fmla="*/ 2495214 w 661"/>
              <a:gd name="T17" fmla="*/ 13839 h 398"/>
              <a:gd name="T18" fmla="*/ 2382175 w 661"/>
              <a:gd name="T19" fmla="*/ 15479 h 398"/>
              <a:gd name="T20" fmla="*/ 2152047 w 661"/>
              <a:gd name="T21" fmla="*/ 14776 h 398"/>
              <a:gd name="T22" fmla="*/ 1981953 w 661"/>
              <a:gd name="T23" fmla="*/ 12631 h 398"/>
              <a:gd name="T24" fmla="*/ 1838386 w 661"/>
              <a:gd name="T25" fmla="*/ 11792 h 398"/>
              <a:gd name="T26" fmla="*/ 1558018 w 661"/>
              <a:gd name="T27" fmla="*/ 12631 h 398"/>
              <a:gd name="T28" fmla="*/ 1386065 w 661"/>
              <a:gd name="T29" fmla="*/ 9122 h 398"/>
              <a:gd name="T30" fmla="*/ 1266201 w 661"/>
              <a:gd name="T31" fmla="*/ 11024 h 398"/>
              <a:gd name="T32" fmla="*/ 1163155 w 661"/>
              <a:gd name="T33" fmla="*/ 8575 h 398"/>
              <a:gd name="T34" fmla="*/ 985765 w 661"/>
              <a:gd name="T35" fmla="*/ 8575 h 398"/>
              <a:gd name="T36" fmla="*/ 800256 w 661"/>
              <a:gd name="T37" fmla="*/ 4254 h 398"/>
              <a:gd name="T38" fmla="*/ 617915 w 661"/>
              <a:gd name="T39" fmla="*/ 1881 h 398"/>
              <a:gd name="T40" fmla="*/ 476867 w 661"/>
              <a:gd name="T41" fmla="*/ 1287 h 398"/>
              <a:gd name="T42" fmla="*/ 342005 w 661"/>
              <a:gd name="T43" fmla="*/ 0 h 398"/>
              <a:gd name="T44" fmla="*/ 266298 w 661"/>
              <a:gd name="T45" fmla="*/ 2218 h 398"/>
              <a:gd name="T46" fmla="*/ 236003 w 661"/>
              <a:gd name="T47" fmla="*/ 11024 h 398"/>
              <a:gd name="T48" fmla="*/ 165180 w 661"/>
              <a:gd name="T49" fmla="*/ 15479 h 398"/>
              <a:gd name="T50" fmla="*/ 56895 w 661"/>
              <a:gd name="T51" fmla="*/ 20224 h 398"/>
              <a:gd name="T52" fmla="*/ 74820 w 661"/>
              <a:gd name="T53" fmla="*/ 23640 h 398"/>
              <a:gd name="T54" fmla="*/ 236003 w 661"/>
              <a:gd name="T55" fmla="*/ 24669 h 398"/>
              <a:gd name="T56" fmla="*/ 313719 w 661"/>
              <a:gd name="T57" fmla="*/ 29787 h 398"/>
              <a:gd name="T58" fmla="*/ 459792 w 661"/>
              <a:gd name="T59" fmla="*/ 31986 h 398"/>
              <a:gd name="T60" fmla="*/ 482502 w 661"/>
              <a:gd name="T61" fmla="*/ 37741 h 398"/>
              <a:gd name="T62" fmla="*/ 571624 w 661"/>
              <a:gd name="T63" fmla="*/ 40735 h 398"/>
              <a:gd name="T64" fmla="*/ 646301 w 661"/>
              <a:gd name="T65" fmla="*/ 38608 h 398"/>
              <a:gd name="T66" fmla="*/ 724632 w 661"/>
              <a:gd name="T67" fmla="*/ 34788 h 398"/>
              <a:gd name="T68" fmla="*/ 779453 w 661"/>
              <a:gd name="T69" fmla="*/ 35047 h 398"/>
              <a:gd name="T70" fmla="*/ 958734 w 661"/>
              <a:gd name="T71" fmla="*/ 37878 h 398"/>
              <a:gd name="T72" fmla="*/ 1191230 w 661"/>
              <a:gd name="T73" fmla="*/ 39388 h 398"/>
              <a:gd name="T74" fmla="*/ 1401746 w 661"/>
              <a:gd name="T75" fmla="*/ 43241 h 398"/>
              <a:gd name="T76" fmla="*/ 1533748 w 661"/>
              <a:gd name="T77" fmla="*/ 46471 h 398"/>
              <a:gd name="T78" fmla="*/ 1717462 w 661"/>
              <a:gd name="T79" fmla="*/ 46471 h 398"/>
              <a:gd name="T80" fmla="*/ 1866236 w 661"/>
              <a:gd name="T81" fmla="*/ 49542 h 398"/>
              <a:gd name="T82" fmla="*/ 2017831 w 661"/>
              <a:gd name="T83" fmla="*/ 49542 h 398"/>
              <a:gd name="T84" fmla="*/ 2165130 w 661"/>
              <a:gd name="T85" fmla="*/ 49542 h 398"/>
              <a:gd name="T86" fmla="*/ 2273449 w 661"/>
              <a:gd name="T87" fmla="*/ 50334 h 398"/>
              <a:gd name="T88" fmla="*/ 2273449 w 661"/>
              <a:gd name="T89" fmla="*/ 55118 h 398"/>
              <a:gd name="T90" fmla="*/ 2421619 w 661"/>
              <a:gd name="T91" fmla="*/ 56408 h 398"/>
              <a:gd name="T92" fmla="*/ 2522604 w 661"/>
              <a:gd name="T93" fmla="*/ 59946 h 398"/>
              <a:gd name="T94" fmla="*/ 2617519 w 661"/>
              <a:gd name="T95" fmla="*/ 59946 h 398"/>
              <a:gd name="T96" fmla="*/ 2664107 w 661"/>
              <a:gd name="T97" fmla="*/ 55506 h 398"/>
              <a:gd name="T98" fmla="*/ 2813638 w 661"/>
              <a:gd name="T99" fmla="*/ 55506 h 398"/>
              <a:gd name="T100" fmla="*/ 2963833 w 661"/>
              <a:gd name="T101" fmla="*/ 57576 h 398"/>
              <a:gd name="T102" fmla="*/ 3067083 w 661"/>
              <a:gd name="T103" fmla="*/ 58807 h 398"/>
              <a:gd name="T104" fmla="*/ 3148971 w 661"/>
              <a:gd name="T105" fmla="*/ 55506 h 3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1"/>
              <a:gd name="T160" fmla="*/ 0 h 398"/>
              <a:gd name="T161" fmla="*/ 661 w 661"/>
              <a:gd name="T162" fmla="*/ 398 h 3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1" h="398">
                <a:moveTo>
                  <a:pt x="655" y="343"/>
                </a:moveTo>
                <a:lnTo>
                  <a:pt x="635" y="328"/>
                </a:lnTo>
                <a:lnTo>
                  <a:pt x="625" y="312"/>
                </a:lnTo>
                <a:lnTo>
                  <a:pt x="613" y="278"/>
                </a:lnTo>
                <a:lnTo>
                  <a:pt x="606" y="265"/>
                </a:lnTo>
                <a:lnTo>
                  <a:pt x="591" y="240"/>
                </a:lnTo>
                <a:lnTo>
                  <a:pt x="581" y="229"/>
                </a:lnTo>
                <a:lnTo>
                  <a:pt x="581" y="214"/>
                </a:lnTo>
                <a:lnTo>
                  <a:pt x="594" y="201"/>
                </a:lnTo>
                <a:lnTo>
                  <a:pt x="591" y="182"/>
                </a:lnTo>
                <a:lnTo>
                  <a:pt x="591" y="157"/>
                </a:lnTo>
                <a:lnTo>
                  <a:pt x="588" y="142"/>
                </a:lnTo>
                <a:lnTo>
                  <a:pt x="597" y="131"/>
                </a:lnTo>
                <a:lnTo>
                  <a:pt x="588" y="118"/>
                </a:lnTo>
                <a:lnTo>
                  <a:pt x="572" y="93"/>
                </a:lnTo>
                <a:lnTo>
                  <a:pt x="556" y="90"/>
                </a:lnTo>
                <a:lnTo>
                  <a:pt x="536" y="82"/>
                </a:lnTo>
                <a:lnTo>
                  <a:pt x="524" y="90"/>
                </a:lnTo>
                <a:lnTo>
                  <a:pt x="514" y="99"/>
                </a:lnTo>
                <a:lnTo>
                  <a:pt x="500" y="101"/>
                </a:lnTo>
                <a:lnTo>
                  <a:pt x="489" y="96"/>
                </a:lnTo>
                <a:lnTo>
                  <a:pt x="452" y="96"/>
                </a:lnTo>
                <a:lnTo>
                  <a:pt x="430" y="87"/>
                </a:lnTo>
                <a:lnTo>
                  <a:pt x="416" y="81"/>
                </a:lnTo>
                <a:lnTo>
                  <a:pt x="402" y="68"/>
                </a:lnTo>
                <a:lnTo>
                  <a:pt x="386" y="77"/>
                </a:lnTo>
                <a:lnTo>
                  <a:pt x="360" y="77"/>
                </a:lnTo>
                <a:lnTo>
                  <a:pt x="328" y="81"/>
                </a:lnTo>
                <a:lnTo>
                  <a:pt x="310" y="77"/>
                </a:lnTo>
                <a:lnTo>
                  <a:pt x="291" y="59"/>
                </a:lnTo>
                <a:lnTo>
                  <a:pt x="280" y="68"/>
                </a:lnTo>
                <a:lnTo>
                  <a:pt x="266" y="71"/>
                </a:lnTo>
                <a:lnTo>
                  <a:pt x="250" y="62"/>
                </a:lnTo>
                <a:lnTo>
                  <a:pt x="244" y="56"/>
                </a:lnTo>
                <a:lnTo>
                  <a:pt x="225" y="59"/>
                </a:lnTo>
                <a:lnTo>
                  <a:pt x="208" y="56"/>
                </a:lnTo>
                <a:lnTo>
                  <a:pt x="193" y="46"/>
                </a:lnTo>
                <a:lnTo>
                  <a:pt x="168" y="27"/>
                </a:lnTo>
                <a:lnTo>
                  <a:pt x="145" y="9"/>
                </a:lnTo>
                <a:lnTo>
                  <a:pt x="130" y="12"/>
                </a:lnTo>
                <a:lnTo>
                  <a:pt x="113" y="18"/>
                </a:lnTo>
                <a:lnTo>
                  <a:pt x="100" y="9"/>
                </a:lnTo>
                <a:lnTo>
                  <a:pt x="87" y="0"/>
                </a:lnTo>
                <a:lnTo>
                  <a:pt x="72" y="0"/>
                </a:lnTo>
                <a:lnTo>
                  <a:pt x="60" y="9"/>
                </a:lnTo>
                <a:lnTo>
                  <a:pt x="56" y="15"/>
                </a:lnTo>
                <a:lnTo>
                  <a:pt x="56" y="43"/>
                </a:lnTo>
                <a:lnTo>
                  <a:pt x="50" y="71"/>
                </a:lnTo>
                <a:lnTo>
                  <a:pt x="44" y="90"/>
                </a:lnTo>
                <a:lnTo>
                  <a:pt x="35" y="101"/>
                </a:lnTo>
                <a:lnTo>
                  <a:pt x="25" y="120"/>
                </a:lnTo>
                <a:lnTo>
                  <a:pt x="12" y="132"/>
                </a:lnTo>
                <a:lnTo>
                  <a:pt x="0" y="142"/>
                </a:lnTo>
                <a:lnTo>
                  <a:pt x="16" y="154"/>
                </a:lnTo>
                <a:lnTo>
                  <a:pt x="31" y="157"/>
                </a:lnTo>
                <a:lnTo>
                  <a:pt x="50" y="161"/>
                </a:lnTo>
                <a:lnTo>
                  <a:pt x="47" y="185"/>
                </a:lnTo>
                <a:lnTo>
                  <a:pt x="66" y="195"/>
                </a:lnTo>
                <a:lnTo>
                  <a:pt x="91" y="204"/>
                </a:lnTo>
                <a:lnTo>
                  <a:pt x="97" y="208"/>
                </a:lnTo>
                <a:lnTo>
                  <a:pt x="100" y="220"/>
                </a:lnTo>
                <a:lnTo>
                  <a:pt x="101" y="245"/>
                </a:lnTo>
                <a:lnTo>
                  <a:pt x="106" y="259"/>
                </a:lnTo>
                <a:lnTo>
                  <a:pt x="120" y="265"/>
                </a:lnTo>
                <a:lnTo>
                  <a:pt x="133" y="262"/>
                </a:lnTo>
                <a:lnTo>
                  <a:pt x="136" y="251"/>
                </a:lnTo>
                <a:lnTo>
                  <a:pt x="136" y="237"/>
                </a:lnTo>
                <a:lnTo>
                  <a:pt x="152" y="226"/>
                </a:lnTo>
                <a:lnTo>
                  <a:pt x="158" y="220"/>
                </a:lnTo>
                <a:lnTo>
                  <a:pt x="164" y="229"/>
                </a:lnTo>
                <a:lnTo>
                  <a:pt x="180" y="240"/>
                </a:lnTo>
                <a:lnTo>
                  <a:pt x="201" y="248"/>
                </a:lnTo>
                <a:lnTo>
                  <a:pt x="230" y="254"/>
                </a:lnTo>
                <a:lnTo>
                  <a:pt x="250" y="257"/>
                </a:lnTo>
                <a:lnTo>
                  <a:pt x="280" y="268"/>
                </a:lnTo>
                <a:lnTo>
                  <a:pt x="294" y="281"/>
                </a:lnTo>
                <a:lnTo>
                  <a:pt x="312" y="300"/>
                </a:lnTo>
                <a:lnTo>
                  <a:pt x="322" y="303"/>
                </a:lnTo>
                <a:lnTo>
                  <a:pt x="347" y="303"/>
                </a:lnTo>
                <a:lnTo>
                  <a:pt x="360" y="303"/>
                </a:lnTo>
                <a:lnTo>
                  <a:pt x="378" y="318"/>
                </a:lnTo>
                <a:lnTo>
                  <a:pt x="392" y="322"/>
                </a:lnTo>
                <a:lnTo>
                  <a:pt x="411" y="318"/>
                </a:lnTo>
                <a:lnTo>
                  <a:pt x="424" y="322"/>
                </a:lnTo>
                <a:lnTo>
                  <a:pt x="433" y="322"/>
                </a:lnTo>
                <a:lnTo>
                  <a:pt x="455" y="322"/>
                </a:lnTo>
                <a:lnTo>
                  <a:pt x="461" y="315"/>
                </a:lnTo>
                <a:lnTo>
                  <a:pt x="477" y="328"/>
                </a:lnTo>
                <a:lnTo>
                  <a:pt x="477" y="340"/>
                </a:lnTo>
                <a:lnTo>
                  <a:pt x="477" y="359"/>
                </a:lnTo>
                <a:lnTo>
                  <a:pt x="486" y="365"/>
                </a:lnTo>
                <a:lnTo>
                  <a:pt x="508" y="368"/>
                </a:lnTo>
                <a:lnTo>
                  <a:pt x="519" y="379"/>
                </a:lnTo>
                <a:lnTo>
                  <a:pt x="530" y="390"/>
                </a:lnTo>
                <a:lnTo>
                  <a:pt x="538" y="398"/>
                </a:lnTo>
                <a:lnTo>
                  <a:pt x="550" y="390"/>
                </a:lnTo>
                <a:lnTo>
                  <a:pt x="555" y="374"/>
                </a:lnTo>
                <a:lnTo>
                  <a:pt x="559" y="362"/>
                </a:lnTo>
                <a:lnTo>
                  <a:pt x="574" y="366"/>
                </a:lnTo>
                <a:lnTo>
                  <a:pt x="591" y="362"/>
                </a:lnTo>
                <a:lnTo>
                  <a:pt x="603" y="362"/>
                </a:lnTo>
                <a:lnTo>
                  <a:pt x="622" y="374"/>
                </a:lnTo>
                <a:lnTo>
                  <a:pt x="635" y="384"/>
                </a:lnTo>
                <a:lnTo>
                  <a:pt x="644" y="384"/>
                </a:lnTo>
                <a:lnTo>
                  <a:pt x="655" y="372"/>
                </a:lnTo>
                <a:lnTo>
                  <a:pt x="661" y="362"/>
                </a:lnTo>
                <a:lnTo>
                  <a:pt x="655" y="343"/>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24" name="Freeform 375"/>
          <p:cNvSpPr>
            <a:spLocks noChangeAspect="1"/>
          </p:cNvSpPr>
          <p:nvPr/>
        </p:nvSpPr>
        <p:spPr bwMode="auto">
          <a:xfrm>
            <a:off x="250581" y="2383512"/>
            <a:ext cx="681357" cy="264303"/>
          </a:xfrm>
          <a:custGeom>
            <a:avLst/>
            <a:gdLst>
              <a:gd name="T0" fmla="*/ 1529991 w 514"/>
              <a:gd name="T1" fmla="*/ 0 h 202"/>
              <a:gd name="T2" fmla="*/ 1381288 w 514"/>
              <a:gd name="T3" fmla="*/ 4324 h 202"/>
              <a:gd name="T4" fmla="*/ 1220824 w 514"/>
              <a:gd name="T5" fmla="*/ 2629 h 202"/>
              <a:gd name="T6" fmla="*/ 1060185 w 514"/>
              <a:gd name="T7" fmla="*/ 4324 h 202"/>
              <a:gd name="T8" fmla="*/ 929532 w 514"/>
              <a:gd name="T9" fmla="*/ 1673 h 202"/>
              <a:gd name="T10" fmla="*/ 711420 w 514"/>
              <a:gd name="T11" fmla="*/ 1673 h 202"/>
              <a:gd name="T12" fmla="*/ 744750 w 514"/>
              <a:gd name="T13" fmla="*/ 4324 h 202"/>
              <a:gd name="T14" fmla="*/ 679744 w 514"/>
              <a:gd name="T15" fmla="*/ 6857 h 202"/>
              <a:gd name="T16" fmla="*/ 624309 w 514"/>
              <a:gd name="T17" fmla="*/ 10213 h 202"/>
              <a:gd name="T18" fmla="*/ 624309 w 514"/>
              <a:gd name="T19" fmla="*/ 13845 h 202"/>
              <a:gd name="T20" fmla="*/ 445157 w 514"/>
              <a:gd name="T21" fmla="*/ 15901 h 202"/>
              <a:gd name="T22" fmla="*/ 196038 w 514"/>
              <a:gd name="T23" fmla="*/ 18675 h 202"/>
              <a:gd name="T24" fmla="*/ 48828 w 514"/>
              <a:gd name="T25" fmla="*/ 22778 h 202"/>
              <a:gd name="T26" fmla="*/ 0 w 514"/>
              <a:gd name="T27" fmla="*/ 29748 h 202"/>
              <a:gd name="T28" fmla="*/ 141703 w 514"/>
              <a:gd name="T29" fmla="*/ 32063 h 202"/>
              <a:gd name="T30" fmla="*/ 343165 w 514"/>
              <a:gd name="T31" fmla="*/ 33901 h 202"/>
              <a:gd name="T32" fmla="*/ 584351 w 514"/>
              <a:gd name="T33" fmla="*/ 30603 h 202"/>
              <a:gd name="T34" fmla="*/ 679744 w 514"/>
              <a:gd name="T35" fmla="*/ 23955 h 202"/>
              <a:gd name="T36" fmla="*/ 768121 w 514"/>
              <a:gd name="T37" fmla="*/ 19146 h 202"/>
              <a:gd name="T38" fmla="*/ 947346 w 514"/>
              <a:gd name="T39" fmla="*/ 16670 h 202"/>
              <a:gd name="T40" fmla="*/ 1194319 w 514"/>
              <a:gd name="T41" fmla="*/ 10118 h 202"/>
              <a:gd name="T42" fmla="*/ 1498830 w 514"/>
              <a:gd name="T43" fmla="*/ 11129 h 202"/>
              <a:gd name="T44" fmla="*/ 1709036 w 514"/>
              <a:gd name="T45" fmla="*/ 14680 h 202"/>
              <a:gd name="T46" fmla="*/ 1971578 w 514"/>
              <a:gd name="T47" fmla="*/ 17606 h 202"/>
              <a:gd name="T48" fmla="*/ 2284129 w 514"/>
              <a:gd name="T49" fmla="*/ 25543 h 202"/>
              <a:gd name="T50" fmla="*/ 2616271 w 514"/>
              <a:gd name="T51" fmla="*/ 33085 h 202"/>
              <a:gd name="T52" fmla="*/ 2716282 w 514"/>
              <a:gd name="T53" fmla="*/ 29890 h 202"/>
              <a:gd name="T54" fmla="*/ 2506522 w 514"/>
              <a:gd name="T55" fmla="*/ 23842 h 202"/>
              <a:gd name="T56" fmla="*/ 2333743 w 514"/>
              <a:gd name="T57" fmla="*/ 20759 h 202"/>
              <a:gd name="T58" fmla="*/ 2301899 w 514"/>
              <a:gd name="T59" fmla="*/ 17097 h 202"/>
              <a:gd name="T60" fmla="*/ 2253184 w 514"/>
              <a:gd name="T61" fmla="*/ 12782 h 202"/>
              <a:gd name="T62" fmla="*/ 2132452 w 514"/>
              <a:gd name="T63" fmla="*/ 10118 h 202"/>
              <a:gd name="T64" fmla="*/ 2003318 w 514"/>
              <a:gd name="T65" fmla="*/ 6857 h 202"/>
              <a:gd name="T66" fmla="*/ 2003318 w 514"/>
              <a:gd name="T67" fmla="*/ 3765 h 202"/>
              <a:gd name="T68" fmla="*/ 1900687 w 514"/>
              <a:gd name="T69" fmla="*/ 2629 h 202"/>
              <a:gd name="T70" fmla="*/ 1769162 w 514"/>
              <a:gd name="T71" fmla="*/ 962 h 2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4"/>
              <a:gd name="T109" fmla="*/ 0 h 202"/>
              <a:gd name="T110" fmla="*/ 514 w 514"/>
              <a:gd name="T111" fmla="*/ 202 h 2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4" h="202">
                <a:moveTo>
                  <a:pt x="335" y="6"/>
                </a:moveTo>
                <a:lnTo>
                  <a:pt x="290" y="0"/>
                </a:lnTo>
                <a:lnTo>
                  <a:pt x="274" y="25"/>
                </a:lnTo>
                <a:lnTo>
                  <a:pt x="262" y="25"/>
                </a:lnTo>
                <a:lnTo>
                  <a:pt x="246" y="11"/>
                </a:lnTo>
                <a:lnTo>
                  <a:pt x="231" y="16"/>
                </a:lnTo>
                <a:lnTo>
                  <a:pt x="215" y="19"/>
                </a:lnTo>
                <a:lnTo>
                  <a:pt x="201" y="25"/>
                </a:lnTo>
                <a:lnTo>
                  <a:pt x="195" y="22"/>
                </a:lnTo>
                <a:lnTo>
                  <a:pt x="176" y="10"/>
                </a:lnTo>
                <a:lnTo>
                  <a:pt x="164" y="4"/>
                </a:lnTo>
                <a:lnTo>
                  <a:pt x="135" y="10"/>
                </a:lnTo>
                <a:lnTo>
                  <a:pt x="135" y="19"/>
                </a:lnTo>
                <a:lnTo>
                  <a:pt x="141" y="25"/>
                </a:lnTo>
                <a:lnTo>
                  <a:pt x="139" y="36"/>
                </a:lnTo>
                <a:lnTo>
                  <a:pt x="129" y="41"/>
                </a:lnTo>
                <a:lnTo>
                  <a:pt x="120" y="52"/>
                </a:lnTo>
                <a:lnTo>
                  <a:pt x="117" y="61"/>
                </a:lnTo>
                <a:lnTo>
                  <a:pt x="120" y="73"/>
                </a:lnTo>
                <a:lnTo>
                  <a:pt x="117" y="83"/>
                </a:lnTo>
                <a:lnTo>
                  <a:pt x="108" y="89"/>
                </a:lnTo>
                <a:lnTo>
                  <a:pt x="84" y="95"/>
                </a:lnTo>
                <a:lnTo>
                  <a:pt x="37" y="99"/>
                </a:lnTo>
                <a:lnTo>
                  <a:pt x="37" y="111"/>
                </a:lnTo>
                <a:lnTo>
                  <a:pt x="21" y="124"/>
                </a:lnTo>
                <a:lnTo>
                  <a:pt x="9" y="136"/>
                </a:lnTo>
                <a:lnTo>
                  <a:pt x="0" y="152"/>
                </a:lnTo>
                <a:lnTo>
                  <a:pt x="0" y="177"/>
                </a:lnTo>
                <a:lnTo>
                  <a:pt x="12" y="202"/>
                </a:lnTo>
                <a:lnTo>
                  <a:pt x="27" y="191"/>
                </a:lnTo>
                <a:lnTo>
                  <a:pt x="50" y="197"/>
                </a:lnTo>
                <a:lnTo>
                  <a:pt x="65" y="202"/>
                </a:lnTo>
                <a:lnTo>
                  <a:pt x="89" y="194"/>
                </a:lnTo>
                <a:lnTo>
                  <a:pt x="110" y="183"/>
                </a:lnTo>
                <a:lnTo>
                  <a:pt x="126" y="166"/>
                </a:lnTo>
                <a:lnTo>
                  <a:pt x="129" y="143"/>
                </a:lnTo>
                <a:lnTo>
                  <a:pt x="133" y="127"/>
                </a:lnTo>
                <a:lnTo>
                  <a:pt x="145" y="114"/>
                </a:lnTo>
                <a:lnTo>
                  <a:pt x="166" y="105"/>
                </a:lnTo>
                <a:lnTo>
                  <a:pt x="179" y="99"/>
                </a:lnTo>
                <a:lnTo>
                  <a:pt x="201" y="80"/>
                </a:lnTo>
                <a:lnTo>
                  <a:pt x="226" y="60"/>
                </a:lnTo>
                <a:lnTo>
                  <a:pt x="265" y="55"/>
                </a:lnTo>
                <a:lnTo>
                  <a:pt x="284" y="66"/>
                </a:lnTo>
                <a:lnTo>
                  <a:pt x="309" y="80"/>
                </a:lnTo>
                <a:lnTo>
                  <a:pt x="324" y="87"/>
                </a:lnTo>
                <a:lnTo>
                  <a:pt x="351" y="89"/>
                </a:lnTo>
                <a:lnTo>
                  <a:pt x="373" y="105"/>
                </a:lnTo>
                <a:lnTo>
                  <a:pt x="404" y="124"/>
                </a:lnTo>
                <a:lnTo>
                  <a:pt x="432" y="152"/>
                </a:lnTo>
                <a:lnTo>
                  <a:pt x="468" y="185"/>
                </a:lnTo>
                <a:lnTo>
                  <a:pt x="496" y="197"/>
                </a:lnTo>
                <a:lnTo>
                  <a:pt x="503" y="191"/>
                </a:lnTo>
                <a:lnTo>
                  <a:pt x="514" y="178"/>
                </a:lnTo>
                <a:lnTo>
                  <a:pt x="500" y="155"/>
                </a:lnTo>
                <a:lnTo>
                  <a:pt x="474" y="142"/>
                </a:lnTo>
                <a:lnTo>
                  <a:pt x="464" y="126"/>
                </a:lnTo>
                <a:lnTo>
                  <a:pt x="443" y="124"/>
                </a:lnTo>
                <a:lnTo>
                  <a:pt x="436" y="114"/>
                </a:lnTo>
                <a:lnTo>
                  <a:pt x="436" y="102"/>
                </a:lnTo>
                <a:lnTo>
                  <a:pt x="435" y="89"/>
                </a:lnTo>
                <a:lnTo>
                  <a:pt x="427" y="76"/>
                </a:lnTo>
                <a:lnTo>
                  <a:pt x="422" y="68"/>
                </a:lnTo>
                <a:lnTo>
                  <a:pt x="404" y="60"/>
                </a:lnTo>
                <a:lnTo>
                  <a:pt x="385" y="49"/>
                </a:lnTo>
                <a:lnTo>
                  <a:pt x="379" y="41"/>
                </a:lnTo>
                <a:lnTo>
                  <a:pt x="382" y="30"/>
                </a:lnTo>
                <a:lnTo>
                  <a:pt x="379" y="22"/>
                </a:lnTo>
                <a:lnTo>
                  <a:pt x="370" y="22"/>
                </a:lnTo>
                <a:lnTo>
                  <a:pt x="360" y="16"/>
                </a:lnTo>
                <a:lnTo>
                  <a:pt x="351" y="19"/>
                </a:lnTo>
                <a:lnTo>
                  <a:pt x="335" y="6"/>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25" name="Freeform 376"/>
          <p:cNvSpPr>
            <a:spLocks noChangeAspect="1"/>
          </p:cNvSpPr>
          <p:nvPr/>
        </p:nvSpPr>
        <p:spPr bwMode="auto">
          <a:xfrm>
            <a:off x="161172" y="1859372"/>
            <a:ext cx="269178" cy="210759"/>
          </a:xfrm>
          <a:custGeom>
            <a:avLst/>
            <a:gdLst>
              <a:gd name="T0" fmla="*/ 851231 w 204"/>
              <a:gd name="T1" fmla="*/ 1116 h 161"/>
              <a:gd name="T2" fmla="*/ 712547 w 204"/>
              <a:gd name="T3" fmla="*/ 1 h 161"/>
              <a:gd name="T4" fmla="*/ 642199 w 204"/>
              <a:gd name="T5" fmla="*/ 1 h 161"/>
              <a:gd name="T6" fmla="*/ 568547 w 204"/>
              <a:gd name="T7" fmla="*/ 3833 h 161"/>
              <a:gd name="T8" fmla="*/ 540540 w 204"/>
              <a:gd name="T9" fmla="*/ 5996 h 161"/>
              <a:gd name="T10" fmla="*/ 469210 w 204"/>
              <a:gd name="T11" fmla="*/ 6681 h 161"/>
              <a:gd name="T12" fmla="*/ 370964 w 204"/>
              <a:gd name="T13" fmla="*/ 5060 h 161"/>
              <a:gd name="T14" fmla="*/ 317602 w 204"/>
              <a:gd name="T15" fmla="*/ 3336 h 161"/>
              <a:gd name="T16" fmla="*/ 231388 w 204"/>
              <a:gd name="T17" fmla="*/ 735 h 161"/>
              <a:gd name="T18" fmla="*/ 192488 w 204"/>
              <a:gd name="T19" fmla="*/ 0 h 161"/>
              <a:gd name="T20" fmla="*/ 122232 w 204"/>
              <a:gd name="T21" fmla="*/ 2235 h 161"/>
              <a:gd name="T22" fmla="*/ 70326 w 204"/>
              <a:gd name="T23" fmla="*/ 5060 h 161"/>
              <a:gd name="T24" fmla="*/ 0 w 204"/>
              <a:gd name="T25" fmla="*/ 7677 h 161"/>
              <a:gd name="T26" fmla="*/ 50407 w 204"/>
              <a:gd name="T27" fmla="*/ 12244 h 161"/>
              <a:gd name="T28" fmla="*/ 106756 w 204"/>
              <a:gd name="T29" fmla="*/ 15633 h 161"/>
              <a:gd name="T30" fmla="*/ 122232 w 204"/>
              <a:gd name="T31" fmla="*/ 17088 h 161"/>
              <a:gd name="T32" fmla="*/ 85071 w 204"/>
              <a:gd name="T33" fmla="*/ 19655 h 161"/>
              <a:gd name="T34" fmla="*/ 99403 w 204"/>
              <a:gd name="T35" fmla="*/ 23097 h 161"/>
              <a:gd name="T36" fmla="*/ 99403 w 204"/>
              <a:gd name="T37" fmla="*/ 25952 h 161"/>
              <a:gd name="T38" fmla="*/ 122232 w 204"/>
              <a:gd name="T39" fmla="*/ 27645 h 161"/>
              <a:gd name="T40" fmla="*/ 178688 w 204"/>
              <a:gd name="T41" fmla="*/ 25060 h 161"/>
              <a:gd name="T42" fmla="*/ 274648 w 204"/>
              <a:gd name="T43" fmla="*/ 24059 h 161"/>
              <a:gd name="T44" fmla="*/ 317602 w 204"/>
              <a:gd name="T45" fmla="*/ 23097 h 161"/>
              <a:gd name="T46" fmla="*/ 386062 w 204"/>
              <a:gd name="T47" fmla="*/ 23331 h 161"/>
              <a:gd name="T48" fmla="*/ 469210 w 204"/>
              <a:gd name="T49" fmla="*/ 23097 h 161"/>
              <a:gd name="T50" fmla="*/ 540540 w 204"/>
              <a:gd name="T51" fmla="*/ 23331 h 161"/>
              <a:gd name="T52" fmla="*/ 607962 w 204"/>
              <a:gd name="T53" fmla="*/ 24059 h 161"/>
              <a:gd name="T54" fmla="*/ 653067 w 204"/>
              <a:gd name="T55" fmla="*/ 23097 h 161"/>
              <a:gd name="T56" fmla="*/ 752115 w 204"/>
              <a:gd name="T57" fmla="*/ 21809 h 161"/>
              <a:gd name="T58" fmla="*/ 780055 w 204"/>
              <a:gd name="T59" fmla="*/ 18988 h 161"/>
              <a:gd name="T60" fmla="*/ 809483 w 204"/>
              <a:gd name="T61" fmla="*/ 17846 h 161"/>
              <a:gd name="T62" fmla="*/ 851231 w 204"/>
              <a:gd name="T63" fmla="*/ 17963 h 161"/>
              <a:gd name="T64" fmla="*/ 908235 w 204"/>
              <a:gd name="T65" fmla="*/ 17846 h 161"/>
              <a:gd name="T66" fmla="*/ 890805 w 204"/>
              <a:gd name="T67" fmla="*/ 15633 h 161"/>
              <a:gd name="T68" fmla="*/ 890805 w 204"/>
              <a:gd name="T69" fmla="*/ 11274 h 161"/>
              <a:gd name="T70" fmla="*/ 863627 w 204"/>
              <a:gd name="T71" fmla="*/ 9600 h 161"/>
              <a:gd name="T72" fmla="*/ 863627 w 204"/>
              <a:gd name="T73" fmla="*/ 6681 h 161"/>
              <a:gd name="T74" fmla="*/ 851231 w 204"/>
              <a:gd name="T75" fmla="*/ 4404 h 161"/>
              <a:gd name="T76" fmla="*/ 851231 w 204"/>
              <a:gd name="T77" fmla="*/ 1116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4"/>
              <a:gd name="T118" fmla="*/ 0 h 161"/>
              <a:gd name="T119" fmla="*/ 204 w 204"/>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4" h="161">
                <a:moveTo>
                  <a:pt x="191" y="7"/>
                </a:moveTo>
                <a:lnTo>
                  <a:pt x="160" y="1"/>
                </a:lnTo>
                <a:lnTo>
                  <a:pt x="144" y="1"/>
                </a:lnTo>
                <a:lnTo>
                  <a:pt x="128" y="22"/>
                </a:lnTo>
                <a:lnTo>
                  <a:pt x="121" y="35"/>
                </a:lnTo>
                <a:lnTo>
                  <a:pt x="105" y="38"/>
                </a:lnTo>
                <a:lnTo>
                  <a:pt x="83" y="29"/>
                </a:lnTo>
                <a:lnTo>
                  <a:pt x="71" y="19"/>
                </a:lnTo>
                <a:lnTo>
                  <a:pt x="52" y="4"/>
                </a:lnTo>
                <a:lnTo>
                  <a:pt x="43" y="0"/>
                </a:lnTo>
                <a:lnTo>
                  <a:pt x="27" y="13"/>
                </a:lnTo>
                <a:lnTo>
                  <a:pt x="16" y="29"/>
                </a:lnTo>
                <a:lnTo>
                  <a:pt x="0" y="44"/>
                </a:lnTo>
                <a:lnTo>
                  <a:pt x="11" y="72"/>
                </a:lnTo>
                <a:lnTo>
                  <a:pt x="24" y="91"/>
                </a:lnTo>
                <a:lnTo>
                  <a:pt x="27" y="99"/>
                </a:lnTo>
                <a:lnTo>
                  <a:pt x="19" y="115"/>
                </a:lnTo>
                <a:lnTo>
                  <a:pt x="22" y="135"/>
                </a:lnTo>
                <a:lnTo>
                  <a:pt x="22" y="152"/>
                </a:lnTo>
                <a:lnTo>
                  <a:pt x="27" y="161"/>
                </a:lnTo>
                <a:lnTo>
                  <a:pt x="41" y="146"/>
                </a:lnTo>
                <a:lnTo>
                  <a:pt x="61" y="140"/>
                </a:lnTo>
                <a:lnTo>
                  <a:pt x="71" y="135"/>
                </a:lnTo>
                <a:lnTo>
                  <a:pt x="86" y="136"/>
                </a:lnTo>
                <a:lnTo>
                  <a:pt x="105" y="135"/>
                </a:lnTo>
                <a:lnTo>
                  <a:pt x="121" y="136"/>
                </a:lnTo>
                <a:lnTo>
                  <a:pt x="136" y="140"/>
                </a:lnTo>
                <a:lnTo>
                  <a:pt x="147" y="135"/>
                </a:lnTo>
                <a:lnTo>
                  <a:pt x="169" y="127"/>
                </a:lnTo>
                <a:lnTo>
                  <a:pt x="175" y="111"/>
                </a:lnTo>
                <a:lnTo>
                  <a:pt x="182" y="104"/>
                </a:lnTo>
                <a:lnTo>
                  <a:pt x="191" y="105"/>
                </a:lnTo>
                <a:lnTo>
                  <a:pt x="204" y="104"/>
                </a:lnTo>
                <a:lnTo>
                  <a:pt x="200" y="91"/>
                </a:lnTo>
                <a:lnTo>
                  <a:pt x="200" y="66"/>
                </a:lnTo>
                <a:lnTo>
                  <a:pt x="194" y="56"/>
                </a:lnTo>
                <a:lnTo>
                  <a:pt x="194" y="38"/>
                </a:lnTo>
                <a:lnTo>
                  <a:pt x="191" y="25"/>
                </a:lnTo>
                <a:lnTo>
                  <a:pt x="191" y="7"/>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26" name="Freeform 377"/>
          <p:cNvSpPr>
            <a:spLocks noChangeAspect="1"/>
          </p:cNvSpPr>
          <p:nvPr/>
        </p:nvSpPr>
        <p:spPr bwMode="auto">
          <a:xfrm>
            <a:off x="87569" y="1704434"/>
            <a:ext cx="631938" cy="816833"/>
          </a:xfrm>
          <a:custGeom>
            <a:avLst/>
            <a:gdLst>
              <a:gd name="T0" fmla="*/ 1269760 w 478"/>
              <a:gd name="T1" fmla="*/ 15959 h 627"/>
              <a:gd name="T2" fmla="*/ 1400265 w 478"/>
              <a:gd name="T3" fmla="*/ 11576 h 627"/>
              <a:gd name="T4" fmla="*/ 1388426 w 478"/>
              <a:gd name="T5" fmla="*/ 5822 h 627"/>
              <a:gd name="T6" fmla="*/ 1620633 w 478"/>
              <a:gd name="T7" fmla="*/ 2977 h 627"/>
              <a:gd name="T8" fmla="*/ 1769259 w 478"/>
              <a:gd name="T9" fmla="*/ 0 h 627"/>
              <a:gd name="T10" fmla="*/ 1797645 w 478"/>
              <a:gd name="T11" fmla="*/ 5822 h 627"/>
              <a:gd name="T12" fmla="*/ 1947568 w 478"/>
              <a:gd name="T13" fmla="*/ 12820 h 627"/>
              <a:gd name="T14" fmla="*/ 1917786 w 478"/>
              <a:gd name="T15" fmla="*/ 18457 h 627"/>
              <a:gd name="T16" fmla="*/ 1797645 w 478"/>
              <a:gd name="T17" fmla="*/ 20774 h 627"/>
              <a:gd name="T18" fmla="*/ 1727182 w 478"/>
              <a:gd name="T19" fmla="*/ 21922 h 627"/>
              <a:gd name="T20" fmla="*/ 1740120 w 478"/>
              <a:gd name="T21" fmla="*/ 29603 h 627"/>
              <a:gd name="T22" fmla="*/ 1824730 w 478"/>
              <a:gd name="T23" fmla="*/ 34767 h 627"/>
              <a:gd name="T24" fmla="*/ 1917786 w 478"/>
              <a:gd name="T25" fmla="*/ 40996 h 627"/>
              <a:gd name="T26" fmla="*/ 1947568 w 478"/>
              <a:gd name="T27" fmla="*/ 44185 h 627"/>
              <a:gd name="T28" fmla="*/ 1890012 w 478"/>
              <a:gd name="T29" fmla="*/ 45974 h 627"/>
              <a:gd name="T30" fmla="*/ 1727182 w 478"/>
              <a:gd name="T31" fmla="*/ 44185 h 627"/>
              <a:gd name="T32" fmla="*/ 1635732 w 478"/>
              <a:gd name="T33" fmla="*/ 47197 h 627"/>
              <a:gd name="T34" fmla="*/ 1693050 w 478"/>
              <a:gd name="T35" fmla="*/ 54863 h 627"/>
              <a:gd name="T36" fmla="*/ 1784608 w 478"/>
              <a:gd name="T37" fmla="*/ 56936 h 627"/>
              <a:gd name="T38" fmla="*/ 1970155 w 478"/>
              <a:gd name="T39" fmla="*/ 55943 h 627"/>
              <a:gd name="T40" fmla="*/ 2139986 w 478"/>
              <a:gd name="T41" fmla="*/ 63973 h 627"/>
              <a:gd name="T42" fmla="*/ 2235160 w 478"/>
              <a:gd name="T43" fmla="*/ 67987 h 627"/>
              <a:gd name="T44" fmla="*/ 2288331 w 478"/>
              <a:gd name="T45" fmla="*/ 73156 h 627"/>
              <a:gd name="T46" fmla="*/ 2231837 w 478"/>
              <a:gd name="T47" fmla="*/ 76433 h 627"/>
              <a:gd name="T48" fmla="*/ 1964213 w 478"/>
              <a:gd name="T49" fmla="*/ 75898 h 627"/>
              <a:gd name="T50" fmla="*/ 1844042 w 478"/>
              <a:gd name="T51" fmla="*/ 79120 h 627"/>
              <a:gd name="T52" fmla="*/ 1740120 w 478"/>
              <a:gd name="T53" fmla="*/ 77664 h 627"/>
              <a:gd name="T54" fmla="*/ 1635732 w 478"/>
              <a:gd name="T55" fmla="*/ 78566 h 627"/>
              <a:gd name="T56" fmla="*/ 1492355 w 478"/>
              <a:gd name="T57" fmla="*/ 77366 h 627"/>
              <a:gd name="T58" fmla="*/ 1358584 w 478"/>
              <a:gd name="T59" fmla="*/ 75699 h 627"/>
              <a:gd name="T60" fmla="*/ 1253643 w 478"/>
              <a:gd name="T61" fmla="*/ 77366 h 627"/>
              <a:gd name="T62" fmla="*/ 1282306 w 478"/>
              <a:gd name="T63" fmla="*/ 79120 h 627"/>
              <a:gd name="T64" fmla="*/ 1189830 w 478"/>
              <a:gd name="T65" fmla="*/ 81698 h 627"/>
              <a:gd name="T66" fmla="*/ 1166124 w 478"/>
              <a:gd name="T67" fmla="*/ 85204 h 627"/>
              <a:gd name="T68" fmla="*/ 1133087 w 478"/>
              <a:gd name="T69" fmla="*/ 87923 h 627"/>
              <a:gd name="T70" fmla="*/ 892442 w 478"/>
              <a:gd name="T71" fmla="*/ 89156 h 627"/>
              <a:gd name="T72" fmla="*/ 737878 w 478"/>
              <a:gd name="T73" fmla="*/ 87475 h 627"/>
              <a:gd name="T74" fmla="*/ 588757 w 478"/>
              <a:gd name="T75" fmla="*/ 84479 h 627"/>
              <a:gd name="T76" fmla="*/ 497158 w 478"/>
              <a:gd name="T77" fmla="*/ 86063 h 627"/>
              <a:gd name="T78" fmla="*/ 425982 w 478"/>
              <a:gd name="T79" fmla="*/ 88471 h 627"/>
              <a:gd name="T80" fmla="*/ 306193 w 478"/>
              <a:gd name="T81" fmla="*/ 85204 h 627"/>
              <a:gd name="T82" fmla="*/ 178316 w 478"/>
              <a:gd name="T83" fmla="*/ 81351 h 627"/>
              <a:gd name="T84" fmla="*/ 118525 w 478"/>
              <a:gd name="T85" fmla="*/ 75699 h 627"/>
              <a:gd name="T86" fmla="*/ 90154 w 478"/>
              <a:gd name="T87" fmla="*/ 72466 h 627"/>
              <a:gd name="T88" fmla="*/ 201863 w 478"/>
              <a:gd name="T89" fmla="*/ 68571 h 627"/>
              <a:gd name="T90" fmla="*/ 267818 w 478"/>
              <a:gd name="T91" fmla="*/ 63661 h 627"/>
              <a:gd name="T92" fmla="*/ 281893 w 478"/>
              <a:gd name="T93" fmla="*/ 59589 h 627"/>
              <a:gd name="T94" fmla="*/ 104798 w 478"/>
              <a:gd name="T95" fmla="*/ 54135 h 627"/>
              <a:gd name="T96" fmla="*/ 0 w 478"/>
              <a:gd name="T97" fmla="*/ 50622 h 627"/>
              <a:gd name="T98" fmla="*/ 149024 w 478"/>
              <a:gd name="T99" fmla="*/ 48036 h 627"/>
              <a:gd name="T100" fmla="*/ 224201 w 478"/>
              <a:gd name="T101" fmla="*/ 45464 h 627"/>
              <a:gd name="T102" fmla="*/ 351433 w 478"/>
              <a:gd name="T103" fmla="*/ 42672 h 627"/>
              <a:gd name="T104" fmla="*/ 395410 w 478"/>
              <a:gd name="T105" fmla="*/ 39757 h 627"/>
              <a:gd name="T106" fmla="*/ 560304 w 478"/>
              <a:gd name="T107" fmla="*/ 37058 h 627"/>
              <a:gd name="T108" fmla="*/ 692773 w 478"/>
              <a:gd name="T109" fmla="*/ 36379 h 627"/>
              <a:gd name="T110" fmla="*/ 892442 w 478"/>
              <a:gd name="T111" fmla="*/ 37058 h 627"/>
              <a:gd name="T112" fmla="*/ 1076642 w 478"/>
              <a:gd name="T113" fmla="*/ 34767 h 627"/>
              <a:gd name="T114" fmla="*/ 1092559 w 478"/>
              <a:gd name="T115" fmla="*/ 33083 h 627"/>
              <a:gd name="T116" fmla="*/ 1184037 w 478"/>
              <a:gd name="T117" fmla="*/ 32122 h 627"/>
              <a:gd name="T118" fmla="*/ 1209691 w 478"/>
              <a:gd name="T119" fmla="*/ 25565 h 627"/>
              <a:gd name="T120" fmla="*/ 1184037 w 478"/>
              <a:gd name="T121" fmla="*/ 21106 h 6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8"/>
              <a:gd name="T184" fmla="*/ 0 h 627"/>
              <a:gd name="T185" fmla="*/ 478 w 478"/>
              <a:gd name="T186" fmla="*/ 627 h 6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8" h="627">
                <a:moveTo>
                  <a:pt x="247" y="123"/>
                </a:moveTo>
                <a:lnTo>
                  <a:pt x="265" y="112"/>
                </a:lnTo>
                <a:lnTo>
                  <a:pt x="287" y="90"/>
                </a:lnTo>
                <a:lnTo>
                  <a:pt x="293" y="81"/>
                </a:lnTo>
                <a:lnTo>
                  <a:pt x="287" y="50"/>
                </a:lnTo>
                <a:lnTo>
                  <a:pt x="290" y="40"/>
                </a:lnTo>
                <a:lnTo>
                  <a:pt x="323" y="25"/>
                </a:lnTo>
                <a:lnTo>
                  <a:pt x="339" y="21"/>
                </a:lnTo>
                <a:lnTo>
                  <a:pt x="358" y="0"/>
                </a:lnTo>
                <a:lnTo>
                  <a:pt x="370" y="0"/>
                </a:lnTo>
                <a:lnTo>
                  <a:pt x="373" y="15"/>
                </a:lnTo>
                <a:lnTo>
                  <a:pt x="376" y="40"/>
                </a:lnTo>
                <a:lnTo>
                  <a:pt x="395" y="68"/>
                </a:lnTo>
                <a:lnTo>
                  <a:pt x="407" y="90"/>
                </a:lnTo>
                <a:lnTo>
                  <a:pt x="407" y="112"/>
                </a:lnTo>
                <a:lnTo>
                  <a:pt x="401" y="129"/>
                </a:lnTo>
                <a:lnTo>
                  <a:pt x="386" y="145"/>
                </a:lnTo>
                <a:lnTo>
                  <a:pt x="376" y="145"/>
                </a:lnTo>
                <a:lnTo>
                  <a:pt x="367" y="145"/>
                </a:lnTo>
                <a:lnTo>
                  <a:pt x="361" y="154"/>
                </a:lnTo>
                <a:lnTo>
                  <a:pt x="367" y="173"/>
                </a:lnTo>
                <a:lnTo>
                  <a:pt x="364" y="207"/>
                </a:lnTo>
                <a:lnTo>
                  <a:pt x="379" y="223"/>
                </a:lnTo>
                <a:lnTo>
                  <a:pt x="382" y="243"/>
                </a:lnTo>
                <a:lnTo>
                  <a:pt x="392" y="273"/>
                </a:lnTo>
                <a:lnTo>
                  <a:pt x="401" y="287"/>
                </a:lnTo>
                <a:lnTo>
                  <a:pt x="411" y="297"/>
                </a:lnTo>
                <a:lnTo>
                  <a:pt x="407" y="309"/>
                </a:lnTo>
                <a:lnTo>
                  <a:pt x="401" y="318"/>
                </a:lnTo>
                <a:lnTo>
                  <a:pt x="395" y="322"/>
                </a:lnTo>
                <a:lnTo>
                  <a:pt x="379" y="309"/>
                </a:lnTo>
                <a:lnTo>
                  <a:pt x="361" y="309"/>
                </a:lnTo>
                <a:lnTo>
                  <a:pt x="348" y="318"/>
                </a:lnTo>
                <a:lnTo>
                  <a:pt x="342" y="330"/>
                </a:lnTo>
                <a:lnTo>
                  <a:pt x="354" y="346"/>
                </a:lnTo>
                <a:lnTo>
                  <a:pt x="354" y="384"/>
                </a:lnTo>
                <a:lnTo>
                  <a:pt x="364" y="395"/>
                </a:lnTo>
                <a:lnTo>
                  <a:pt x="373" y="398"/>
                </a:lnTo>
                <a:lnTo>
                  <a:pt x="392" y="395"/>
                </a:lnTo>
                <a:lnTo>
                  <a:pt x="412" y="392"/>
                </a:lnTo>
                <a:lnTo>
                  <a:pt x="429" y="426"/>
                </a:lnTo>
                <a:lnTo>
                  <a:pt x="448" y="448"/>
                </a:lnTo>
                <a:lnTo>
                  <a:pt x="459" y="463"/>
                </a:lnTo>
                <a:lnTo>
                  <a:pt x="468" y="476"/>
                </a:lnTo>
                <a:lnTo>
                  <a:pt x="468" y="501"/>
                </a:lnTo>
                <a:lnTo>
                  <a:pt x="478" y="512"/>
                </a:lnTo>
                <a:lnTo>
                  <a:pt x="478" y="518"/>
                </a:lnTo>
                <a:lnTo>
                  <a:pt x="467" y="534"/>
                </a:lnTo>
                <a:lnTo>
                  <a:pt x="417" y="529"/>
                </a:lnTo>
                <a:lnTo>
                  <a:pt x="411" y="531"/>
                </a:lnTo>
                <a:lnTo>
                  <a:pt x="401" y="549"/>
                </a:lnTo>
                <a:lnTo>
                  <a:pt x="386" y="553"/>
                </a:lnTo>
                <a:lnTo>
                  <a:pt x="367" y="537"/>
                </a:lnTo>
                <a:lnTo>
                  <a:pt x="364" y="543"/>
                </a:lnTo>
                <a:lnTo>
                  <a:pt x="351" y="543"/>
                </a:lnTo>
                <a:lnTo>
                  <a:pt x="342" y="549"/>
                </a:lnTo>
                <a:lnTo>
                  <a:pt x="323" y="549"/>
                </a:lnTo>
                <a:lnTo>
                  <a:pt x="312" y="540"/>
                </a:lnTo>
                <a:lnTo>
                  <a:pt x="293" y="534"/>
                </a:lnTo>
                <a:lnTo>
                  <a:pt x="284" y="529"/>
                </a:lnTo>
                <a:lnTo>
                  <a:pt x="272" y="534"/>
                </a:lnTo>
                <a:lnTo>
                  <a:pt x="262" y="540"/>
                </a:lnTo>
                <a:lnTo>
                  <a:pt x="265" y="548"/>
                </a:lnTo>
                <a:lnTo>
                  <a:pt x="268" y="553"/>
                </a:lnTo>
                <a:lnTo>
                  <a:pt x="265" y="562"/>
                </a:lnTo>
                <a:lnTo>
                  <a:pt x="249" y="572"/>
                </a:lnTo>
                <a:lnTo>
                  <a:pt x="243" y="581"/>
                </a:lnTo>
                <a:lnTo>
                  <a:pt x="243" y="596"/>
                </a:lnTo>
                <a:lnTo>
                  <a:pt x="243" y="606"/>
                </a:lnTo>
                <a:lnTo>
                  <a:pt x="237" y="615"/>
                </a:lnTo>
                <a:lnTo>
                  <a:pt x="222" y="621"/>
                </a:lnTo>
                <a:lnTo>
                  <a:pt x="187" y="624"/>
                </a:lnTo>
                <a:lnTo>
                  <a:pt x="164" y="627"/>
                </a:lnTo>
                <a:lnTo>
                  <a:pt x="154" y="612"/>
                </a:lnTo>
                <a:lnTo>
                  <a:pt x="139" y="600"/>
                </a:lnTo>
                <a:lnTo>
                  <a:pt x="123" y="590"/>
                </a:lnTo>
                <a:lnTo>
                  <a:pt x="117" y="596"/>
                </a:lnTo>
                <a:lnTo>
                  <a:pt x="104" y="602"/>
                </a:lnTo>
                <a:lnTo>
                  <a:pt x="97" y="612"/>
                </a:lnTo>
                <a:lnTo>
                  <a:pt x="89" y="618"/>
                </a:lnTo>
                <a:lnTo>
                  <a:pt x="80" y="606"/>
                </a:lnTo>
                <a:lnTo>
                  <a:pt x="64" y="596"/>
                </a:lnTo>
                <a:lnTo>
                  <a:pt x="47" y="590"/>
                </a:lnTo>
                <a:lnTo>
                  <a:pt x="37" y="568"/>
                </a:lnTo>
                <a:lnTo>
                  <a:pt x="31" y="543"/>
                </a:lnTo>
                <a:lnTo>
                  <a:pt x="25" y="529"/>
                </a:lnTo>
                <a:lnTo>
                  <a:pt x="19" y="518"/>
                </a:lnTo>
                <a:lnTo>
                  <a:pt x="19" y="507"/>
                </a:lnTo>
                <a:lnTo>
                  <a:pt x="25" y="492"/>
                </a:lnTo>
                <a:lnTo>
                  <a:pt x="42" y="479"/>
                </a:lnTo>
                <a:lnTo>
                  <a:pt x="53" y="460"/>
                </a:lnTo>
                <a:lnTo>
                  <a:pt x="56" y="445"/>
                </a:lnTo>
                <a:lnTo>
                  <a:pt x="61" y="429"/>
                </a:lnTo>
                <a:lnTo>
                  <a:pt x="59" y="417"/>
                </a:lnTo>
                <a:lnTo>
                  <a:pt x="42" y="401"/>
                </a:lnTo>
                <a:lnTo>
                  <a:pt x="22" y="379"/>
                </a:lnTo>
                <a:lnTo>
                  <a:pt x="6" y="368"/>
                </a:lnTo>
                <a:lnTo>
                  <a:pt x="0" y="354"/>
                </a:lnTo>
                <a:lnTo>
                  <a:pt x="3" y="346"/>
                </a:lnTo>
                <a:lnTo>
                  <a:pt x="31" y="337"/>
                </a:lnTo>
                <a:lnTo>
                  <a:pt x="47" y="337"/>
                </a:lnTo>
                <a:lnTo>
                  <a:pt x="47" y="318"/>
                </a:lnTo>
                <a:lnTo>
                  <a:pt x="56" y="309"/>
                </a:lnTo>
                <a:lnTo>
                  <a:pt x="73" y="299"/>
                </a:lnTo>
                <a:lnTo>
                  <a:pt x="78" y="290"/>
                </a:lnTo>
                <a:lnTo>
                  <a:pt x="83" y="278"/>
                </a:lnTo>
                <a:lnTo>
                  <a:pt x="97" y="262"/>
                </a:lnTo>
                <a:lnTo>
                  <a:pt x="117" y="259"/>
                </a:lnTo>
                <a:lnTo>
                  <a:pt x="123" y="254"/>
                </a:lnTo>
                <a:lnTo>
                  <a:pt x="145" y="254"/>
                </a:lnTo>
                <a:lnTo>
                  <a:pt x="159" y="254"/>
                </a:lnTo>
                <a:lnTo>
                  <a:pt x="187" y="259"/>
                </a:lnTo>
                <a:lnTo>
                  <a:pt x="206" y="251"/>
                </a:lnTo>
                <a:lnTo>
                  <a:pt x="225" y="243"/>
                </a:lnTo>
                <a:lnTo>
                  <a:pt x="231" y="243"/>
                </a:lnTo>
                <a:lnTo>
                  <a:pt x="228" y="232"/>
                </a:lnTo>
                <a:lnTo>
                  <a:pt x="237" y="220"/>
                </a:lnTo>
                <a:lnTo>
                  <a:pt x="247" y="226"/>
                </a:lnTo>
                <a:lnTo>
                  <a:pt x="259" y="220"/>
                </a:lnTo>
                <a:lnTo>
                  <a:pt x="253" y="179"/>
                </a:lnTo>
                <a:lnTo>
                  <a:pt x="247" y="176"/>
                </a:lnTo>
                <a:lnTo>
                  <a:pt x="247" y="148"/>
                </a:lnTo>
                <a:lnTo>
                  <a:pt x="247" y="123"/>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27" name="Freeform 378"/>
          <p:cNvSpPr>
            <a:spLocks noChangeAspect="1"/>
          </p:cNvSpPr>
          <p:nvPr/>
        </p:nvSpPr>
        <p:spPr bwMode="auto">
          <a:xfrm>
            <a:off x="537604" y="1705573"/>
            <a:ext cx="689769" cy="673289"/>
          </a:xfrm>
          <a:custGeom>
            <a:avLst/>
            <a:gdLst>
              <a:gd name="T0" fmla="*/ 482377 w 522"/>
              <a:gd name="T1" fmla="*/ 15774 h 516"/>
              <a:gd name="T2" fmla="*/ 454568 w 522"/>
              <a:gd name="T3" fmla="*/ 21011 h 516"/>
              <a:gd name="T4" fmla="*/ 497239 w 522"/>
              <a:gd name="T5" fmla="*/ 26306 h 516"/>
              <a:gd name="T6" fmla="*/ 682836 w 522"/>
              <a:gd name="T7" fmla="*/ 20053 h 516"/>
              <a:gd name="T8" fmla="*/ 845321 w 522"/>
              <a:gd name="T9" fmla="*/ 15264 h 516"/>
              <a:gd name="T10" fmla="*/ 946520 w 522"/>
              <a:gd name="T11" fmla="*/ 3305 h 516"/>
              <a:gd name="T12" fmla="*/ 1075610 w 522"/>
              <a:gd name="T13" fmla="*/ 5326 h 516"/>
              <a:gd name="T14" fmla="*/ 1189496 w 522"/>
              <a:gd name="T15" fmla="*/ 12024 h 516"/>
              <a:gd name="T16" fmla="*/ 1378930 w 522"/>
              <a:gd name="T17" fmla="*/ 10480 h 516"/>
              <a:gd name="T18" fmla="*/ 1481518 w 522"/>
              <a:gd name="T19" fmla="*/ 7461 h 516"/>
              <a:gd name="T20" fmla="*/ 1670037 w 522"/>
              <a:gd name="T21" fmla="*/ 0 h 516"/>
              <a:gd name="T22" fmla="*/ 1849768 w 522"/>
              <a:gd name="T23" fmla="*/ 6274 h 516"/>
              <a:gd name="T24" fmla="*/ 1942657 w 522"/>
              <a:gd name="T25" fmla="*/ 11724 h 516"/>
              <a:gd name="T26" fmla="*/ 1918732 w 522"/>
              <a:gd name="T27" fmla="*/ 21749 h 516"/>
              <a:gd name="T28" fmla="*/ 1879753 w 522"/>
              <a:gd name="T29" fmla="*/ 31970 h 516"/>
              <a:gd name="T30" fmla="*/ 1958690 w 522"/>
              <a:gd name="T31" fmla="*/ 39137 h 516"/>
              <a:gd name="T32" fmla="*/ 2140339 w 522"/>
              <a:gd name="T33" fmla="*/ 36158 h 516"/>
              <a:gd name="T34" fmla="*/ 2143122 w 522"/>
              <a:gd name="T35" fmla="*/ 44633 h 516"/>
              <a:gd name="T36" fmla="*/ 1991269 w 522"/>
              <a:gd name="T37" fmla="*/ 50322 h 516"/>
              <a:gd name="T38" fmla="*/ 2061418 w 522"/>
              <a:gd name="T39" fmla="*/ 57175 h 516"/>
              <a:gd name="T40" fmla="*/ 2140339 w 522"/>
              <a:gd name="T41" fmla="*/ 57636 h 516"/>
              <a:gd name="T42" fmla="*/ 2257427 w 522"/>
              <a:gd name="T43" fmla="*/ 64409 h 516"/>
              <a:gd name="T44" fmla="*/ 2402606 w 522"/>
              <a:gd name="T45" fmla="*/ 69443 h 516"/>
              <a:gd name="T46" fmla="*/ 2192680 w 522"/>
              <a:gd name="T47" fmla="*/ 71433 h 516"/>
              <a:gd name="T48" fmla="*/ 1932807 w 522"/>
              <a:gd name="T49" fmla="*/ 68961 h 516"/>
              <a:gd name="T50" fmla="*/ 1774617 w 522"/>
              <a:gd name="T51" fmla="*/ 70189 h 516"/>
              <a:gd name="T52" fmla="*/ 1611624 w 522"/>
              <a:gd name="T53" fmla="*/ 68961 h 516"/>
              <a:gd name="T54" fmla="*/ 1319487 w 522"/>
              <a:gd name="T55" fmla="*/ 63725 h 516"/>
              <a:gd name="T56" fmla="*/ 1150598 w 522"/>
              <a:gd name="T57" fmla="*/ 62368 h 516"/>
              <a:gd name="T58" fmla="*/ 961394 w 522"/>
              <a:gd name="T59" fmla="*/ 59747 h 516"/>
              <a:gd name="T60" fmla="*/ 845321 w 522"/>
              <a:gd name="T61" fmla="*/ 61282 h 516"/>
              <a:gd name="T62" fmla="*/ 818991 w 522"/>
              <a:gd name="T63" fmla="*/ 68018 h 516"/>
              <a:gd name="T64" fmla="*/ 716611 w 522"/>
              <a:gd name="T65" fmla="*/ 75372 h 516"/>
              <a:gd name="T66" fmla="*/ 624883 w 522"/>
              <a:gd name="T67" fmla="*/ 77359 h 516"/>
              <a:gd name="T68" fmla="*/ 379723 w 522"/>
              <a:gd name="T69" fmla="*/ 64409 h 516"/>
              <a:gd name="T70" fmla="*/ 204686 w 522"/>
              <a:gd name="T71" fmla="*/ 60197 h 516"/>
              <a:gd name="T72" fmla="*/ 88867 w 522"/>
              <a:gd name="T73" fmla="*/ 58971 h 516"/>
              <a:gd name="T74" fmla="*/ 56269 w 522"/>
              <a:gd name="T75" fmla="*/ 52165 h 516"/>
              <a:gd name="T76" fmla="*/ 29729 w 522"/>
              <a:gd name="T77" fmla="*/ 49253 h 516"/>
              <a:gd name="T78" fmla="*/ 173350 w 522"/>
              <a:gd name="T79" fmla="*/ 47433 h 516"/>
              <a:gd name="T80" fmla="*/ 323262 w 522"/>
              <a:gd name="T81" fmla="*/ 45898 h 516"/>
              <a:gd name="T82" fmla="*/ 204686 w 522"/>
              <a:gd name="T83" fmla="*/ 39828 h 516"/>
              <a:gd name="T84" fmla="*/ 103131 w 522"/>
              <a:gd name="T85" fmla="*/ 31970 h 516"/>
              <a:gd name="T86" fmla="*/ 103131 w 522"/>
              <a:gd name="T87" fmla="*/ 25757 h 516"/>
              <a:gd name="T88" fmla="*/ 103131 w 522"/>
              <a:gd name="T89" fmla="*/ 22645 h 516"/>
              <a:gd name="T90" fmla="*/ 261857 w 522"/>
              <a:gd name="T91" fmla="*/ 20053 h 516"/>
              <a:gd name="T92" fmla="*/ 310686 w 522"/>
              <a:gd name="T93" fmla="*/ 14402 h 5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516"/>
              <a:gd name="T143" fmla="*/ 522 w 522"/>
              <a:gd name="T144" fmla="*/ 516 h 5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516">
                <a:moveTo>
                  <a:pt x="66" y="94"/>
                </a:moveTo>
                <a:lnTo>
                  <a:pt x="87" y="94"/>
                </a:lnTo>
                <a:lnTo>
                  <a:pt x="103" y="105"/>
                </a:lnTo>
                <a:lnTo>
                  <a:pt x="103" y="114"/>
                </a:lnTo>
                <a:lnTo>
                  <a:pt x="103" y="127"/>
                </a:lnTo>
                <a:lnTo>
                  <a:pt x="97" y="139"/>
                </a:lnTo>
                <a:lnTo>
                  <a:pt x="87" y="143"/>
                </a:lnTo>
                <a:lnTo>
                  <a:pt x="94" y="161"/>
                </a:lnTo>
                <a:lnTo>
                  <a:pt x="106" y="174"/>
                </a:lnTo>
                <a:lnTo>
                  <a:pt x="122" y="158"/>
                </a:lnTo>
                <a:lnTo>
                  <a:pt x="130" y="149"/>
                </a:lnTo>
                <a:lnTo>
                  <a:pt x="145" y="133"/>
                </a:lnTo>
                <a:lnTo>
                  <a:pt x="145" y="119"/>
                </a:lnTo>
                <a:lnTo>
                  <a:pt x="158" y="111"/>
                </a:lnTo>
                <a:lnTo>
                  <a:pt x="180" y="100"/>
                </a:lnTo>
                <a:lnTo>
                  <a:pt x="195" y="78"/>
                </a:lnTo>
                <a:lnTo>
                  <a:pt x="199" y="69"/>
                </a:lnTo>
                <a:lnTo>
                  <a:pt x="201" y="22"/>
                </a:lnTo>
                <a:lnTo>
                  <a:pt x="214" y="16"/>
                </a:lnTo>
                <a:lnTo>
                  <a:pt x="228" y="19"/>
                </a:lnTo>
                <a:lnTo>
                  <a:pt x="228" y="35"/>
                </a:lnTo>
                <a:lnTo>
                  <a:pt x="226" y="60"/>
                </a:lnTo>
                <a:lnTo>
                  <a:pt x="242" y="72"/>
                </a:lnTo>
                <a:lnTo>
                  <a:pt x="253" y="80"/>
                </a:lnTo>
                <a:lnTo>
                  <a:pt x="256" y="91"/>
                </a:lnTo>
                <a:lnTo>
                  <a:pt x="269" y="97"/>
                </a:lnTo>
                <a:lnTo>
                  <a:pt x="294" y="69"/>
                </a:lnTo>
                <a:lnTo>
                  <a:pt x="309" y="75"/>
                </a:lnTo>
                <a:lnTo>
                  <a:pt x="319" y="61"/>
                </a:lnTo>
                <a:lnTo>
                  <a:pt x="315" y="50"/>
                </a:lnTo>
                <a:lnTo>
                  <a:pt x="331" y="19"/>
                </a:lnTo>
                <a:lnTo>
                  <a:pt x="340" y="4"/>
                </a:lnTo>
                <a:lnTo>
                  <a:pt x="356" y="0"/>
                </a:lnTo>
                <a:lnTo>
                  <a:pt x="370" y="4"/>
                </a:lnTo>
                <a:lnTo>
                  <a:pt x="381" y="25"/>
                </a:lnTo>
                <a:lnTo>
                  <a:pt x="394" y="41"/>
                </a:lnTo>
                <a:lnTo>
                  <a:pt x="411" y="53"/>
                </a:lnTo>
                <a:lnTo>
                  <a:pt x="417" y="61"/>
                </a:lnTo>
                <a:lnTo>
                  <a:pt x="414" y="78"/>
                </a:lnTo>
                <a:lnTo>
                  <a:pt x="414" y="108"/>
                </a:lnTo>
                <a:lnTo>
                  <a:pt x="414" y="124"/>
                </a:lnTo>
                <a:lnTo>
                  <a:pt x="408" y="143"/>
                </a:lnTo>
                <a:lnTo>
                  <a:pt x="408" y="161"/>
                </a:lnTo>
                <a:lnTo>
                  <a:pt x="401" y="180"/>
                </a:lnTo>
                <a:lnTo>
                  <a:pt x="401" y="211"/>
                </a:lnTo>
                <a:lnTo>
                  <a:pt x="401" y="230"/>
                </a:lnTo>
                <a:lnTo>
                  <a:pt x="408" y="252"/>
                </a:lnTo>
                <a:lnTo>
                  <a:pt x="417" y="258"/>
                </a:lnTo>
                <a:lnTo>
                  <a:pt x="432" y="244"/>
                </a:lnTo>
                <a:lnTo>
                  <a:pt x="442" y="230"/>
                </a:lnTo>
                <a:lnTo>
                  <a:pt x="455" y="238"/>
                </a:lnTo>
                <a:lnTo>
                  <a:pt x="451" y="253"/>
                </a:lnTo>
                <a:lnTo>
                  <a:pt x="455" y="282"/>
                </a:lnTo>
                <a:lnTo>
                  <a:pt x="457" y="294"/>
                </a:lnTo>
                <a:lnTo>
                  <a:pt x="448" y="301"/>
                </a:lnTo>
                <a:lnTo>
                  <a:pt x="432" y="316"/>
                </a:lnTo>
                <a:lnTo>
                  <a:pt x="424" y="332"/>
                </a:lnTo>
                <a:lnTo>
                  <a:pt x="420" y="347"/>
                </a:lnTo>
                <a:lnTo>
                  <a:pt x="426" y="369"/>
                </a:lnTo>
                <a:lnTo>
                  <a:pt x="439" y="377"/>
                </a:lnTo>
                <a:lnTo>
                  <a:pt x="448" y="369"/>
                </a:lnTo>
                <a:lnTo>
                  <a:pt x="461" y="372"/>
                </a:lnTo>
                <a:lnTo>
                  <a:pt x="455" y="380"/>
                </a:lnTo>
                <a:lnTo>
                  <a:pt x="461" y="402"/>
                </a:lnTo>
                <a:lnTo>
                  <a:pt x="467" y="411"/>
                </a:lnTo>
                <a:lnTo>
                  <a:pt x="481" y="424"/>
                </a:lnTo>
                <a:lnTo>
                  <a:pt x="492" y="433"/>
                </a:lnTo>
                <a:lnTo>
                  <a:pt x="503" y="446"/>
                </a:lnTo>
                <a:lnTo>
                  <a:pt x="512" y="458"/>
                </a:lnTo>
                <a:lnTo>
                  <a:pt x="522" y="464"/>
                </a:lnTo>
                <a:lnTo>
                  <a:pt x="511" y="471"/>
                </a:lnTo>
                <a:lnTo>
                  <a:pt x="467" y="471"/>
                </a:lnTo>
                <a:lnTo>
                  <a:pt x="455" y="477"/>
                </a:lnTo>
                <a:lnTo>
                  <a:pt x="436" y="474"/>
                </a:lnTo>
                <a:lnTo>
                  <a:pt x="411" y="455"/>
                </a:lnTo>
                <a:lnTo>
                  <a:pt x="400" y="461"/>
                </a:lnTo>
                <a:lnTo>
                  <a:pt x="386" y="467"/>
                </a:lnTo>
                <a:lnTo>
                  <a:pt x="378" y="464"/>
                </a:lnTo>
                <a:lnTo>
                  <a:pt x="362" y="449"/>
                </a:lnTo>
                <a:lnTo>
                  <a:pt x="356" y="452"/>
                </a:lnTo>
                <a:lnTo>
                  <a:pt x="344" y="455"/>
                </a:lnTo>
                <a:lnTo>
                  <a:pt x="328" y="449"/>
                </a:lnTo>
                <a:lnTo>
                  <a:pt x="303" y="436"/>
                </a:lnTo>
                <a:lnTo>
                  <a:pt x="281" y="421"/>
                </a:lnTo>
                <a:lnTo>
                  <a:pt x="264" y="402"/>
                </a:lnTo>
                <a:lnTo>
                  <a:pt x="253" y="405"/>
                </a:lnTo>
                <a:lnTo>
                  <a:pt x="245" y="411"/>
                </a:lnTo>
                <a:lnTo>
                  <a:pt x="233" y="411"/>
                </a:lnTo>
                <a:lnTo>
                  <a:pt x="217" y="399"/>
                </a:lnTo>
                <a:lnTo>
                  <a:pt x="205" y="394"/>
                </a:lnTo>
                <a:lnTo>
                  <a:pt x="195" y="396"/>
                </a:lnTo>
                <a:lnTo>
                  <a:pt x="186" y="399"/>
                </a:lnTo>
                <a:lnTo>
                  <a:pt x="180" y="405"/>
                </a:lnTo>
                <a:lnTo>
                  <a:pt x="174" y="414"/>
                </a:lnTo>
                <a:lnTo>
                  <a:pt x="177" y="433"/>
                </a:lnTo>
                <a:lnTo>
                  <a:pt x="174" y="449"/>
                </a:lnTo>
                <a:lnTo>
                  <a:pt x="167" y="474"/>
                </a:lnTo>
                <a:lnTo>
                  <a:pt x="161" y="483"/>
                </a:lnTo>
                <a:lnTo>
                  <a:pt x="152" y="497"/>
                </a:lnTo>
                <a:lnTo>
                  <a:pt x="149" y="505"/>
                </a:lnTo>
                <a:lnTo>
                  <a:pt x="136" y="516"/>
                </a:lnTo>
                <a:lnTo>
                  <a:pt x="133" y="511"/>
                </a:lnTo>
                <a:lnTo>
                  <a:pt x="128" y="505"/>
                </a:lnTo>
                <a:lnTo>
                  <a:pt x="128" y="477"/>
                </a:lnTo>
                <a:lnTo>
                  <a:pt x="81" y="424"/>
                </a:lnTo>
                <a:lnTo>
                  <a:pt x="72" y="396"/>
                </a:lnTo>
                <a:lnTo>
                  <a:pt x="56" y="396"/>
                </a:lnTo>
                <a:lnTo>
                  <a:pt x="44" y="396"/>
                </a:lnTo>
                <a:lnTo>
                  <a:pt x="37" y="399"/>
                </a:lnTo>
                <a:lnTo>
                  <a:pt x="28" y="399"/>
                </a:lnTo>
                <a:lnTo>
                  <a:pt x="19" y="389"/>
                </a:lnTo>
                <a:lnTo>
                  <a:pt x="12" y="383"/>
                </a:lnTo>
                <a:lnTo>
                  <a:pt x="12" y="369"/>
                </a:lnTo>
                <a:lnTo>
                  <a:pt x="12" y="344"/>
                </a:lnTo>
                <a:lnTo>
                  <a:pt x="5" y="338"/>
                </a:lnTo>
                <a:lnTo>
                  <a:pt x="0" y="332"/>
                </a:lnTo>
                <a:lnTo>
                  <a:pt x="6" y="325"/>
                </a:lnTo>
                <a:lnTo>
                  <a:pt x="16" y="313"/>
                </a:lnTo>
                <a:lnTo>
                  <a:pt x="22" y="309"/>
                </a:lnTo>
                <a:lnTo>
                  <a:pt x="37" y="313"/>
                </a:lnTo>
                <a:lnTo>
                  <a:pt x="53" y="322"/>
                </a:lnTo>
                <a:lnTo>
                  <a:pt x="62" y="313"/>
                </a:lnTo>
                <a:lnTo>
                  <a:pt x="69" y="303"/>
                </a:lnTo>
                <a:lnTo>
                  <a:pt x="69" y="297"/>
                </a:lnTo>
                <a:lnTo>
                  <a:pt x="60" y="282"/>
                </a:lnTo>
                <a:lnTo>
                  <a:pt x="44" y="263"/>
                </a:lnTo>
                <a:lnTo>
                  <a:pt x="41" y="247"/>
                </a:lnTo>
                <a:lnTo>
                  <a:pt x="37" y="227"/>
                </a:lnTo>
                <a:lnTo>
                  <a:pt x="22" y="211"/>
                </a:lnTo>
                <a:lnTo>
                  <a:pt x="22" y="195"/>
                </a:lnTo>
                <a:lnTo>
                  <a:pt x="25" y="183"/>
                </a:lnTo>
                <a:lnTo>
                  <a:pt x="22" y="170"/>
                </a:lnTo>
                <a:lnTo>
                  <a:pt x="16" y="164"/>
                </a:lnTo>
                <a:lnTo>
                  <a:pt x="19" y="155"/>
                </a:lnTo>
                <a:lnTo>
                  <a:pt x="22" y="149"/>
                </a:lnTo>
                <a:lnTo>
                  <a:pt x="28" y="149"/>
                </a:lnTo>
                <a:lnTo>
                  <a:pt x="41" y="149"/>
                </a:lnTo>
                <a:lnTo>
                  <a:pt x="56" y="133"/>
                </a:lnTo>
                <a:lnTo>
                  <a:pt x="62" y="120"/>
                </a:lnTo>
                <a:lnTo>
                  <a:pt x="62" y="114"/>
                </a:lnTo>
                <a:lnTo>
                  <a:pt x="66" y="94"/>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28" name="Freeform 379"/>
          <p:cNvSpPr>
            <a:spLocks noChangeAspect="1"/>
          </p:cNvSpPr>
          <p:nvPr/>
        </p:nvSpPr>
        <p:spPr bwMode="auto">
          <a:xfrm>
            <a:off x="1025494" y="1552922"/>
            <a:ext cx="539408" cy="481897"/>
          </a:xfrm>
          <a:custGeom>
            <a:avLst/>
            <a:gdLst>
              <a:gd name="T0" fmla="*/ 15113 w 408"/>
              <a:gd name="T1" fmla="*/ 14293 h 369"/>
              <a:gd name="T2" fmla="*/ 178430 w 408"/>
              <a:gd name="T3" fmla="*/ 10377 h 369"/>
              <a:gd name="T4" fmla="*/ 149250 w 408"/>
              <a:gd name="T5" fmla="*/ 6848 h 369"/>
              <a:gd name="T6" fmla="*/ 386348 w 408"/>
              <a:gd name="T7" fmla="*/ 1330 h 369"/>
              <a:gd name="T8" fmla="*/ 414413 w 408"/>
              <a:gd name="T9" fmla="*/ 4932 h 369"/>
              <a:gd name="T10" fmla="*/ 756644 w 408"/>
              <a:gd name="T11" fmla="*/ 8277 h 369"/>
              <a:gd name="T12" fmla="*/ 890560 w 408"/>
              <a:gd name="T13" fmla="*/ 6481 h 369"/>
              <a:gd name="T14" fmla="*/ 1114614 w 408"/>
              <a:gd name="T15" fmla="*/ 1933 h 369"/>
              <a:gd name="T16" fmla="*/ 1318132 w 408"/>
              <a:gd name="T17" fmla="*/ 4932 h 369"/>
              <a:gd name="T18" fmla="*/ 1526589 w 408"/>
              <a:gd name="T19" fmla="*/ 1933 h 369"/>
              <a:gd name="T20" fmla="*/ 1673816 w 408"/>
              <a:gd name="T21" fmla="*/ 883 h 369"/>
              <a:gd name="T22" fmla="*/ 1709818 w 408"/>
              <a:gd name="T23" fmla="*/ 5764 h 369"/>
              <a:gd name="T24" fmla="*/ 1794371 w 408"/>
              <a:gd name="T25" fmla="*/ 9488 h 369"/>
              <a:gd name="T26" fmla="*/ 1882047 w 408"/>
              <a:gd name="T27" fmla="*/ 15071 h 369"/>
              <a:gd name="T28" fmla="*/ 1953176 w 408"/>
              <a:gd name="T29" fmla="*/ 20422 h 369"/>
              <a:gd name="T30" fmla="*/ 1764084 w 408"/>
              <a:gd name="T31" fmla="*/ 22170 h 369"/>
              <a:gd name="T32" fmla="*/ 1586655 w 408"/>
              <a:gd name="T33" fmla="*/ 27709 h 369"/>
              <a:gd name="T34" fmla="*/ 1434325 w 408"/>
              <a:gd name="T35" fmla="*/ 30574 h 369"/>
              <a:gd name="T36" fmla="*/ 1285196 w 408"/>
              <a:gd name="T37" fmla="*/ 33044 h 369"/>
              <a:gd name="T38" fmla="*/ 1355154 w 408"/>
              <a:gd name="T39" fmla="*/ 35712 h 369"/>
              <a:gd name="T40" fmla="*/ 1449482 w 408"/>
              <a:gd name="T41" fmla="*/ 38255 h 369"/>
              <a:gd name="T42" fmla="*/ 1362840 w 408"/>
              <a:gd name="T43" fmla="*/ 40971 h 369"/>
              <a:gd name="T44" fmla="*/ 1261901 w 408"/>
              <a:gd name="T45" fmla="*/ 41999 h 369"/>
              <a:gd name="T46" fmla="*/ 1247287 w 408"/>
              <a:gd name="T47" fmla="*/ 45921 h 369"/>
              <a:gd name="T48" fmla="*/ 1155619 w 408"/>
              <a:gd name="T49" fmla="*/ 47437 h 369"/>
              <a:gd name="T50" fmla="*/ 1036373 w 408"/>
              <a:gd name="T51" fmla="*/ 46374 h 369"/>
              <a:gd name="T52" fmla="*/ 935810 w 408"/>
              <a:gd name="T53" fmla="*/ 48862 h 369"/>
              <a:gd name="T54" fmla="*/ 847650 w 408"/>
              <a:gd name="T55" fmla="*/ 54379 h 369"/>
              <a:gd name="T56" fmla="*/ 756644 w 408"/>
              <a:gd name="T57" fmla="*/ 56013 h 369"/>
              <a:gd name="T58" fmla="*/ 579941 w 408"/>
              <a:gd name="T59" fmla="*/ 56924 h 369"/>
              <a:gd name="T60" fmla="*/ 478605 w 408"/>
              <a:gd name="T61" fmla="*/ 55191 h 369"/>
              <a:gd name="T62" fmla="*/ 373030 w 408"/>
              <a:gd name="T63" fmla="*/ 56013 h 369"/>
              <a:gd name="T64" fmla="*/ 314631 w 408"/>
              <a:gd name="T65" fmla="*/ 54379 h 369"/>
              <a:gd name="T66" fmla="*/ 253995 w 408"/>
              <a:gd name="T67" fmla="*/ 56013 h 369"/>
              <a:gd name="T68" fmla="*/ 164207 w 408"/>
              <a:gd name="T69" fmla="*/ 56924 h 369"/>
              <a:gd name="T70" fmla="*/ 118702 w 408"/>
              <a:gd name="T71" fmla="*/ 53840 h 369"/>
              <a:gd name="T72" fmla="*/ 131903 w 408"/>
              <a:gd name="T73" fmla="*/ 47437 h 369"/>
              <a:gd name="T74" fmla="*/ 178430 w 408"/>
              <a:gd name="T75" fmla="*/ 40971 h 369"/>
              <a:gd name="T76" fmla="*/ 178430 w 408"/>
              <a:gd name="T77" fmla="*/ 37183 h 369"/>
              <a:gd name="T78" fmla="*/ 197311 w 408"/>
              <a:gd name="T79" fmla="*/ 30574 h 369"/>
              <a:gd name="T80" fmla="*/ 208531 w 408"/>
              <a:gd name="T81" fmla="*/ 26996 h 369"/>
              <a:gd name="T82" fmla="*/ 104880 w 408"/>
              <a:gd name="T83" fmla="*/ 24683 h 369"/>
              <a:gd name="T84" fmla="*/ 30041 w 408"/>
              <a:gd name="T85" fmla="*/ 21216 h 3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8"/>
              <a:gd name="T130" fmla="*/ 0 h 369"/>
              <a:gd name="T131" fmla="*/ 408 w 408"/>
              <a:gd name="T132" fmla="*/ 369 h 3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8" h="369">
                <a:moveTo>
                  <a:pt x="0" y="117"/>
                </a:moveTo>
                <a:lnTo>
                  <a:pt x="3" y="92"/>
                </a:lnTo>
                <a:lnTo>
                  <a:pt x="16" y="83"/>
                </a:lnTo>
                <a:lnTo>
                  <a:pt x="37" y="66"/>
                </a:lnTo>
                <a:lnTo>
                  <a:pt x="41" y="56"/>
                </a:lnTo>
                <a:lnTo>
                  <a:pt x="31" y="44"/>
                </a:lnTo>
                <a:lnTo>
                  <a:pt x="72" y="0"/>
                </a:lnTo>
                <a:lnTo>
                  <a:pt x="81" y="9"/>
                </a:lnTo>
                <a:lnTo>
                  <a:pt x="87" y="22"/>
                </a:lnTo>
                <a:lnTo>
                  <a:pt x="87" y="31"/>
                </a:lnTo>
                <a:lnTo>
                  <a:pt x="108" y="37"/>
                </a:lnTo>
                <a:lnTo>
                  <a:pt x="158" y="53"/>
                </a:lnTo>
                <a:lnTo>
                  <a:pt x="161" y="56"/>
                </a:lnTo>
                <a:lnTo>
                  <a:pt x="186" y="41"/>
                </a:lnTo>
                <a:lnTo>
                  <a:pt x="217" y="12"/>
                </a:lnTo>
                <a:lnTo>
                  <a:pt x="233" y="12"/>
                </a:lnTo>
                <a:lnTo>
                  <a:pt x="252" y="25"/>
                </a:lnTo>
                <a:lnTo>
                  <a:pt x="275" y="31"/>
                </a:lnTo>
                <a:lnTo>
                  <a:pt x="307" y="22"/>
                </a:lnTo>
                <a:lnTo>
                  <a:pt x="319" y="12"/>
                </a:lnTo>
                <a:lnTo>
                  <a:pt x="335" y="12"/>
                </a:lnTo>
                <a:lnTo>
                  <a:pt x="350" y="6"/>
                </a:lnTo>
                <a:lnTo>
                  <a:pt x="360" y="22"/>
                </a:lnTo>
                <a:lnTo>
                  <a:pt x="357" y="37"/>
                </a:lnTo>
                <a:lnTo>
                  <a:pt x="360" y="56"/>
                </a:lnTo>
                <a:lnTo>
                  <a:pt x="375" y="61"/>
                </a:lnTo>
                <a:lnTo>
                  <a:pt x="388" y="78"/>
                </a:lnTo>
                <a:lnTo>
                  <a:pt x="394" y="97"/>
                </a:lnTo>
                <a:lnTo>
                  <a:pt x="408" y="117"/>
                </a:lnTo>
                <a:lnTo>
                  <a:pt x="408" y="130"/>
                </a:lnTo>
                <a:lnTo>
                  <a:pt x="388" y="133"/>
                </a:lnTo>
                <a:lnTo>
                  <a:pt x="369" y="142"/>
                </a:lnTo>
                <a:lnTo>
                  <a:pt x="350" y="161"/>
                </a:lnTo>
                <a:lnTo>
                  <a:pt x="332" y="177"/>
                </a:lnTo>
                <a:lnTo>
                  <a:pt x="316" y="189"/>
                </a:lnTo>
                <a:lnTo>
                  <a:pt x="300" y="195"/>
                </a:lnTo>
                <a:lnTo>
                  <a:pt x="275" y="197"/>
                </a:lnTo>
                <a:lnTo>
                  <a:pt x="269" y="211"/>
                </a:lnTo>
                <a:lnTo>
                  <a:pt x="272" y="222"/>
                </a:lnTo>
                <a:lnTo>
                  <a:pt x="283" y="228"/>
                </a:lnTo>
                <a:lnTo>
                  <a:pt x="294" y="236"/>
                </a:lnTo>
                <a:lnTo>
                  <a:pt x="303" y="244"/>
                </a:lnTo>
                <a:lnTo>
                  <a:pt x="297" y="250"/>
                </a:lnTo>
                <a:lnTo>
                  <a:pt x="285" y="262"/>
                </a:lnTo>
                <a:lnTo>
                  <a:pt x="272" y="266"/>
                </a:lnTo>
                <a:lnTo>
                  <a:pt x="264" y="269"/>
                </a:lnTo>
                <a:lnTo>
                  <a:pt x="266" y="281"/>
                </a:lnTo>
                <a:lnTo>
                  <a:pt x="261" y="294"/>
                </a:lnTo>
                <a:lnTo>
                  <a:pt x="255" y="303"/>
                </a:lnTo>
                <a:lnTo>
                  <a:pt x="242" y="303"/>
                </a:lnTo>
                <a:lnTo>
                  <a:pt x="230" y="300"/>
                </a:lnTo>
                <a:lnTo>
                  <a:pt x="217" y="297"/>
                </a:lnTo>
                <a:lnTo>
                  <a:pt x="202" y="297"/>
                </a:lnTo>
                <a:lnTo>
                  <a:pt x="196" y="312"/>
                </a:lnTo>
                <a:lnTo>
                  <a:pt x="189" y="328"/>
                </a:lnTo>
                <a:lnTo>
                  <a:pt x="177" y="347"/>
                </a:lnTo>
                <a:lnTo>
                  <a:pt x="167" y="355"/>
                </a:lnTo>
                <a:lnTo>
                  <a:pt x="158" y="358"/>
                </a:lnTo>
                <a:lnTo>
                  <a:pt x="139" y="364"/>
                </a:lnTo>
                <a:lnTo>
                  <a:pt x="122" y="364"/>
                </a:lnTo>
                <a:lnTo>
                  <a:pt x="108" y="358"/>
                </a:lnTo>
                <a:lnTo>
                  <a:pt x="100" y="353"/>
                </a:lnTo>
                <a:lnTo>
                  <a:pt x="87" y="355"/>
                </a:lnTo>
                <a:lnTo>
                  <a:pt x="78" y="358"/>
                </a:lnTo>
                <a:lnTo>
                  <a:pt x="75" y="353"/>
                </a:lnTo>
                <a:lnTo>
                  <a:pt x="66" y="347"/>
                </a:lnTo>
                <a:lnTo>
                  <a:pt x="59" y="353"/>
                </a:lnTo>
                <a:lnTo>
                  <a:pt x="53" y="358"/>
                </a:lnTo>
                <a:lnTo>
                  <a:pt x="44" y="369"/>
                </a:lnTo>
                <a:lnTo>
                  <a:pt x="34" y="364"/>
                </a:lnTo>
                <a:lnTo>
                  <a:pt x="28" y="353"/>
                </a:lnTo>
                <a:lnTo>
                  <a:pt x="25" y="344"/>
                </a:lnTo>
                <a:lnTo>
                  <a:pt x="28" y="325"/>
                </a:lnTo>
                <a:lnTo>
                  <a:pt x="28" y="303"/>
                </a:lnTo>
                <a:lnTo>
                  <a:pt x="31" y="285"/>
                </a:lnTo>
                <a:lnTo>
                  <a:pt x="37" y="262"/>
                </a:lnTo>
                <a:lnTo>
                  <a:pt x="37" y="250"/>
                </a:lnTo>
                <a:lnTo>
                  <a:pt x="37" y="237"/>
                </a:lnTo>
                <a:lnTo>
                  <a:pt x="37" y="222"/>
                </a:lnTo>
                <a:lnTo>
                  <a:pt x="41" y="195"/>
                </a:lnTo>
                <a:lnTo>
                  <a:pt x="47" y="183"/>
                </a:lnTo>
                <a:lnTo>
                  <a:pt x="44" y="173"/>
                </a:lnTo>
                <a:lnTo>
                  <a:pt x="34" y="164"/>
                </a:lnTo>
                <a:lnTo>
                  <a:pt x="22" y="158"/>
                </a:lnTo>
                <a:lnTo>
                  <a:pt x="10" y="142"/>
                </a:lnTo>
                <a:lnTo>
                  <a:pt x="6" y="136"/>
                </a:lnTo>
                <a:lnTo>
                  <a:pt x="0" y="117"/>
                </a:lnTo>
                <a:close/>
              </a:path>
            </a:pathLst>
          </a:custGeom>
          <a:solidFill>
            <a:srgbClr val="FF0000"/>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29" name="Freeform 380"/>
          <p:cNvSpPr>
            <a:spLocks noChangeAspect="1"/>
          </p:cNvSpPr>
          <p:nvPr/>
        </p:nvSpPr>
        <p:spPr bwMode="auto">
          <a:xfrm>
            <a:off x="1512369" y="1755701"/>
            <a:ext cx="363811" cy="380505"/>
          </a:xfrm>
          <a:custGeom>
            <a:avLst/>
            <a:gdLst>
              <a:gd name="T0" fmla="*/ 437411 w 275"/>
              <a:gd name="T1" fmla="*/ 1113 h 293"/>
              <a:gd name="T2" fmla="*/ 487300 w 275"/>
              <a:gd name="T3" fmla="*/ 0 h 293"/>
              <a:gd name="T4" fmla="*/ 697419 w 275"/>
              <a:gd name="T5" fmla="*/ 1564 h 293"/>
              <a:gd name="T6" fmla="*/ 934838 w 275"/>
              <a:gd name="T7" fmla="*/ 3260 h 293"/>
              <a:gd name="T8" fmla="*/ 1287788 w 275"/>
              <a:gd name="T9" fmla="*/ 7940 h 293"/>
              <a:gd name="T10" fmla="*/ 1297182 w 275"/>
              <a:gd name="T11" fmla="*/ 10318 h 293"/>
              <a:gd name="T12" fmla="*/ 1196273 w 275"/>
              <a:gd name="T13" fmla="*/ 11193 h 293"/>
              <a:gd name="T14" fmla="*/ 1146036 w 275"/>
              <a:gd name="T15" fmla="*/ 13961 h 293"/>
              <a:gd name="T16" fmla="*/ 1287788 w 275"/>
              <a:gd name="T17" fmla="*/ 18899 h 293"/>
              <a:gd name="T18" fmla="*/ 1211369 w 275"/>
              <a:gd name="T19" fmla="*/ 23716 h 293"/>
              <a:gd name="T20" fmla="*/ 1239518 w 275"/>
              <a:gd name="T21" fmla="*/ 28452 h 293"/>
              <a:gd name="T22" fmla="*/ 1327201 w 275"/>
              <a:gd name="T23" fmla="*/ 32114 h 293"/>
              <a:gd name="T24" fmla="*/ 1346594 w 275"/>
              <a:gd name="T25" fmla="*/ 36971 h 293"/>
              <a:gd name="T26" fmla="*/ 1226672 w 275"/>
              <a:gd name="T27" fmla="*/ 37254 h 293"/>
              <a:gd name="T28" fmla="*/ 1164223 w 275"/>
              <a:gd name="T29" fmla="*/ 33817 h 293"/>
              <a:gd name="T30" fmla="*/ 1104029 w 275"/>
              <a:gd name="T31" fmla="*/ 32114 h 293"/>
              <a:gd name="T32" fmla="*/ 994424 w 275"/>
              <a:gd name="T33" fmla="*/ 34440 h 293"/>
              <a:gd name="T34" fmla="*/ 874596 w 275"/>
              <a:gd name="T35" fmla="*/ 34908 h 293"/>
              <a:gd name="T36" fmla="*/ 735444 w 275"/>
              <a:gd name="T37" fmla="*/ 34172 h 293"/>
              <a:gd name="T38" fmla="*/ 666465 w 275"/>
              <a:gd name="T39" fmla="*/ 34172 h 293"/>
              <a:gd name="T40" fmla="*/ 555569 w 275"/>
              <a:gd name="T41" fmla="*/ 31785 h 293"/>
              <a:gd name="T42" fmla="*/ 468436 w 275"/>
              <a:gd name="T43" fmla="*/ 29778 h 293"/>
              <a:gd name="T44" fmla="*/ 315395 w 275"/>
              <a:gd name="T45" fmla="*/ 31350 h 293"/>
              <a:gd name="T46" fmla="*/ 212051 w 275"/>
              <a:gd name="T47" fmla="*/ 30191 h 293"/>
              <a:gd name="T48" fmla="*/ 176206 w 275"/>
              <a:gd name="T49" fmla="*/ 27502 h 293"/>
              <a:gd name="T50" fmla="*/ 133954 w 275"/>
              <a:gd name="T51" fmla="*/ 24714 h 293"/>
              <a:gd name="T52" fmla="*/ 55886 w 275"/>
              <a:gd name="T53" fmla="*/ 22507 h 293"/>
              <a:gd name="T54" fmla="*/ 44418 w 275"/>
              <a:gd name="T55" fmla="*/ 20805 h 293"/>
              <a:gd name="T56" fmla="*/ 15306 w 275"/>
              <a:gd name="T57" fmla="*/ 17635 h 293"/>
              <a:gd name="T58" fmla="*/ 44418 w 275"/>
              <a:gd name="T59" fmla="*/ 14544 h 293"/>
              <a:gd name="T60" fmla="*/ 221699 w 275"/>
              <a:gd name="T61" fmla="*/ 8579 h 293"/>
              <a:gd name="T62" fmla="*/ 250675 w 275"/>
              <a:gd name="T63" fmla="*/ 6438 h 293"/>
              <a:gd name="T64" fmla="*/ 362866 w 275"/>
              <a:gd name="T65" fmla="*/ 4236 h 293"/>
              <a:gd name="T66" fmla="*/ 407962 w 275"/>
              <a:gd name="T67" fmla="*/ 3175 h 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5"/>
              <a:gd name="T103" fmla="*/ 0 h 293"/>
              <a:gd name="T104" fmla="*/ 275 w 275"/>
              <a:gd name="T105" fmla="*/ 293 h 2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5" h="293">
                <a:moveTo>
                  <a:pt x="92" y="9"/>
                </a:moveTo>
                <a:lnTo>
                  <a:pt x="89" y="9"/>
                </a:lnTo>
                <a:lnTo>
                  <a:pt x="92" y="12"/>
                </a:lnTo>
                <a:lnTo>
                  <a:pt x="99" y="0"/>
                </a:lnTo>
                <a:lnTo>
                  <a:pt x="117" y="3"/>
                </a:lnTo>
                <a:lnTo>
                  <a:pt x="142" y="12"/>
                </a:lnTo>
                <a:lnTo>
                  <a:pt x="181" y="31"/>
                </a:lnTo>
                <a:lnTo>
                  <a:pt x="191" y="26"/>
                </a:lnTo>
                <a:lnTo>
                  <a:pt x="244" y="50"/>
                </a:lnTo>
                <a:lnTo>
                  <a:pt x="263" y="62"/>
                </a:lnTo>
                <a:lnTo>
                  <a:pt x="269" y="70"/>
                </a:lnTo>
                <a:lnTo>
                  <a:pt x="265" y="81"/>
                </a:lnTo>
                <a:lnTo>
                  <a:pt x="256" y="85"/>
                </a:lnTo>
                <a:lnTo>
                  <a:pt x="244" y="88"/>
                </a:lnTo>
                <a:lnTo>
                  <a:pt x="231" y="92"/>
                </a:lnTo>
                <a:lnTo>
                  <a:pt x="234" y="110"/>
                </a:lnTo>
                <a:lnTo>
                  <a:pt x="259" y="133"/>
                </a:lnTo>
                <a:lnTo>
                  <a:pt x="263" y="148"/>
                </a:lnTo>
                <a:lnTo>
                  <a:pt x="259" y="167"/>
                </a:lnTo>
                <a:lnTo>
                  <a:pt x="247" y="187"/>
                </a:lnTo>
                <a:lnTo>
                  <a:pt x="240" y="206"/>
                </a:lnTo>
                <a:lnTo>
                  <a:pt x="253" y="223"/>
                </a:lnTo>
                <a:lnTo>
                  <a:pt x="269" y="243"/>
                </a:lnTo>
                <a:lnTo>
                  <a:pt x="270" y="253"/>
                </a:lnTo>
                <a:lnTo>
                  <a:pt x="275" y="281"/>
                </a:lnTo>
                <a:lnTo>
                  <a:pt x="275" y="290"/>
                </a:lnTo>
                <a:lnTo>
                  <a:pt x="265" y="293"/>
                </a:lnTo>
                <a:lnTo>
                  <a:pt x="250" y="293"/>
                </a:lnTo>
                <a:lnTo>
                  <a:pt x="244" y="284"/>
                </a:lnTo>
                <a:lnTo>
                  <a:pt x="238" y="266"/>
                </a:lnTo>
                <a:lnTo>
                  <a:pt x="229" y="253"/>
                </a:lnTo>
                <a:lnTo>
                  <a:pt x="225" y="253"/>
                </a:lnTo>
                <a:lnTo>
                  <a:pt x="216" y="259"/>
                </a:lnTo>
                <a:lnTo>
                  <a:pt x="203" y="272"/>
                </a:lnTo>
                <a:lnTo>
                  <a:pt x="197" y="274"/>
                </a:lnTo>
                <a:lnTo>
                  <a:pt x="178" y="274"/>
                </a:lnTo>
                <a:lnTo>
                  <a:pt x="169" y="268"/>
                </a:lnTo>
                <a:lnTo>
                  <a:pt x="150" y="268"/>
                </a:lnTo>
                <a:lnTo>
                  <a:pt x="142" y="272"/>
                </a:lnTo>
                <a:lnTo>
                  <a:pt x="136" y="268"/>
                </a:lnTo>
                <a:lnTo>
                  <a:pt x="126" y="262"/>
                </a:lnTo>
                <a:lnTo>
                  <a:pt x="114" y="250"/>
                </a:lnTo>
                <a:lnTo>
                  <a:pt x="105" y="237"/>
                </a:lnTo>
                <a:lnTo>
                  <a:pt x="95" y="234"/>
                </a:lnTo>
                <a:lnTo>
                  <a:pt x="76" y="243"/>
                </a:lnTo>
                <a:lnTo>
                  <a:pt x="64" y="247"/>
                </a:lnTo>
                <a:lnTo>
                  <a:pt x="55" y="247"/>
                </a:lnTo>
                <a:lnTo>
                  <a:pt x="44" y="237"/>
                </a:lnTo>
                <a:lnTo>
                  <a:pt x="36" y="225"/>
                </a:lnTo>
                <a:lnTo>
                  <a:pt x="36" y="217"/>
                </a:lnTo>
                <a:lnTo>
                  <a:pt x="36" y="203"/>
                </a:lnTo>
                <a:lnTo>
                  <a:pt x="28" y="195"/>
                </a:lnTo>
                <a:lnTo>
                  <a:pt x="20" y="182"/>
                </a:lnTo>
                <a:lnTo>
                  <a:pt x="11" y="176"/>
                </a:lnTo>
                <a:lnTo>
                  <a:pt x="6" y="176"/>
                </a:lnTo>
                <a:lnTo>
                  <a:pt x="9" y="164"/>
                </a:lnTo>
                <a:lnTo>
                  <a:pt x="6" y="154"/>
                </a:lnTo>
                <a:lnTo>
                  <a:pt x="3" y="139"/>
                </a:lnTo>
                <a:lnTo>
                  <a:pt x="0" y="126"/>
                </a:lnTo>
                <a:lnTo>
                  <a:pt x="9" y="114"/>
                </a:lnTo>
                <a:lnTo>
                  <a:pt x="28" y="92"/>
                </a:lnTo>
                <a:lnTo>
                  <a:pt x="45" y="67"/>
                </a:lnTo>
                <a:lnTo>
                  <a:pt x="51" y="65"/>
                </a:lnTo>
                <a:lnTo>
                  <a:pt x="51" y="51"/>
                </a:lnTo>
                <a:lnTo>
                  <a:pt x="61" y="43"/>
                </a:lnTo>
                <a:lnTo>
                  <a:pt x="74" y="34"/>
                </a:lnTo>
                <a:lnTo>
                  <a:pt x="89" y="31"/>
                </a:lnTo>
                <a:lnTo>
                  <a:pt x="83" y="25"/>
                </a:lnTo>
                <a:lnTo>
                  <a:pt x="92" y="9"/>
                </a:lnTo>
                <a:close/>
              </a:path>
            </a:pathLst>
          </a:custGeom>
          <a:solidFill>
            <a:srgbClr val="FF0000"/>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30" name="Freeform 381"/>
          <p:cNvSpPr>
            <a:spLocks noChangeAspect="1"/>
          </p:cNvSpPr>
          <p:nvPr/>
        </p:nvSpPr>
        <p:spPr bwMode="auto">
          <a:xfrm>
            <a:off x="1086476" y="1714690"/>
            <a:ext cx="606703" cy="678985"/>
          </a:xfrm>
          <a:custGeom>
            <a:avLst/>
            <a:gdLst>
              <a:gd name="T0" fmla="*/ 1847326 w 459"/>
              <a:gd name="T1" fmla="*/ 635 h 521"/>
              <a:gd name="T2" fmla="*/ 2025315 w 459"/>
              <a:gd name="T3" fmla="*/ 4096 h 521"/>
              <a:gd name="T4" fmla="*/ 1942603 w 459"/>
              <a:gd name="T5" fmla="*/ 8026 h 521"/>
              <a:gd name="T6" fmla="*/ 1787682 w 459"/>
              <a:gd name="T7" fmla="*/ 11655 h 521"/>
              <a:gd name="T8" fmla="*/ 1740967 w 459"/>
              <a:gd name="T9" fmla="*/ 14016 h 521"/>
              <a:gd name="T10" fmla="*/ 1611126 w 459"/>
              <a:gd name="T11" fmla="*/ 18851 h 521"/>
              <a:gd name="T12" fmla="*/ 1545329 w 459"/>
              <a:gd name="T13" fmla="*/ 24332 h 521"/>
              <a:gd name="T14" fmla="*/ 1545329 w 459"/>
              <a:gd name="T15" fmla="*/ 29178 h 521"/>
              <a:gd name="T16" fmla="*/ 1701366 w 459"/>
              <a:gd name="T17" fmla="*/ 33331 h 521"/>
              <a:gd name="T18" fmla="*/ 1729838 w 459"/>
              <a:gd name="T19" fmla="*/ 37670 h 521"/>
              <a:gd name="T20" fmla="*/ 1877198 w 459"/>
              <a:gd name="T21" fmla="*/ 39424 h 521"/>
              <a:gd name="T22" fmla="*/ 2035002 w 459"/>
              <a:gd name="T23" fmla="*/ 38481 h 521"/>
              <a:gd name="T24" fmla="*/ 2176185 w 459"/>
              <a:gd name="T25" fmla="*/ 44019 h 521"/>
              <a:gd name="T26" fmla="*/ 1905356 w 459"/>
              <a:gd name="T27" fmla="*/ 46265 h 521"/>
              <a:gd name="T28" fmla="*/ 1480759 w 459"/>
              <a:gd name="T29" fmla="*/ 51115 h 521"/>
              <a:gd name="T30" fmla="*/ 1426143 w 459"/>
              <a:gd name="T31" fmla="*/ 57397 h 521"/>
              <a:gd name="T32" fmla="*/ 1451672 w 459"/>
              <a:gd name="T33" fmla="*/ 66890 h 521"/>
              <a:gd name="T34" fmla="*/ 1545329 w 459"/>
              <a:gd name="T35" fmla="*/ 73708 h 521"/>
              <a:gd name="T36" fmla="*/ 1398128 w 459"/>
              <a:gd name="T37" fmla="*/ 74697 h 521"/>
              <a:gd name="T38" fmla="*/ 1287771 w 459"/>
              <a:gd name="T39" fmla="*/ 69988 h 521"/>
              <a:gd name="T40" fmla="*/ 1039510 w 459"/>
              <a:gd name="T41" fmla="*/ 69432 h 521"/>
              <a:gd name="T42" fmla="*/ 899914 w 459"/>
              <a:gd name="T43" fmla="*/ 69988 h 521"/>
              <a:gd name="T44" fmla="*/ 717050 w 459"/>
              <a:gd name="T45" fmla="*/ 69988 h 521"/>
              <a:gd name="T46" fmla="*/ 604795 w 459"/>
              <a:gd name="T47" fmla="*/ 68713 h 521"/>
              <a:gd name="T48" fmla="*/ 475698 w 459"/>
              <a:gd name="T49" fmla="*/ 65899 h 521"/>
              <a:gd name="T50" fmla="*/ 290226 w 459"/>
              <a:gd name="T51" fmla="*/ 60075 h 521"/>
              <a:gd name="T52" fmla="*/ 177565 w 459"/>
              <a:gd name="T53" fmla="*/ 56509 h 521"/>
              <a:gd name="T54" fmla="*/ 164905 w 459"/>
              <a:gd name="T55" fmla="*/ 53002 h 521"/>
              <a:gd name="T56" fmla="*/ 47182 w 459"/>
              <a:gd name="T57" fmla="*/ 52227 h 521"/>
              <a:gd name="T58" fmla="*/ 18894 w 459"/>
              <a:gd name="T59" fmla="*/ 46620 h 521"/>
              <a:gd name="T60" fmla="*/ 117824 w 459"/>
              <a:gd name="T61" fmla="*/ 42838 h 521"/>
              <a:gd name="T62" fmla="*/ 148114 w 459"/>
              <a:gd name="T63" fmla="*/ 38481 h 521"/>
              <a:gd name="T64" fmla="*/ 164905 w 459"/>
              <a:gd name="T65" fmla="*/ 34463 h 521"/>
              <a:gd name="T66" fmla="*/ 327585 w 459"/>
              <a:gd name="T67" fmla="*/ 34892 h 521"/>
              <a:gd name="T68" fmla="*/ 570409 w 459"/>
              <a:gd name="T69" fmla="*/ 33331 h 521"/>
              <a:gd name="T70" fmla="*/ 704733 w 459"/>
              <a:gd name="T71" fmla="*/ 27457 h 521"/>
              <a:gd name="T72" fmla="*/ 852431 w 459"/>
              <a:gd name="T73" fmla="*/ 25506 h 521"/>
              <a:gd name="T74" fmla="*/ 983234 w 459"/>
              <a:gd name="T75" fmla="*/ 26120 h 521"/>
              <a:gd name="T76" fmla="*/ 1039510 w 459"/>
              <a:gd name="T77" fmla="*/ 20696 h 521"/>
              <a:gd name="T78" fmla="*/ 1217669 w 459"/>
              <a:gd name="T79" fmla="*/ 17509 h 521"/>
              <a:gd name="T80" fmla="*/ 1112202 w 459"/>
              <a:gd name="T81" fmla="*/ 15252 h 521"/>
              <a:gd name="T82" fmla="*/ 1071574 w 459"/>
              <a:gd name="T83" fmla="*/ 13147 h 521"/>
              <a:gd name="T84" fmla="*/ 1071574 w 459"/>
              <a:gd name="T85" fmla="*/ 10739 h 521"/>
              <a:gd name="T86" fmla="*/ 1217669 w 459"/>
              <a:gd name="T87" fmla="*/ 9935 h 521"/>
              <a:gd name="T88" fmla="*/ 1347186 w 459"/>
              <a:gd name="T89" fmla="*/ 7785 h 521"/>
              <a:gd name="T90" fmla="*/ 1495443 w 459"/>
              <a:gd name="T91" fmla="*/ 3652 h 521"/>
              <a:gd name="T92" fmla="*/ 1625047 w 459"/>
              <a:gd name="T93" fmla="*/ 1864 h 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21"/>
              <a:gd name="T143" fmla="*/ 459 w 459"/>
              <a:gd name="T144" fmla="*/ 521 h 5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21">
                <a:moveTo>
                  <a:pt x="358" y="6"/>
                </a:moveTo>
                <a:lnTo>
                  <a:pt x="376" y="0"/>
                </a:lnTo>
                <a:lnTo>
                  <a:pt x="389" y="4"/>
                </a:lnTo>
                <a:lnTo>
                  <a:pt x="407" y="13"/>
                </a:lnTo>
                <a:lnTo>
                  <a:pt x="426" y="22"/>
                </a:lnTo>
                <a:lnTo>
                  <a:pt x="426" y="28"/>
                </a:lnTo>
                <a:lnTo>
                  <a:pt x="420" y="35"/>
                </a:lnTo>
                <a:lnTo>
                  <a:pt x="407" y="50"/>
                </a:lnTo>
                <a:lnTo>
                  <a:pt x="410" y="55"/>
                </a:lnTo>
                <a:lnTo>
                  <a:pt x="398" y="60"/>
                </a:lnTo>
                <a:lnTo>
                  <a:pt x="389" y="69"/>
                </a:lnTo>
                <a:lnTo>
                  <a:pt x="376" y="80"/>
                </a:lnTo>
                <a:lnTo>
                  <a:pt x="373" y="88"/>
                </a:lnTo>
                <a:lnTo>
                  <a:pt x="376" y="94"/>
                </a:lnTo>
                <a:lnTo>
                  <a:pt x="367" y="96"/>
                </a:lnTo>
                <a:lnTo>
                  <a:pt x="361" y="108"/>
                </a:lnTo>
                <a:lnTo>
                  <a:pt x="351" y="117"/>
                </a:lnTo>
                <a:lnTo>
                  <a:pt x="339" y="130"/>
                </a:lnTo>
                <a:lnTo>
                  <a:pt x="331" y="143"/>
                </a:lnTo>
                <a:lnTo>
                  <a:pt x="325" y="152"/>
                </a:lnTo>
                <a:lnTo>
                  <a:pt x="326" y="168"/>
                </a:lnTo>
                <a:lnTo>
                  <a:pt x="334" y="180"/>
                </a:lnTo>
                <a:lnTo>
                  <a:pt x="331" y="189"/>
                </a:lnTo>
                <a:lnTo>
                  <a:pt x="326" y="202"/>
                </a:lnTo>
                <a:lnTo>
                  <a:pt x="342" y="211"/>
                </a:lnTo>
                <a:lnTo>
                  <a:pt x="351" y="222"/>
                </a:lnTo>
                <a:lnTo>
                  <a:pt x="358" y="230"/>
                </a:lnTo>
                <a:lnTo>
                  <a:pt x="361" y="235"/>
                </a:lnTo>
                <a:lnTo>
                  <a:pt x="358" y="247"/>
                </a:lnTo>
                <a:lnTo>
                  <a:pt x="364" y="260"/>
                </a:lnTo>
                <a:lnTo>
                  <a:pt x="370" y="272"/>
                </a:lnTo>
                <a:lnTo>
                  <a:pt x="379" y="278"/>
                </a:lnTo>
                <a:lnTo>
                  <a:pt x="395" y="272"/>
                </a:lnTo>
                <a:lnTo>
                  <a:pt x="407" y="266"/>
                </a:lnTo>
                <a:lnTo>
                  <a:pt x="417" y="260"/>
                </a:lnTo>
                <a:lnTo>
                  <a:pt x="429" y="266"/>
                </a:lnTo>
                <a:lnTo>
                  <a:pt x="439" y="278"/>
                </a:lnTo>
                <a:lnTo>
                  <a:pt x="451" y="291"/>
                </a:lnTo>
                <a:lnTo>
                  <a:pt x="459" y="303"/>
                </a:lnTo>
                <a:lnTo>
                  <a:pt x="445" y="310"/>
                </a:lnTo>
                <a:lnTo>
                  <a:pt x="417" y="313"/>
                </a:lnTo>
                <a:lnTo>
                  <a:pt x="401" y="319"/>
                </a:lnTo>
                <a:lnTo>
                  <a:pt x="361" y="328"/>
                </a:lnTo>
                <a:lnTo>
                  <a:pt x="334" y="341"/>
                </a:lnTo>
                <a:lnTo>
                  <a:pt x="312" y="352"/>
                </a:lnTo>
                <a:lnTo>
                  <a:pt x="301" y="360"/>
                </a:lnTo>
                <a:lnTo>
                  <a:pt x="301" y="374"/>
                </a:lnTo>
                <a:lnTo>
                  <a:pt x="301" y="396"/>
                </a:lnTo>
                <a:lnTo>
                  <a:pt x="294" y="437"/>
                </a:lnTo>
                <a:lnTo>
                  <a:pt x="290" y="449"/>
                </a:lnTo>
                <a:lnTo>
                  <a:pt x="306" y="461"/>
                </a:lnTo>
                <a:lnTo>
                  <a:pt x="326" y="483"/>
                </a:lnTo>
                <a:lnTo>
                  <a:pt x="331" y="496"/>
                </a:lnTo>
                <a:lnTo>
                  <a:pt x="326" y="508"/>
                </a:lnTo>
                <a:lnTo>
                  <a:pt x="312" y="515"/>
                </a:lnTo>
                <a:lnTo>
                  <a:pt x="294" y="521"/>
                </a:lnTo>
                <a:lnTo>
                  <a:pt x="294" y="516"/>
                </a:lnTo>
                <a:lnTo>
                  <a:pt x="284" y="505"/>
                </a:lnTo>
                <a:lnTo>
                  <a:pt x="278" y="490"/>
                </a:lnTo>
                <a:lnTo>
                  <a:pt x="271" y="483"/>
                </a:lnTo>
                <a:lnTo>
                  <a:pt x="253" y="477"/>
                </a:lnTo>
                <a:lnTo>
                  <a:pt x="234" y="474"/>
                </a:lnTo>
                <a:lnTo>
                  <a:pt x="219" y="480"/>
                </a:lnTo>
                <a:lnTo>
                  <a:pt x="214" y="490"/>
                </a:lnTo>
                <a:lnTo>
                  <a:pt x="200" y="493"/>
                </a:lnTo>
                <a:lnTo>
                  <a:pt x="189" y="483"/>
                </a:lnTo>
                <a:lnTo>
                  <a:pt x="176" y="483"/>
                </a:lnTo>
                <a:lnTo>
                  <a:pt x="161" y="486"/>
                </a:lnTo>
                <a:lnTo>
                  <a:pt x="151" y="483"/>
                </a:lnTo>
                <a:lnTo>
                  <a:pt x="139" y="480"/>
                </a:lnTo>
                <a:lnTo>
                  <a:pt x="130" y="477"/>
                </a:lnTo>
                <a:lnTo>
                  <a:pt x="127" y="474"/>
                </a:lnTo>
                <a:lnTo>
                  <a:pt x="117" y="471"/>
                </a:lnTo>
                <a:lnTo>
                  <a:pt x="105" y="465"/>
                </a:lnTo>
                <a:lnTo>
                  <a:pt x="100" y="455"/>
                </a:lnTo>
                <a:lnTo>
                  <a:pt x="83" y="437"/>
                </a:lnTo>
                <a:lnTo>
                  <a:pt x="75" y="427"/>
                </a:lnTo>
                <a:lnTo>
                  <a:pt x="61" y="415"/>
                </a:lnTo>
                <a:lnTo>
                  <a:pt x="53" y="408"/>
                </a:lnTo>
                <a:lnTo>
                  <a:pt x="44" y="399"/>
                </a:lnTo>
                <a:lnTo>
                  <a:pt x="37" y="390"/>
                </a:lnTo>
                <a:lnTo>
                  <a:pt x="37" y="383"/>
                </a:lnTo>
                <a:lnTo>
                  <a:pt x="35" y="369"/>
                </a:lnTo>
                <a:lnTo>
                  <a:pt x="35" y="366"/>
                </a:lnTo>
                <a:lnTo>
                  <a:pt x="28" y="363"/>
                </a:lnTo>
                <a:lnTo>
                  <a:pt x="19" y="369"/>
                </a:lnTo>
                <a:lnTo>
                  <a:pt x="10" y="360"/>
                </a:lnTo>
                <a:lnTo>
                  <a:pt x="6" y="347"/>
                </a:lnTo>
                <a:lnTo>
                  <a:pt x="0" y="335"/>
                </a:lnTo>
                <a:lnTo>
                  <a:pt x="4" y="322"/>
                </a:lnTo>
                <a:lnTo>
                  <a:pt x="6" y="313"/>
                </a:lnTo>
                <a:lnTo>
                  <a:pt x="16" y="303"/>
                </a:lnTo>
                <a:lnTo>
                  <a:pt x="25" y="295"/>
                </a:lnTo>
                <a:lnTo>
                  <a:pt x="37" y="285"/>
                </a:lnTo>
                <a:lnTo>
                  <a:pt x="35" y="276"/>
                </a:lnTo>
                <a:lnTo>
                  <a:pt x="31" y="266"/>
                </a:lnTo>
                <a:lnTo>
                  <a:pt x="31" y="254"/>
                </a:lnTo>
                <a:lnTo>
                  <a:pt x="31" y="246"/>
                </a:lnTo>
                <a:lnTo>
                  <a:pt x="35" y="238"/>
                </a:lnTo>
                <a:lnTo>
                  <a:pt x="50" y="227"/>
                </a:lnTo>
                <a:lnTo>
                  <a:pt x="61" y="238"/>
                </a:lnTo>
                <a:lnTo>
                  <a:pt x="69" y="241"/>
                </a:lnTo>
                <a:lnTo>
                  <a:pt x="86" y="241"/>
                </a:lnTo>
                <a:lnTo>
                  <a:pt x="111" y="235"/>
                </a:lnTo>
                <a:lnTo>
                  <a:pt x="120" y="230"/>
                </a:lnTo>
                <a:lnTo>
                  <a:pt x="130" y="221"/>
                </a:lnTo>
                <a:lnTo>
                  <a:pt x="139" y="208"/>
                </a:lnTo>
                <a:lnTo>
                  <a:pt x="149" y="189"/>
                </a:lnTo>
                <a:lnTo>
                  <a:pt x="151" y="174"/>
                </a:lnTo>
                <a:lnTo>
                  <a:pt x="170" y="171"/>
                </a:lnTo>
                <a:lnTo>
                  <a:pt x="179" y="177"/>
                </a:lnTo>
                <a:lnTo>
                  <a:pt x="192" y="180"/>
                </a:lnTo>
                <a:lnTo>
                  <a:pt x="200" y="180"/>
                </a:lnTo>
                <a:lnTo>
                  <a:pt x="208" y="180"/>
                </a:lnTo>
                <a:lnTo>
                  <a:pt x="219" y="155"/>
                </a:lnTo>
                <a:lnTo>
                  <a:pt x="214" y="149"/>
                </a:lnTo>
                <a:lnTo>
                  <a:pt x="219" y="143"/>
                </a:lnTo>
                <a:lnTo>
                  <a:pt x="225" y="143"/>
                </a:lnTo>
                <a:lnTo>
                  <a:pt x="231" y="143"/>
                </a:lnTo>
                <a:lnTo>
                  <a:pt x="256" y="121"/>
                </a:lnTo>
                <a:lnTo>
                  <a:pt x="253" y="117"/>
                </a:lnTo>
                <a:lnTo>
                  <a:pt x="247" y="113"/>
                </a:lnTo>
                <a:lnTo>
                  <a:pt x="234" y="105"/>
                </a:lnTo>
                <a:lnTo>
                  <a:pt x="228" y="99"/>
                </a:lnTo>
                <a:lnTo>
                  <a:pt x="225" y="96"/>
                </a:lnTo>
                <a:lnTo>
                  <a:pt x="225" y="91"/>
                </a:lnTo>
                <a:lnTo>
                  <a:pt x="222" y="88"/>
                </a:lnTo>
                <a:lnTo>
                  <a:pt x="222" y="77"/>
                </a:lnTo>
                <a:lnTo>
                  <a:pt x="225" y="74"/>
                </a:lnTo>
                <a:lnTo>
                  <a:pt x="231" y="74"/>
                </a:lnTo>
                <a:lnTo>
                  <a:pt x="247" y="69"/>
                </a:lnTo>
                <a:lnTo>
                  <a:pt x="256" y="69"/>
                </a:lnTo>
                <a:lnTo>
                  <a:pt x="269" y="66"/>
                </a:lnTo>
                <a:lnTo>
                  <a:pt x="275" y="60"/>
                </a:lnTo>
                <a:lnTo>
                  <a:pt x="284" y="53"/>
                </a:lnTo>
                <a:lnTo>
                  <a:pt x="294" y="44"/>
                </a:lnTo>
                <a:lnTo>
                  <a:pt x="306" y="35"/>
                </a:lnTo>
                <a:lnTo>
                  <a:pt x="315" y="25"/>
                </a:lnTo>
                <a:lnTo>
                  <a:pt x="320" y="19"/>
                </a:lnTo>
                <a:lnTo>
                  <a:pt x="331" y="13"/>
                </a:lnTo>
                <a:lnTo>
                  <a:pt x="342" y="13"/>
                </a:lnTo>
                <a:lnTo>
                  <a:pt x="358" y="6"/>
                </a:lnTo>
                <a:close/>
              </a:path>
            </a:pathLst>
          </a:custGeom>
          <a:solidFill>
            <a:srgbClr val="FF0000"/>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31" name="Freeform 382"/>
          <p:cNvSpPr>
            <a:spLocks noChangeAspect="1"/>
          </p:cNvSpPr>
          <p:nvPr/>
        </p:nvSpPr>
        <p:spPr bwMode="auto">
          <a:xfrm>
            <a:off x="873026" y="2495062"/>
            <a:ext cx="593033" cy="733668"/>
          </a:xfrm>
          <a:custGeom>
            <a:avLst/>
            <a:gdLst>
              <a:gd name="T0" fmla="*/ 110366 w 449"/>
              <a:gd name="T1" fmla="*/ 17147 h 562"/>
              <a:gd name="T2" fmla="*/ 247325 w 449"/>
              <a:gd name="T3" fmla="*/ 23725 h 562"/>
              <a:gd name="T4" fmla="*/ 197067 w 449"/>
              <a:gd name="T5" fmla="*/ 30537 h 562"/>
              <a:gd name="T6" fmla="*/ 272968 w 449"/>
              <a:gd name="T7" fmla="*/ 37918 h 562"/>
              <a:gd name="T8" fmla="*/ 390582 w 449"/>
              <a:gd name="T9" fmla="*/ 48262 h 562"/>
              <a:gd name="T10" fmla="*/ 390582 w 449"/>
              <a:gd name="T11" fmla="*/ 54216 h 562"/>
              <a:gd name="T12" fmla="*/ 362735 w 449"/>
              <a:gd name="T13" fmla="*/ 59650 h 562"/>
              <a:gd name="T14" fmla="*/ 490620 w 449"/>
              <a:gd name="T15" fmla="*/ 63102 h 562"/>
              <a:gd name="T16" fmla="*/ 526275 w 449"/>
              <a:gd name="T17" fmla="*/ 66927 h 562"/>
              <a:gd name="T18" fmla="*/ 684063 w 449"/>
              <a:gd name="T19" fmla="*/ 71010 h 562"/>
              <a:gd name="T20" fmla="*/ 753622 w 449"/>
              <a:gd name="T21" fmla="*/ 75397 h 562"/>
              <a:gd name="T22" fmla="*/ 853644 w 449"/>
              <a:gd name="T23" fmla="*/ 80321 h 562"/>
              <a:gd name="T24" fmla="*/ 927221 w 449"/>
              <a:gd name="T25" fmla="*/ 84986 h 562"/>
              <a:gd name="T26" fmla="*/ 1064568 w 449"/>
              <a:gd name="T27" fmla="*/ 85439 h 562"/>
              <a:gd name="T28" fmla="*/ 1208809 w 449"/>
              <a:gd name="T29" fmla="*/ 86770 h 562"/>
              <a:gd name="T30" fmla="*/ 1280941 w 449"/>
              <a:gd name="T31" fmla="*/ 84104 h 562"/>
              <a:gd name="T32" fmla="*/ 1372383 w 449"/>
              <a:gd name="T33" fmla="*/ 79017 h 562"/>
              <a:gd name="T34" fmla="*/ 1428285 w 449"/>
              <a:gd name="T35" fmla="*/ 75956 h 562"/>
              <a:gd name="T36" fmla="*/ 1518415 w 449"/>
              <a:gd name="T37" fmla="*/ 72309 h 562"/>
              <a:gd name="T38" fmla="*/ 1532961 w 449"/>
              <a:gd name="T39" fmla="*/ 68196 h 562"/>
              <a:gd name="T40" fmla="*/ 1645800 w 449"/>
              <a:gd name="T41" fmla="*/ 68639 h 562"/>
              <a:gd name="T42" fmla="*/ 1703049 w 449"/>
              <a:gd name="T43" fmla="*/ 64433 h 562"/>
              <a:gd name="T44" fmla="*/ 1763589 w 449"/>
              <a:gd name="T45" fmla="*/ 59650 h 562"/>
              <a:gd name="T46" fmla="*/ 1781947 w 449"/>
              <a:gd name="T47" fmla="*/ 57176 h 562"/>
              <a:gd name="T48" fmla="*/ 1749524 w 449"/>
              <a:gd name="T49" fmla="*/ 52978 h 562"/>
              <a:gd name="T50" fmla="*/ 1837729 w 449"/>
              <a:gd name="T51" fmla="*/ 50108 h 562"/>
              <a:gd name="T52" fmla="*/ 1953401 w 449"/>
              <a:gd name="T53" fmla="*/ 48636 h 562"/>
              <a:gd name="T54" fmla="*/ 1953401 w 449"/>
              <a:gd name="T55" fmla="*/ 45427 h 562"/>
              <a:gd name="T56" fmla="*/ 1907319 w 449"/>
              <a:gd name="T57" fmla="*/ 38160 h 562"/>
              <a:gd name="T58" fmla="*/ 2021132 w 449"/>
              <a:gd name="T59" fmla="*/ 39226 h 562"/>
              <a:gd name="T60" fmla="*/ 1980517 w 449"/>
              <a:gd name="T61" fmla="*/ 34920 h 562"/>
              <a:gd name="T62" fmla="*/ 2041456 w 449"/>
              <a:gd name="T63" fmla="*/ 32417 h 562"/>
              <a:gd name="T64" fmla="*/ 2041456 w 449"/>
              <a:gd name="T65" fmla="*/ 30071 h 562"/>
              <a:gd name="T66" fmla="*/ 1980517 w 449"/>
              <a:gd name="T67" fmla="*/ 30071 h 562"/>
              <a:gd name="T68" fmla="*/ 1876223 w 449"/>
              <a:gd name="T69" fmla="*/ 28538 h 562"/>
              <a:gd name="T70" fmla="*/ 1837729 w 449"/>
              <a:gd name="T71" fmla="*/ 25759 h 562"/>
              <a:gd name="T72" fmla="*/ 1676413 w 449"/>
              <a:gd name="T73" fmla="*/ 22412 h 562"/>
              <a:gd name="T74" fmla="*/ 1583963 w 449"/>
              <a:gd name="T75" fmla="*/ 21086 h 562"/>
              <a:gd name="T76" fmla="*/ 1583963 w 449"/>
              <a:gd name="T77" fmla="*/ 17147 h 562"/>
              <a:gd name="T78" fmla="*/ 1481780 w 449"/>
              <a:gd name="T79" fmla="*/ 15533 h 562"/>
              <a:gd name="T80" fmla="*/ 1293212 w 449"/>
              <a:gd name="T81" fmla="*/ 14841 h 562"/>
              <a:gd name="T82" fmla="*/ 1238015 w 449"/>
              <a:gd name="T83" fmla="*/ 15533 h 562"/>
              <a:gd name="T84" fmla="*/ 1134366 w 449"/>
              <a:gd name="T85" fmla="*/ 14964 h 562"/>
              <a:gd name="T86" fmla="*/ 862960 w 449"/>
              <a:gd name="T87" fmla="*/ 12728 h 562"/>
              <a:gd name="T88" fmla="*/ 768887 w 449"/>
              <a:gd name="T89" fmla="*/ 9693 h 562"/>
              <a:gd name="T90" fmla="*/ 592888 w 449"/>
              <a:gd name="T91" fmla="*/ 5637 h 562"/>
              <a:gd name="T92" fmla="*/ 390582 w 449"/>
              <a:gd name="T93" fmla="*/ 4906 h 562"/>
              <a:gd name="T94" fmla="*/ 215321 w 449"/>
              <a:gd name="T95" fmla="*/ 2915 h 562"/>
              <a:gd name="T96" fmla="*/ 156885 w 449"/>
              <a:gd name="T97" fmla="*/ 855 h 562"/>
              <a:gd name="T98" fmla="*/ 29403 w 449"/>
              <a:gd name="T99" fmla="*/ 2220 h 562"/>
              <a:gd name="T100" fmla="*/ 69947 w 449"/>
              <a:gd name="T101" fmla="*/ 9293 h 562"/>
              <a:gd name="T102" fmla="*/ 189587 w 449"/>
              <a:gd name="T103" fmla="*/ 13888 h 5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9"/>
              <a:gd name="T157" fmla="*/ 0 h 562"/>
              <a:gd name="T158" fmla="*/ 449 w 449"/>
              <a:gd name="T159" fmla="*/ 562 h 5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9" h="562">
                <a:moveTo>
                  <a:pt x="28" y="98"/>
                </a:moveTo>
                <a:lnTo>
                  <a:pt x="24" y="112"/>
                </a:lnTo>
                <a:lnTo>
                  <a:pt x="40" y="123"/>
                </a:lnTo>
                <a:lnTo>
                  <a:pt x="53" y="154"/>
                </a:lnTo>
                <a:lnTo>
                  <a:pt x="49" y="179"/>
                </a:lnTo>
                <a:lnTo>
                  <a:pt x="43" y="198"/>
                </a:lnTo>
                <a:lnTo>
                  <a:pt x="40" y="207"/>
                </a:lnTo>
                <a:lnTo>
                  <a:pt x="59" y="245"/>
                </a:lnTo>
                <a:lnTo>
                  <a:pt x="73" y="281"/>
                </a:lnTo>
                <a:lnTo>
                  <a:pt x="85" y="312"/>
                </a:lnTo>
                <a:lnTo>
                  <a:pt x="92" y="331"/>
                </a:lnTo>
                <a:lnTo>
                  <a:pt x="85" y="352"/>
                </a:lnTo>
                <a:lnTo>
                  <a:pt x="76" y="371"/>
                </a:lnTo>
                <a:lnTo>
                  <a:pt x="79" y="387"/>
                </a:lnTo>
                <a:lnTo>
                  <a:pt x="95" y="395"/>
                </a:lnTo>
                <a:lnTo>
                  <a:pt x="107" y="409"/>
                </a:lnTo>
                <a:lnTo>
                  <a:pt x="114" y="417"/>
                </a:lnTo>
                <a:lnTo>
                  <a:pt x="114" y="434"/>
                </a:lnTo>
                <a:lnTo>
                  <a:pt x="132" y="445"/>
                </a:lnTo>
                <a:lnTo>
                  <a:pt x="148" y="460"/>
                </a:lnTo>
                <a:lnTo>
                  <a:pt x="157" y="473"/>
                </a:lnTo>
                <a:lnTo>
                  <a:pt x="163" y="488"/>
                </a:lnTo>
                <a:lnTo>
                  <a:pt x="173" y="498"/>
                </a:lnTo>
                <a:lnTo>
                  <a:pt x="185" y="520"/>
                </a:lnTo>
                <a:lnTo>
                  <a:pt x="193" y="537"/>
                </a:lnTo>
                <a:lnTo>
                  <a:pt x="201" y="551"/>
                </a:lnTo>
                <a:lnTo>
                  <a:pt x="212" y="551"/>
                </a:lnTo>
                <a:lnTo>
                  <a:pt x="231" y="553"/>
                </a:lnTo>
                <a:lnTo>
                  <a:pt x="246" y="556"/>
                </a:lnTo>
                <a:lnTo>
                  <a:pt x="262" y="562"/>
                </a:lnTo>
                <a:lnTo>
                  <a:pt x="265" y="556"/>
                </a:lnTo>
                <a:lnTo>
                  <a:pt x="278" y="545"/>
                </a:lnTo>
                <a:lnTo>
                  <a:pt x="291" y="526"/>
                </a:lnTo>
                <a:lnTo>
                  <a:pt x="297" y="511"/>
                </a:lnTo>
                <a:lnTo>
                  <a:pt x="299" y="492"/>
                </a:lnTo>
                <a:lnTo>
                  <a:pt x="310" y="492"/>
                </a:lnTo>
                <a:lnTo>
                  <a:pt x="316" y="482"/>
                </a:lnTo>
                <a:lnTo>
                  <a:pt x="329" y="469"/>
                </a:lnTo>
                <a:lnTo>
                  <a:pt x="323" y="451"/>
                </a:lnTo>
                <a:lnTo>
                  <a:pt x="332" y="442"/>
                </a:lnTo>
                <a:lnTo>
                  <a:pt x="345" y="451"/>
                </a:lnTo>
                <a:lnTo>
                  <a:pt x="357" y="445"/>
                </a:lnTo>
                <a:lnTo>
                  <a:pt x="354" y="436"/>
                </a:lnTo>
                <a:lnTo>
                  <a:pt x="369" y="417"/>
                </a:lnTo>
                <a:lnTo>
                  <a:pt x="369" y="398"/>
                </a:lnTo>
                <a:lnTo>
                  <a:pt x="382" y="387"/>
                </a:lnTo>
                <a:lnTo>
                  <a:pt x="379" y="376"/>
                </a:lnTo>
                <a:lnTo>
                  <a:pt x="386" y="371"/>
                </a:lnTo>
                <a:lnTo>
                  <a:pt x="382" y="356"/>
                </a:lnTo>
                <a:lnTo>
                  <a:pt x="379" y="344"/>
                </a:lnTo>
                <a:lnTo>
                  <a:pt x="386" y="334"/>
                </a:lnTo>
                <a:lnTo>
                  <a:pt x="398" y="325"/>
                </a:lnTo>
                <a:lnTo>
                  <a:pt x="413" y="321"/>
                </a:lnTo>
                <a:lnTo>
                  <a:pt x="423" y="315"/>
                </a:lnTo>
                <a:lnTo>
                  <a:pt x="429" y="309"/>
                </a:lnTo>
                <a:lnTo>
                  <a:pt x="423" y="295"/>
                </a:lnTo>
                <a:lnTo>
                  <a:pt x="404" y="264"/>
                </a:lnTo>
                <a:lnTo>
                  <a:pt x="413" y="248"/>
                </a:lnTo>
                <a:lnTo>
                  <a:pt x="429" y="251"/>
                </a:lnTo>
                <a:lnTo>
                  <a:pt x="438" y="254"/>
                </a:lnTo>
                <a:lnTo>
                  <a:pt x="430" y="235"/>
                </a:lnTo>
                <a:lnTo>
                  <a:pt x="429" y="226"/>
                </a:lnTo>
                <a:lnTo>
                  <a:pt x="435" y="216"/>
                </a:lnTo>
                <a:lnTo>
                  <a:pt x="443" y="210"/>
                </a:lnTo>
                <a:lnTo>
                  <a:pt x="449" y="204"/>
                </a:lnTo>
                <a:lnTo>
                  <a:pt x="443" y="195"/>
                </a:lnTo>
                <a:lnTo>
                  <a:pt x="435" y="189"/>
                </a:lnTo>
                <a:lnTo>
                  <a:pt x="429" y="195"/>
                </a:lnTo>
                <a:lnTo>
                  <a:pt x="419" y="198"/>
                </a:lnTo>
                <a:lnTo>
                  <a:pt x="407" y="185"/>
                </a:lnTo>
                <a:lnTo>
                  <a:pt x="404" y="176"/>
                </a:lnTo>
                <a:lnTo>
                  <a:pt x="398" y="167"/>
                </a:lnTo>
                <a:lnTo>
                  <a:pt x="376" y="148"/>
                </a:lnTo>
                <a:lnTo>
                  <a:pt x="363" y="145"/>
                </a:lnTo>
                <a:lnTo>
                  <a:pt x="348" y="142"/>
                </a:lnTo>
                <a:lnTo>
                  <a:pt x="343" y="137"/>
                </a:lnTo>
                <a:lnTo>
                  <a:pt x="343" y="120"/>
                </a:lnTo>
                <a:lnTo>
                  <a:pt x="343" y="112"/>
                </a:lnTo>
                <a:lnTo>
                  <a:pt x="329" y="98"/>
                </a:lnTo>
                <a:lnTo>
                  <a:pt x="321" y="101"/>
                </a:lnTo>
                <a:lnTo>
                  <a:pt x="293" y="101"/>
                </a:lnTo>
                <a:lnTo>
                  <a:pt x="280" y="96"/>
                </a:lnTo>
                <a:lnTo>
                  <a:pt x="274" y="98"/>
                </a:lnTo>
                <a:lnTo>
                  <a:pt x="268" y="101"/>
                </a:lnTo>
                <a:lnTo>
                  <a:pt x="255" y="98"/>
                </a:lnTo>
                <a:lnTo>
                  <a:pt x="246" y="98"/>
                </a:lnTo>
                <a:lnTo>
                  <a:pt x="224" y="82"/>
                </a:lnTo>
                <a:lnTo>
                  <a:pt x="187" y="81"/>
                </a:lnTo>
                <a:lnTo>
                  <a:pt x="179" y="77"/>
                </a:lnTo>
                <a:lnTo>
                  <a:pt x="166" y="62"/>
                </a:lnTo>
                <a:lnTo>
                  <a:pt x="151" y="50"/>
                </a:lnTo>
                <a:lnTo>
                  <a:pt x="129" y="37"/>
                </a:lnTo>
                <a:lnTo>
                  <a:pt x="110" y="34"/>
                </a:lnTo>
                <a:lnTo>
                  <a:pt x="85" y="31"/>
                </a:lnTo>
                <a:lnTo>
                  <a:pt x="59" y="21"/>
                </a:lnTo>
                <a:lnTo>
                  <a:pt x="46" y="19"/>
                </a:lnTo>
                <a:lnTo>
                  <a:pt x="40" y="15"/>
                </a:lnTo>
                <a:lnTo>
                  <a:pt x="34" y="6"/>
                </a:lnTo>
                <a:lnTo>
                  <a:pt x="24" y="0"/>
                </a:lnTo>
                <a:lnTo>
                  <a:pt x="6" y="15"/>
                </a:lnTo>
                <a:lnTo>
                  <a:pt x="0" y="40"/>
                </a:lnTo>
                <a:lnTo>
                  <a:pt x="15" y="60"/>
                </a:lnTo>
                <a:lnTo>
                  <a:pt x="34" y="71"/>
                </a:lnTo>
                <a:lnTo>
                  <a:pt x="41" y="90"/>
                </a:lnTo>
                <a:lnTo>
                  <a:pt x="28" y="98"/>
                </a:lnTo>
                <a:close/>
              </a:path>
            </a:pathLst>
          </a:custGeom>
          <a:solidFill>
            <a:schemeClr val="bg1"/>
          </a:solid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grpSp>
        <p:nvGrpSpPr>
          <p:cNvPr id="32" name="Group 383"/>
          <p:cNvGrpSpPr>
            <a:grpSpLocks noChangeAspect="1"/>
          </p:cNvGrpSpPr>
          <p:nvPr/>
        </p:nvGrpSpPr>
        <p:grpSpPr bwMode="auto">
          <a:xfrm>
            <a:off x="2008618" y="4612998"/>
            <a:ext cx="68346" cy="94557"/>
            <a:chOff x="3578" y="3533"/>
            <a:chExt cx="52" cy="72"/>
          </a:xfrm>
          <a:solidFill>
            <a:schemeClr val="bg1"/>
          </a:solidFill>
        </p:grpSpPr>
        <p:sp>
          <p:nvSpPr>
            <p:cNvPr id="33" name="Freeform 384"/>
            <p:cNvSpPr>
              <a:spLocks noChangeAspect="1"/>
            </p:cNvSpPr>
            <p:nvPr/>
          </p:nvSpPr>
          <p:spPr bwMode="auto">
            <a:xfrm>
              <a:off x="3598" y="3549"/>
              <a:ext cx="23" cy="27"/>
            </a:xfrm>
            <a:custGeom>
              <a:avLst/>
              <a:gdLst>
                <a:gd name="T0" fmla="*/ 23 w 23"/>
                <a:gd name="T1" fmla="*/ 5 h 27"/>
                <a:gd name="T2" fmla="*/ 10 w 23"/>
                <a:gd name="T3" fmla="*/ 0 h 27"/>
                <a:gd name="T4" fmla="*/ 0 w 23"/>
                <a:gd name="T5" fmla="*/ 2 h 27"/>
                <a:gd name="T6" fmla="*/ 2 w 23"/>
                <a:gd name="T7" fmla="*/ 17 h 27"/>
                <a:gd name="T8" fmla="*/ 15 w 23"/>
                <a:gd name="T9" fmla="*/ 27 h 27"/>
                <a:gd name="T10" fmla="*/ 23 w 23"/>
                <a:gd name="T11" fmla="*/ 5 h 27"/>
                <a:gd name="T12" fmla="*/ 0 60000 65536"/>
                <a:gd name="T13" fmla="*/ 0 60000 65536"/>
                <a:gd name="T14" fmla="*/ 0 60000 65536"/>
                <a:gd name="T15" fmla="*/ 0 60000 65536"/>
                <a:gd name="T16" fmla="*/ 0 60000 65536"/>
                <a:gd name="T17" fmla="*/ 0 60000 65536"/>
                <a:gd name="T18" fmla="*/ 0 w 23"/>
                <a:gd name="T19" fmla="*/ 0 h 27"/>
                <a:gd name="T20" fmla="*/ 23 w 2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3" h="27">
                  <a:moveTo>
                    <a:pt x="23" y="5"/>
                  </a:moveTo>
                  <a:lnTo>
                    <a:pt x="10" y="0"/>
                  </a:lnTo>
                  <a:lnTo>
                    <a:pt x="0" y="2"/>
                  </a:lnTo>
                  <a:lnTo>
                    <a:pt x="2" y="17"/>
                  </a:lnTo>
                  <a:lnTo>
                    <a:pt x="15" y="27"/>
                  </a:lnTo>
                  <a:lnTo>
                    <a:pt x="23" y="5"/>
                  </a:lnTo>
                  <a:close/>
                </a:path>
              </a:pathLst>
            </a:custGeom>
            <a:grp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34" name="Freeform 385"/>
            <p:cNvSpPr>
              <a:spLocks noChangeAspect="1"/>
            </p:cNvSpPr>
            <p:nvPr/>
          </p:nvSpPr>
          <p:spPr bwMode="auto">
            <a:xfrm>
              <a:off x="3578" y="3533"/>
              <a:ext cx="23" cy="24"/>
            </a:xfrm>
            <a:custGeom>
              <a:avLst/>
              <a:gdLst>
                <a:gd name="T0" fmla="*/ 22 w 23"/>
                <a:gd name="T1" fmla="*/ 0 h 24"/>
                <a:gd name="T2" fmla="*/ 0 w 23"/>
                <a:gd name="T3" fmla="*/ 2 h 24"/>
                <a:gd name="T4" fmla="*/ 14 w 23"/>
                <a:gd name="T5" fmla="*/ 24 h 24"/>
                <a:gd name="T6" fmla="*/ 23 w 23"/>
                <a:gd name="T7" fmla="*/ 14 h 24"/>
                <a:gd name="T8" fmla="*/ 22 w 23"/>
                <a:gd name="T9" fmla="*/ 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22" y="0"/>
                  </a:moveTo>
                  <a:lnTo>
                    <a:pt x="0" y="2"/>
                  </a:lnTo>
                  <a:lnTo>
                    <a:pt x="14" y="24"/>
                  </a:lnTo>
                  <a:lnTo>
                    <a:pt x="23" y="14"/>
                  </a:lnTo>
                  <a:lnTo>
                    <a:pt x="22" y="0"/>
                  </a:lnTo>
                  <a:close/>
                </a:path>
              </a:pathLst>
            </a:custGeom>
            <a:grp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sp>
          <p:nvSpPr>
            <p:cNvPr id="35" name="Freeform 386"/>
            <p:cNvSpPr>
              <a:spLocks noChangeAspect="1"/>
            </p:cNvSpPr>
            <p:nvPr/>
          </p:nvSpPr>
          <p:spPr bwMode="auto">
            <a:xfrm>
              <a:off x="3607" y="3582"/>
              <a:ext cx="23" cy="23"/>
            </a:xfrm>
            <a:custGeom>
              <a:avLst/>
              <a:gdLst>
                <a:gd name="T0" fmla="*/ 23 w 23"/>
                <a:gd name="T1" fmla="*/ 7 h 23"/>
                <a:gd name="T2" fmla="*/ 7 w 23"/>
                <a:gd name="T3" fmla="*/ 0 h 23"/>
                <a:gd name="T4" fmla="*/ 0 w 23"/>
                <a:gd name="T5" fmla="*/ 7 h 23"/>
                <a:gd name="T6" fmla="*/ 19 w 23"/>
                <a:gd name="T7" fmla="*/ 23 h 23"/>
                <a:gd name="T8" fmla="*/ 23 w 23"/>
                <a:gd name="T9" fmla="*/ 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3" y="7"/>
                  </a:moveTo>
                  <a:lnTo>
                    <a:pt x="7" y="0"/>
                  </a:lnTo>
                  <a:lnTo>
                    <a:pt x="0" y="7"/>
                  </a:lnTo>
                  <a:lnTo>
                    <a:pt x="19" y="23"/>
                  </a:lnTo>
                  <a:lnTo>
                    <a:pt x="23" y="7"/>
                  </a:lnTo>
                  <a:close/>
                </a:path>
              </a:pathLst>
            </a:custGeom>
            <a:grpFill/>
            <a:ln w="12700" cmpd="sng">
              <a:solidFill>
                <a:schemeClr val="bg2"/>
              </a:solidFill>
              <a:prstDash val="solid"/>
              <a:round/>
              <a:headEnd/>
              <a:tailEnd/>
            </a:ln>
          </p:spPr>
          <p:txBody>
            <a:bodyPr/>
            <a:lstStyle/>
            <a:p>
              <a:endParaRPr lang="it-IT" b="0" smtClean="0">
                <a:solidFill>
                  <a:srgbClr val="000000"/>
                </a:solidFill>
                <a:latin typeface="Arial" charset="0"/>
                <a:ea typeface="MS PGothic" pitchFamily="34" charset="-128"/>
                <a:cs typeface="Arial" charset="0"/>
              </a:endParaRPr>
            </a:p>
          </p:txBody>
        </p:sp>
      </p:grpSp>
      <p:pic>
        <p:nvPicPr>
          <p:cNvPr id="3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4750" y="1987316"/>
            <a:ext cx="256720" cy="236257"/>
          </a:xfrm>
          <a:prstGeom prst="rect">
            <a:avLst/>
          </a:prstGeom>
          <a:solidFill>
            <a:schemeClr val="bg1"/>
          </a:solidFill>
          <a:ln>
            <a:noFill/>
          </a:ln>
          <a:effectLst/>
          <a:extLst/>
        </p:spPr>
      </p:pic>
      <p:pic>
        <p:nvPicPr>
          <p:cNvPr id="3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4638" y="2285010"/>
            <a:ext cx="256720" cy="236257"/>
          </a:xfrm>
          <a:prstGeom prst="rect">
            <a:avLst/>
          </a:prstGeom>
          <a:solidFill>
            <a:schemeClr val="bg1"/>
          </a:solidFill>
          <a:ln>
            <a:noFill/>
          </a:ln>
          <a:effectLst/>
          <a:extLst/>
        </p:spPr>
      </p:pic>
      <p:pic>
        <p:nvPicPr>
          <p:cNvPr id="3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5539" y="3272335"/>
            <a:ext cx="256720" cy="236257"/>
          </a:xfrm>
          <a:prstGeom prst="rect">
            <a:avLst/>
          </a:prstGeom>
          <a:solidFill>
            <a:schemeClr val="bg1"/>
          </a:solidFill>
          <a:ln>
            <a:noFill/>
          </a:ln>
          <a:effectLst/>
          <a:extLst/>
        </p:spPr>
      </p:pic>
      <p:pic>
        <p:nvPicPr>
          <p:cNvPr id="3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8604" y="4959677"/>
            <a:ext cx="256720" cy="236257"/>
          </a:xfrm>
          <a:prstGeom prst="rect">
            <a:avLst/>
          </a:prstGeom>
          <a:solidFill>
            <a:schemeClr val="bg1"/>
          </a:solidFill>
          <a:ln>
            <a:noFill/>
          </a:ln>
          <a:effectLst/>
          <a:extLst/>
        </p:spPr>
      </p:pic>
      <p:pic>
        <p:nvPicPr>
          <p:cNvPr id="4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93269" y="3542176"/>
            <a:ext cx="256720" cy="236257"/>
          </a:xfrm>
          <a:prstGeom prst="rect">
            <a:avLst/>
          </a:prstGeom>
          <a:solidFill>
            <a:schemeClr val="bg1"/>
          </a:solidFill>
          <a:ln>
            <a:noFill/>
          </a:ln>
          <a:effectLst/>
          <a:extLst/>
        </p:spPr>
      </p:pic>
      <p:pic>
        <p:nvPicPr>
          <p:cNvPr id="4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6545" y="3738054"/>
            <a:ext cx="256720" cy="236257"/>
          </a:xfrm>
          <a:prstGeom prst="rect">
            <a:avLst/>
          </a:prstGeom>
          <a:solidFill>
            <a:schemeClr val="bg1"/>
          </a:solidFill>
          <a:ln>
            <a:noFill/>
          </a:ln>
          <a:effectLst/>
          <a:extLst/>
        </p:spPr>
      </p:pic>
      <p:pic>
        <p:nvPicPr>
          <p:cNvPr id="4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480" y="4339279"/>
            <a:ext cx="256720" cy="236257"/>
          </a:xfrm>
          <a:prstGeom prst="rect">
            <a:avLst/>
          </a:prstGeom>
          <a:solidFill>
            <a:schemeClr val="bg1"/>
          </a:solidFill>
          <a:ln>
            <a:noFill/>
          </a:ln>
          <a:effectLst/>
          <a:extLst/>
        </p:spPr>
      </p:pic>
      <p:pic>
        <p:nvPicPr>
          <p:cNvPr id="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9542" y="2066535"/>
            <a:ext cx="256720" cy="236257"/>
          </a:xfrm>
          <a:prstGeom prst="rect">
            <a:avLst/>
          </a:prstGeom>
          <a:solidFill>
            <a:schemeClr val="bg1"/>
          </a:solidFill>
          <a:ln>
            <a:noFill/>
          </a:ln>
          <a:effectLs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41893" y="903218"/>
            <a:ext cx="1596196" cy="213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bwMode="auto">
          <a:xfrm>
            <a:off x="4898648" y="1393823"/>
            <a:ext cx="798098" cy="266012"/>
          </a:xfrm>
          <a:prstGeom prst="rect">
            <a:avLst/>
          </a:prstGeom>
          <a:solidFill>
            <a:schemeClr val="bg1">
              <a:lumMod val="50000"/>
            </a:schemeClr>
          </a:solidFill>
          <a:ln w="12700" cap="flat" cmpd="sng" algn="ctr">
            <a:noFill/>
            <a:prstDash val="solid"/>
            <a:round/>
            <a:headEnd type="none" w="med" len="med"/>
            <a:tailEnd type="none" w="med" len="med"/>
          </a:ln>
          <a:effectLst/>
          <a:extLst/>
        </p:spPr>
        <p:txBody>
          <a:bodyPr vert="horz" wrap="none" lIns="54000" tIns="45720" rIns="54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7168" name="Freccia a destra 7167"/>
          <p:cNvSpPr/>
          <p:nvPr/>
        </p:nvSpPr>
        <p:spPr bwMode="auto">
          <a:xfrm>
            <a:off x="5897223" y="1429730"/>
            <a:ext cx="384313" cy="194199"/>
          </a:xfrm>
          <a:prstGeom prst="rightArrow">
            <a:avLst/>
          </a:prstGeom>
          <a:solidFill>
            <a:srgbClr val="0070C0"/>
          </a:solidFill>
          <a:ln w="12700" cap="flat" cmpd="sng" algn="ctr">
            <a:noFill/>
            <a:prstDash val="solid"/>
            <a:round/>
            <a:headEnd type="none" w="med" len="med"/>
            <a:tailEnd type="none" w="med" len="med"/>
          </a:ln>
          <a:effectLst/>
          <a:extLst/>
        </p:spPr>
        <p:txBody>
          <a:bodyPr vert="horz" wrap="none" lIns="54000" tIns="45720" rIns="54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7169" name="CasellaDiTesto 7168"/>
          <p:cNvSpPr txBox="1"/>
          <p:nvPr/>
        </p:nvSpPr>
        <p:spPr>
          <a:xfrm>
            <a:off x="6400806" y="1357917"/>
            <a:ext cx="1272209" cy="338554"/>
          </a:xfrm>
          <a:prstGeom prst="rect">
            <a:avLst/>
          </a:prstGeom>
          <a:noFill/>
        </p:spPr>
        <p:txBody>
          <a:bodyPr wrap="square" rtlCol="0">
            <a:spAutoFit/>
          </a:bodyPr>
          <a:lstStyle/>
          <a:p>
            <a:r>
              <a:rPr lang="it-IT" sz="1600" b="1" dirty="0" smtClean="0">
                <a:latin typeface="Calibri" panose="020F0502020204030204" pitchFamily="34" charset="0"/>
              </a:rPr>
              <a:t>22.000 mq</a:t>
            </a:r>
            <a:endParaRPr lang="it-IT" sz="1600" b="1" dirty="0">
              <a:latin typeface="Calibri" panose="020F0502020204030204" pitchFamily="34" charset="0"/>
            </a:endParaRP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085686" y="3337599"/>
            <a:ext cx="4484868" cy="310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64625" y="0"/>
            <a:ext cx="841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085685" y="3174307"/>
            <a:ext cx="4484869" cy="337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riangolo isoscele 49"/>
          <p:cNvSpPr/>
          <p:nvPr/>
        </p:nvSpPr>
        <p:spPr bwMode="auto">
          <a:xfrm rot="16200000" flipV="1">
            <a:off x="3411665" y="1919643"/>
            <a:ext cx="616350" cy="188210"/>
          </a:xfrm>
          <a:prstGeom prst="triangle">
            <a:avLst/>
          </a:prstGeom>
          <a:solidFill>
            <a:schemeClr val="accent6">
              <a:lumMod val="75000"/>
            </a:schemeClr>
          </a:solidFill>
          <a:ln>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it-IT">
              <a:solidFill>
                <a:srgbClr val="FFFFFF"/>
              </a:solidFill>
            </a:endParaRPr>
          </a:p>
        </p:txBody>
      </p:sp>
      <p:sp>
        <p:nvSpPr>
          <p:cNvPr id="51" name="Triangolo isoscele 50"/>
          <p:cNvSpPr/>
          <p:nvPr/>
        </p:nvSpPr>
        <p:spPr bwMode="auto">
          <a:xfrm rot="16200000" flipV="1">
            <a:off x="3411665" y="4583244"/>
            <a:ext cx="616350" cy="188210"/>
          </a:xfrm>
          <a:prstGeom prst="triangle">
            <a:avLst/>
          </a:prstGeom>
          <a:solidFill>
            <a:schemeClr val="accent6">
              <a:lumMod val="75000"/>
            </a:schemeClr>
          </a:solidFill>
          <a:ln>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it-IT">
              <a:solidFill>
                <a:srgbClr val="FFFFFF"/>
              </a:solidFill>
            </a:endParaRPr>
          </a:p>
        </p:txBody>
      </p:sp>
    </p:spTree>
    <p:extLst>
      <p:ext uri="{BB962C8B-B14F-4D97-AF65-F5344CB8AC3E}">
        <p14:creationId xmlns:p14="http://schemas.microsoft.com/office/powerpoint/2010/main" val="262090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ppt_x"/>
                                          </p:val>
                                        </p:tav>
                                        <p:tav tm="100000">
                                          <p:val>
                                            <p:strVal val="#ppt_x"/>
                                          </p:val>
                                        </p:tav>
                                      </p:tavLst>
                                    </p:anim>
                                    <p:anim calcmode="lin" valueType="num">
                                      <p:cBhvr additive="base">
                                        <p:cTn id="42" dur="500" fill="hold"/>
                                        <p:tgtEl>
                                          <p:spTgt spid="5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168"/>
                                        </p:tgtEl>
                                        <p:attrNameLst>
                                          <p:attrName>style.visibility</p:attrName>
                                        </p:attrNameLst>
                                      </p:cBhvr>
                                      <p:to>
                                        <p:strVal val="visible"/>
                                      </p:to>
                                    </p:set>
                                    <p:anim calcmode="lin" valueType="num">
                                      <p:cBhvr additive="base">
                                        <p:cTn id="55" dur="500" fill="hold"/>
                                        <p:tgtEl>
                                          <p:spTgt spid="7168"/>
                                        </p:tgtEl>
                                        <p:attrNameLst>
                                          <p:attrName>ppt_x</p:attrName>
                                        </p:attrNameLst>
                                      </p:cBhvr>
                                      <p:tavLst>
                                        <p:tav tm="0">
                                          <p:val>
                                            <p:strVal val="#ppt_x"/>
                                          </p:val>
                                        </p:tav>
                                        <p:tav tm="100000">
                                          <p:val>
                                            <p:strVal val="#ppt_x"/>
                                          </p:val>
                                        </p:tav>
                                      </p:tavLst>
                                    </p:anim>
                                    <p:anim calcmode="lin" valueType="num">
                                      <p:cBhvr additive="base">
                                        <p:cTn id="56" dur="500" fill="hold"/>
                                        <p:tgtEl>
                                          <p:spTgt spid="716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169"/>
                                        </p:tgtEl>
                                        <p:attrNameLst>
                                          <p:attrName>style.visibility</p:attrName>
                                        </p:attrNameLst>
                                      </p:cBhvr>
                                      <p:to>
                                        <p:strVal val="visible"/>
                                      </p:to>
                                    </p:set>
                                    <p:anim calcmode="lin" valueType="num">
                                      <p:cBhvr additive="base">
                                        <p:cTn id="59" dur="500" fill="hold"/>
                                        <p:tgtEl>
                                          <p:spTgt spid="7169"/>
                                        </p:tgtEl>
                                        <p:attrNameLst>
                                          <p:attrName>ppt_x</p:attrName>
                                        </p:attrNameLst>
                                      </p:cBhvr>
                                      <p:tavLst>
                                        <p:tav tm="0">
                                          <p:val>
                                            <p:strVal val="#ppt_x"/>
                                          </p:val>
                                        </p:tav>
                                        <p:tav tm="100000">
                                          <p:val>
                                            <p:strVal val="#ppt_x"/>
                                          </p:val>
                                        </p:tav>
                                      </p:tavLst>
                                    </p:anim>
                                    <p:anim calcmode="lin" valueType="num">
                                      <p:cBhvr additive="base">
                                        <p:cTn id="60" dur="500" fill="hold"/>
                                        <p:tgtEl>
                                          <p:spTgt spid="716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050"/>
                                        </p:tgtEl>
                                        <p:attrNameLst>
                                          <p:attrName>style.visibility</p:attrName>
                                        </p:attrNameLst>
                                      </p:cBhvr>
                                      <p:to>
                                        <p:strVal val="visible"/>
                                      </p:to>
                                    </p:set>
                                    <p:anim calcmode="lin" valueType="num">
                                      <p:cBhvr additive="base">
                                        <p:cTn id="69" dur="500" fill="hold"/>
                                        <p:tgtEl>
                                          <p:spTgt spid="2050"/>
                                        </p:tgtEl>
                                        <p:attrNameLst>
                                          <p:attrName>ppt_x</p:attrName>
                                        </p:attrNameLst>
                                      </p:cBhvr>
                                      <p:tavLst>
                                        <p:tav tm="0">
                                          <p:val>
                                            <p:strVal val="#ppt_x"/>
                                          </p:val>
                                        </p:tav>
                                        <p:tav tm="100000">
                                          <p:val>
                                            <p:strVal val="#ppt_x"/>
                                          </p:val>
                                        </p:tav>
                                      </p:tavLst>
                                    </p:anim>
                                    <p:anim calcmode="lin" valueType="num">
                                      <p:cBhvr additive="base">
                                        <p:cTn id="70" dur="500" fill="hold"/>
                                        <p:tgtEl>
                                          <p:spTgt spid="205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076"/>
                                        </p:tgtEl>
                                        <p:attrNameLst>
                                          <p:attrName>style.visibility</p:attrName>
                                        </p:attrNameLst>
                                      </p:cBhvr>
                                      <p:to>
                                        <p:strVal val="visible"/>
                                      </p:to>
                                    </p:set>
                                    <p:anim calcmode="lin" valueType="num">
                                      <p:cBhvr additive="base">
                                        <p:cTn id="73" dur="500" fill="hold"/>
                                        <p:tgtEl>
                                          <p:spTgt spid="3076"/>
                                        </p:tgtEl>
                                        <p:attrNameLst>
                                          <p:attrName>ppt_x</p:attrName>
                                        </p:attrNameLst>
                                      </p:cBhvr>
                                      <p:tavLst>
                                        <p:tav tm="0">
                                          <p:val>
                                            <p:strVal val="#ppt_x"/>
                                          </p:val>
                                        </p:tav>
                                        <p:tav tm="100000">
                                          <p:val>
                                            <p:strVal val="#ppt_x"/>
                                          </p:val>
                                        </p:tav>
                                      </p:tavLst>
                                    </p:anim>
                                    <p:anim calcmode="lin" valueType="num">
                                      <p:cBhvr additive="base">
                                        <p:cTn id="7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168" grpId="0" animBg="1"/>
      <p:bldP spid="7169" grpId="0"/>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109796"/>
            <a:ext cx="9906000" cy="295275"/>
          </a:xfrm>
        </p:spPr>
        <p:txBody>
          <a:bodyPr lIns="92075" tIns="46038" rIns="92075" bIns="46038"/>
          <a:lstStyle/>
          <a:p>
            <a:pPr>
              <a:lnSpc>
                <a:spcPct val="88000"/>
              </a:lnSpc>
            </a:pPr>
            <a:r>
              <a:rPr lang="it-IT" altLang="it-IT" sz="3200" b="1" dirty="0" smtClean="0">
                <a:solidFill>
                  <a:srgbClr val="0076BD"/>
                </a:solidFill>
                <a:latin typeface="Calibri" pitchFamily="3" charset="0"/>
              </a:rPr>
              <a:t>Perché </a:t>
            </a:r>
            <a:r>
              <a:rPr lang="it-IT" altLang="it-IT" sz="3200" b="1" dirty="0">
                <a:solidFill>
                  <a:srgbClr val="0076BD"/>
                </a:solidFill>
                <a:latin typeface="Calibri" pitchFamily="3" charset="0"/>
              </a:rPr>
              <a:t>V</a:t>
            </a:r>
            <a:r>
              <a:rPr lang="it-IT" altLang="it-IT" sz="3200" b="1" dirty="0" smtClean="0">
                <a:solidFill>
                  <a:srgbClr val="0076BD"/>
                </a:solidFill>
                <a:latin typeface="Calibri" pitchFamily="3" charset="0"/>
              </a:rPr>
              <a:t>erona?</a:t>
            </a:r>
          </a:p>
        </p:txBody>
      </p:sp>
      <p:sp>
        <p:nvSpPr>
          <p:cNvPr id="48" name="CasellaDiTesto 47"/>
          <p:cNvSpPr txBox="1"/>
          <p:nvPr/>
        </p:nvSpPr>
        <p:spPr>
          <a:xfrm>
            <a:off x="340271" y="787076"/>
            <a:ext cx="8976725" cy="830997"/>
          </a:xfrm>
          <a:prstGeom prst="rect">
            <a:avLst/>
          </a:prstGeom>
          <a:noFill/>
        </p:spPr>
        <p:txBody>
          <a:bodyPr wrap="square" rtlCol="0">
            <a:spAutoFit/>
          </a:bodyPr>
          <a:lstStyle/>
          <a:p>
            <a:pPr marL="285750" indent="-285750" algn="just">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Number1 disponeva dal 2013 di un </a:t>
            </a:r>
            <a:r>
              <a:rPr lang="it-IT" sz="1600" dirty="0" err="1" smtClean="0">
                <a:solidFill>
                  <a:schemeClr val="bg1">
                    <a:lumMod val="50000"/>
                  </a:schemeClr>
                </a:solidFill>
                <a:latin typeface="Calibri" panose="020F0502020204030204" pitchFamily="34" charset="0"/>
              </a:rPr>
              <a:t>Hub</a:t>
            </a:r>
            <a:r>
              <a:rPr lang="it-IT" sz="1600" dirty="0" smtClean="0">
                <a:solidFill>
                  <a:schemeClr val="bg1">
                    <a:lumMod val="50000"/>
                  </a:schemeClr>
                </a:solidFill>
                <a:latin typeface="Calibri" panose="020F0502020204030204" pitchFamily="34" charset="0"/>
              </a:rPr>
              <a:t> a Nogarole Rocca di 9.000 mq. Sulla base del fabbisogno di spazi sempre crescente nel Triveneto si è deciso di investire e far costruire un sito da </a:t>
            </a:r>
            <a:r>
              <a:rPr lang="it-IT" sz="1600" b="1" dirty="0" smtClean="0">
                <a:solidFill>
                  <a:schemeClr val="bg1">
                    <a:lumMod val="50000"/>
                  </a:schemeClr>
                </a:solidFill>
                <a:latin typeface="Calibri" panose="020F0502020204030204" pitchFamily="34" charset="0"/>
              </a:rPr>
              <a:t>22.000 mq </a:t>
            </a:r>
            <a:r>
              <a:rPr lang="it-IT" sz="1600" dirty="0" smtClean="0">
                <a:solidFill>
                  <a:schemeClr val="bg1">
                    <a:lumMod val="50000"/>
                  </a:schemeClr>
                </a:solidFill>
                <a:latin typeface="Calibri" panose="020F0502020204030204" pitchFamily="34" charset="0"/>
              </a:rPr>
              <a:t>a Isola Rizza, dando vita ad un vero e proprio </a:t>
            </a:r>
            <a:r>
              <a:rPr lang="it-IT" sz="1600" b="1" dirty="0" err="1" smtClean="0">
                <a:solidFill>
                  <a:schemeClr val="bg1">
                    <a:lumMod val="50000"/>
                  </a:schemeClr>
                </a:solidFill>
                <a:latin typeface="Calibri" panose="020F0502020204030204" pitchFamily="34" charset="0"/>
              </a:rPr>
              <a:t>Hub</a:t>
            </a:r>
            <a:r>
              <a:rPr lang="it-IT" sz="1600" b="1" dirty="0" smtClean="0">
                <a:solidFill>
                  <a:schemeClr val="bg1">
                    <a:lumMod val="50000"/>
                  </a:schemeClr>
                </a:solidFill>
                <a:latin typeface="Calibri" panose="020F0502020204030204" pitchFamily="34" charset="0"/>
              </a:rPr>
              <a:t> </a:t>
            </a:r>
            <a:r>
              <a:rPr lang="it-IT" sz="1600" b="1" dirty="0" err="1" smtClean="0">
                <a:solidFill>
                  <a:schemeClr val="bg1">
                    <a:lumMod val="50000"/>
                  </a:schemeClr>
                </a:solidFill>
                <a:latin typeface="Calibri" panose="020F0502020204030204" pitchFamily="34" charset="0"/>
              </a:rPr>
              <a:t>multicustomer</a:t>
            </a:r>
            <a:r>
              <a:rPr lang="it-IT" sz="1600" b="1" dirty="0" smtClean="0">
                <a:solidFill>
                  <a:schemeClr val="bg1">
                    <a:lumMod val="50000"/>
                  </a:schemeClr>
                </a:solidFill>
                <a:latin typeface="Calibri" panose="020F0502020204030204" pitchFamily="34" charset="0"/>
              </a:rPr>
              <a:t>.</a:t>
            </a:r>
          </a:p>
        </p:txBody>
      </p:sp>
      <p:sp>
        <p:nvSpPr>
          <p:cNvPr id="49" name="CasellaDiTesto 48"/>
          <p:cNvSpPr txBox="1"/>
          <p:nvPr/>
        </p:nvSpPr>
        <p:spPr>
          <a:xfrm>
            <a:off x="340270" y="1618073"/>
            <a:ext cx="8976725" cy="584775"/>
          </a:xfrm>
          <a:prstGeom prst="rect">
            <a:avLst/>
          </a:prstGeom>
          <a:noFill/>
        </p:spPr>
        <p:txBody>
          <a:bodyPr wrap="square" rtlCol="0">
            <a:spAutoFit/>
          </a:bodyPr>
          <a:lstStyle/>
          <a:p>
            <a:pPr marL="285750" indent="-285750" algn="just">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La scelta nel Triveneto di Verona è basata sul fatto che è strategica come direttrice per le aziende che importano o esportano e che la posizione è </a:t>
            </a:r>
            <a:r>
              <a:rPr lang="it-IT" sz="1600" b="1" dirty="0" smtClean="0">
                <a:solidFill>
                  <a:schemeClr val="bg1">
                    <a:lumMod val="50000"/>
                  </a:schemeClr>
                </a:solidFill>
                <a:latin typeface="Calibri" panose="020F0502020204030204" pitchFamily="34" charset="0"/>
              </a:rPr>
              <a:t>baricentrica</a:t>
            </a:r>
            <a:r>
              <a:rPr lang="it-IT" sz="1600" dirty="0" smtClean="0">
                <a:solidFill>
                  <a:schemeClr val="bg1">
                    <a:lumMod val="50000"/>
                  </a:schemeClr>
                </a:solidFill>
                <a:latin typeface="Calibri" panose="020F0502020204030204" pitchFamily="34" charset="0"/>
              </a:rPr>
              <a:t> per la parte di </a:t>
            </a:r>
            <a:r>
              <a:rPr lang="it-IT" sz="1600" dirty="0" err="1" smtClean="0">
                <a:solidFill>
                  <a:schemeClr val="bg1">
                    <a:lumMod val="50000"/>
                  </a:schemeClr>
                </a:solidFill>
                <a:latin typeface="Calibri" panose="020F0502020204030204" pitchFamily="34" charset="0"/>
              </a:rPr>
              <a:t>outbound</a:t>
            </a:r>
            <a:r>
              <a:rPr lang="it-IT" sz="1600" dirty="0" smtClean="0">
                <a:solidFill>
                  <a:schemeClr val="bg1">
                    <a:lumMod val="50000"/>
                  </a:schemeClr>
                </a:solidFill>
                <a:latin typeface="Calibri" panose="020F0502020204030204" pitchFamily="34" charset="0"/>
              </a:rPr>
              <a:t>. </a:t>
            </a:r>
          </a:p>
        </p:txBody>
      </p:sp>
      <p:sp>
        <p:nvSpPr>
          <p:cNvPr id="50" name="CasellaDiTesto 49"/>
          <p:cNvSpPr txBox="1"/>
          <p:nvPr/>
        </p:nvSpPr>
        <p:spPr>
          <a:xfrm>
            <a:off x="340269" y="2958212"/>
            <a:ext cx="8976725" cy="830997"/>
          </a:xfrm>
          <a:prstGeom prst="rect">
            <a:avLst/>
          </a:prstGeom>
          <a:noFill/>
        </p:spPr>
        <p:txBody>
          <a:bodyPr wrap="square" rtlCol="0">
            <a:spAutoFit/>
          </a:bodyPr>
          <a:lstStyle/>
          <a:p>
            <a:pPr marL="285750" indent="-285750" algn="just">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A Dicembre 2017 il magazzino risulterà già quasi totalmente saturo, con </a:t>
            </a:r>
            <a:r>
              <a:rPr lang="it-IT" sz="1600" b="1" dirty="0">
                <a:solidFill>
                  <a:schemeClr val="bg1">
                    <a:lumMod val="50000"/>
                  </a:schemeClr>
                </a:solidFill>
                <a:latin typeface="Calibri" panose="020F0502020204030204" pitchFamily="34" charset="0"/>
              </a:rPr>
              <a:t>5</a:t>
            </a:r>
            <a:r>
              <a:rPr lang="it-IT" sz="1600" b="1" dirty="0" smtClean="0">
                <a:solidFill>
                  <a:schemeClr val="bg1">
                    <a:lumMod val="50000"/>
                  </a:schemeClr>
                </a:solidFill>
                <a:latin typeface="Calibri" panose="020F0502020204030204" pitchFamily="34" charset="0"/>
              </a:rPr>
              <a:t> clienti gestiti con contratti di logistica integrata</a:t>
            </a:r>
          </a:p>
          <a:p>
            <a:pPr algn="just"/>
            <a:endParaRPr lang="it-IT" sz="1600" dirty="0" smtClean="0">
              <a:solidFill>
                <a:schemeClr val="bg1">
                  <a:lumMod val="50000"/>
                </a:schemeClr>
              </a:solidFill>
              <a:latin typeface="Calibri" panose="020F0502020204030204" pitchFamily="34" charset="0"/>
            </a:endParaRPr>
          </a:p>
        </p:txBody>
      </p:sp>
      <p:sp>
        <p:nvSpPr>
          <p:cNvPr id="51" name="CasellaDiTesto 50"/>
          <p:cNvSpPr txBox="1"/>
          <p:nvPr/>
        </p:nvSpPr>
        <p:spPr>
          <a:xfrm>
            <a:off x="340271" y="3555330"/>
            <a:ext cx="8976725" cy="830997"/>
          </a:xfrm>
          <a:prstGeom prst="rect">
            <a:avLst/>
          </a:prstGeom>
          <a:noFill/>
        </p:spPr>
        <p:txBody>
          <a:bodyPr wrap="square" rtlCol="0">
            <a:spAutoFit/>
          </a:bodyPr>
          <a:lstStyle/>
          <a:p>
            <a:pPr marL="285750" indent="-285750" algn="just">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Come tutti i magazzini che Number1 realizza, è una struttura </a:t>
            </a:r>
            <a:r>
              <a:rPr lang="it-IT" sz="1600" b="1" dirty="0" smtClean="0">
                <a:solidFill>
                  <a:schemeClr val="bg1">
                    <a:lumMod val="50000"/>
                  </a:schemeClr>
                </a:solidFill>
                <a:latin typeface="Calibri" panose="020F0502020204030204" pitchFamily="34" charset="0"/>
              </a:rPr>
              <a:t>modulare</a:t>
            </a:r>
            <a:r>
              <a:rPr lang="it-IT" sz="1600" dirty="0" smtClean="0">
                <a:solidFill>
                  <a:schemeClr val="bg1">
                    <a:lumMod val="50000"/>
                  </a:schemeClr>
                </a:solidFill>
                <a:latin typeface="Calibri" panose="020F0502020204030204" pitchFamily="34" charset="0"/>
              </a:rPr>
              <a:t> e quindi potrà essere ampliato (nei primi mesi del 2018  ci </a:t>
            </a:r>
            <a:r>
              <a:rPr lang="it-IT" sz="1600" dirty="0" err="1" smtClean="0">
                <a:solidFill>
                  <a:schemeClr val="bg1">
                    <a:lumMod val="50000"/>
                  </a:schemeClr>
                </a:solidFill>
                <a:latin typeface="Calibri" panose="020F0502020204030204" pitchFamily="34" charset="0"/>
              </a:rPr>
              <a:t>sara’</a:t>
            </a:r>
            <a:r>
              <a:rPr lang="it-IT" sz="1600" dirty="0" smtClean="0">
                <a:solidFill>
                  <a:schemeClr val="bg1">
                    <a:lumMod val="50000"/>
                  </a:schemeClr>
                </a:solidFill>
                <a:latin typeface="Calibri" panose="020F0502020204030204" pitchFamily="34" charset="0"/>
              </a:rPr>
              <a:t> un primo ampliamento già approvato per altri 10.000 mq). </a:t>
            </a:r>
          </a:p>
          <a:p>
            <a:pPr algn="just"/>
            <a:endParaRPr lang="it-IT" sz="1600" dirty="0" smtClean="0">
              <a:solidFill>
                <a:schemeClr val="bg1">
                  <a:lumMod val="50000"/>
                </a:schemeClr>
              </a:solidFill>
              <a:latin typeface="Calibri" panose="020F0502020204030204" pitchFamily="34" charset="0"/>
            </a:endParaRPr>
          </a:p>
        </p:txBody>
      </p:sp>
      <p:sp>
        <p:nvSpPr>
          <p:cNvPr id="52" name="CasellaDiTesto 51"/>
          <p:cNvSpPr txBox="1"/>
          <p:nvPr/>
        </p:nvSpPr>
        <p:spPr>
          <a:xfrm>
            <a:off x="340271" y="2325099"/>
            <a:ext cx="8976725" cy="584775"/>
          </a:xfrm>
          <a:prstGeom prst="rect">
            <a:avLst/>
          </a:prstGeom>
          <a:noFill/>
        </p:spPr>
        <p:txBody>
          <a:bodyPr wrap="square" rtlCol="0">
            <a:spAutoFit/>
          </a:bodyPr>
          <a:lstStyle/>
          <a:p>
            <a:pPr marL="285750" indent="-285750" algn="just">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I dati di assorbimento dei volumi in uscita del portafoglio Number1 vedono mediamente l’area del Triveneto sempre tra </a:t>
            </a:r>
            <a:r>
              <a:rPr lang="it-IT" sz="1600" b="1" dirty="0" smtClean="0">
                <a:solidFill>
                  <a:schemeClr val="bg1">
                    <a:lumMod val="50000"/>
                  </a:schemeClr>
                </a:solidFill>
                <a:latin typeface="Calibri" panose="020F0502020204030204" pitchFamily="34" charset="0"/>
              </a:rPr>
              <a:t>la terza e la quinta posizione.</a:t>
            </a:r>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00164" y="4174293"/>
            <a:ext cx="3928467" cy="232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000911" y="4174294"/>
            <a:ext cx="4129837" cy="232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30748" y="30174"/>
            <a:ext cx="788366" cy="93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94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109796"/>
            <a:ext cx="9906000" cy="295275"/>
          </a:xfrm>
        </p:spPr>
        <p:txBody>
          <a:bodyPr lIns="92075" tIns="46038" rIns="92075" bIns="46038"/>
          <a:lstStyle/>
          <a:p>
            <a:pPr>
              <a:lnSpc>
                <a:spcPct val="88000"/>
              </a:lnSpc>
            </a:pPr>
            <a:r>
              <a:rPr lang="it-IT" altLang="it-IT" sz="3200" b="1" dirty="0" smtClean="0">
                <a:solidFill>
                  <a:srgbClr val="0076BD"/>
                </a:solidFill>
                <a:latin typeface="Calibri" pitchFamily="3" charset="0"/>
              </a:rPr>
              <a:t>Isola Rizza - Caratteristiche strutturali</a:t>
            </a:r>
          </a:p>
        </p:txBody>
      </p:sp>
      <p:sp>
        <p:nvSpPr>
          <p:cNvPr id="9" name="Rettangolo 8"/>
          <p:cNvSpPr/>
          <p:nvPr/>
        </p:nvSpPr>
        <p:spPr>
          <a:xfrm>
            <a:off x="107506" y="705324"/>
            <a:ext cx="8136904" cy="5355312"/>
          </a:xfrm>
          <a:prstGeom prst="rect">
            <a:avLst/>
          </a:prstGeom>
        </p:spPr>
        <p:txBody>
          <a:bodyPr wrap="square">
            <a:spAutoFit/>
          </a:bodyPr>
          <a:lstStyle/>
          <a:p>
            <a:pPr marL="285750" lvl="0" indent="-285750" fontAlgn="auto">
              <a:spcBef>
                <a:spcPct val="20000"/>
              </a:spcBef>
              <a:spcAft>
                <a:spcPts val="0"/>
              </a:spcAft>
              <a:buClr>
                <a:srgbClr val="31B6FD"/>
              </a:buClr>
              <a:buSzPct val="100000"/>
              <a:buFont typeface="Wingdings" panose="05000000000000000000" pitchFamily="2" charset="2"/>
              <a:buChar char="v"/>
            </a:pPr>
            <a:r>
              <a:rPr lang="it-IT" b="0" dirty="0">
                <a:solidFill>
                  <a:schemeClr val="bg1">
                    <a:lumMod val="50000"/>
                  </a:schemeClr>
                </a:solidFill>
                <a:latin typeface="Calibri" panose="020F0502020204030204" pitchFamily="34" charset="0"/>
              </a:rPr>
              <a:t>Superficie lotto 				</a:t>
            </a:r>
            <a:r>
              <a:rPr lang="it-IT" b="0" dirty="0" smtClean="0">
                <a:solidFill>
                  <a:schemeClr val="bg1">
                    <a:lumMod val="50000"/>
                  </a:schemeClr>
                </a:solidFill>
                <a:latin typeface="Calibri" panose="020F0502020204030204" pitchFamily="34" charset="0"/>
              </a:rPr>
              <a:t>	60.000 </a:t>
            </a:r>
            <a:r>
              <a:rPr lang="it-IT" b="0" dirty="0">
                <a:solidFill>
                  <a:schemeClr val="bg1">
                    <a:lumMod val="50000"/>
                  </a:schemeClr>
                </a:solidFill>
                <a:latin typeface="Calibri" panose="020F0502020204030204" pitchFamily="34" charset="0"/>
              </a:rPr>
              <a:t>mq</a:t>
            </a:r>
          </a:p>
          <a:p>
            <a:pPr marL="285750" lvl="0" indent="-285750" fontAlgn="auto">
              <a:spcBef>
                <a:spcPct val="20000"/>
              </a:spcBef>
              <a:spcAft>
                <a:spcPts val="0"/>
              </a:spcAft>
              <a:buClr>
                <a:srgbClr val="31B6FD"/>
              </a:buClr>
              <a:buSzPct val="100000"/>
              <a:buFont typeface="Wingdings" panose="05000000000000000000" pitchFamily="2" charset="2"/>
              <a:buChar char="v"/>
            </a:pPr>
            <a:r>
              <a:rPr lang="it-IT" b="0" dirty="0">
                <a:solidFill>
                  <a:schemeClr val="bg1">
                    <a:lumMod val="50000"/>
                  </a:schemeClr>
                </a:solidFill>
                <a:latin typeface="Calibri" panose="020F0502020204030204" pitchFamily="34" charset="0"/>
              </a:rPr>
              <a:t>Superficie </a:t>
            </a:r>
            <a:r>
              <a:rPr lang="it-IT" b="0" dirty="0" smtClean="0">
                <a:solidFill>
                  <a:schemeClr val="bg1">
                    <a:lumMod val="50000"/>
                  </a:schemeClr>
                </a:solidFill>
                <a:latin typeface="Calibri" panose="020F0502020204030204" pitchFamily="34" charset="0"/>
              </a:rPr>
              <a:t>coperta</a:t>
            </a:r>
            <a:r>
              <a:rPr lang="it-IT" b="0" dirty="0">
                <a:solidFill>
                  <a:schemeClr val="bg1">
                    <a:lumMod val="50000"/>
                  </a:schemeClr>
                </a:solidFill>
                <a:latin typeface="Calibri" panose="020F0502020204030204" pitchFamily="34" charset="0"/>
              </a:rPr>
              <a:t>	</a:t>
            </a:r>
            <a:r>
              <a:rPr lang="it-IT" b="0" dirty="0" smtClean="0">
                <a:solidFill>
                  <a:schemeClr val="bg1">
                    <a:lumMod val="50000"/>
                  </a:schemeClr>
                </a:solidFill>
                <a:latin typeface="Calibri" panose="020F0502020204030204" pitchFamily="34" charset="0"/>
              </a:rPr>
              <a:t>			30.000 mq (62.000 pallet)</a:t>
            </a:r>
          </a:p>
          <a:p>
            <a:pPr marL="285750" lvl="0" indent="-285750" fontAlgn="auto">
              <a:spcBef>
                <a:spcPct val="20000"/>
              </a:spcBef>
              <a:spcAft>
                <a:spcPts val="0"/>
              </a:spcAft>
              <a:buClr>
                <a:srgbClr val="31B6FD"/>
              </a:buClr>
              <a:buSzPct val="100000"/>
              <a:buFont typeface="Wingdings" panose="05000000000000000000" pitchFamily="2" charset="2"/>
              <a:buChar char="v"/>
            </a:pPr>
            <a:r>
              <a:rPr lang="it-IT" dirty="0" smtClean="0">
                <a:solidFill>
                  <a:schemeClr val="bg1">
                    <a:lumMod val="50000"/>
                  </a:schemeClr>
                </a:solidFill>
                <a:latin typeface="Calibri" panose="020F0502020204030204" pitchFamily="34" charset="0"/>
              </a:rPr>
              <a:t>Superficie a TC (18 gradi)				2.500 mq</a:t>
            </a:r>
            <a:endParaRPr lang="it-IT" b="0" dirty="0">
              <a:solidFill>
                <a:schemeClr val="bg1">
                  <a:lumMod val="50000"/>
                </a:schemeClr>
              </a:solidFill>
              <a:latin typeface="Calibri" panose="020F0502020204030204" pitchFamily="34" charset="0"/>
            </a:endParaRPr>
          </a:p>
          <a:p>
            <a:pPr marL="285750" lvl="0" indent="-285750" fontAlgn="auto">
              <a:spcBef>
                <a:spcPct val="20000"/>
              </a:spcBef>
              <a:spcAft>
                <a:spcPts val="0"/>
              </a:spcAft>
              <a:buClr>
                <a:srgbClr val="31B6FD"/>
              </a:buClr>
              <a:buSzPct val="100000"/>
              <a:buFont typeface="Wingdings" panose="05000000000000000000" pitchFamily="2" charset="2"/>
              <a:buChar char="v"/>
            </a:pPr>
            <a:r>
              <a:rPr lang="it-IT" b="0" dirty="0">
                <a:solidFill>
                  <a:schemeClr val="bg1">
                    <a:lumMod val="50000"/>
                  </a:schemeClr>
                </a:solidFill>
                <a:latin typeface="Calibri" panose="020F0502020204030204" pitchFamily="34" charset="0"/>
              </a:rPr>
              <a:t>Superficie parcheggio esterno:		</a:t>
            </a:r>
            <a:r>
              <a:rPr lang="it-IT" b="0" dirty="0" smtClean="0">
                <a:solidFill>
                  <a:schemeClr val="bg1">
                    <a:lumMod val="50000"/>
                  </a:schemeClr>
                </a:solidFill>
                <a:latin typeface="Calibri" panose="020F0502020204030204" pitchFamily="34" charset="0"/>
              </a:rPr>
              <a:t>	2.700 </a:t>
            </a:r>
            <a:r>
              <a:rPr lang="it-IT" b="0" dirty="0">
                <a:solidFill>
                  <a:schemeClr val="bg1">
                    <a:lumMod val="50000"/>
                  </a:schemeClr>
                </a:solidFill>
                <a:latin typeface="Calibri" panose="020F0502020204030204" pitchFamily="34" charset="0"/>
              </a:rPr>
              <a:t>mq</a:t>
            </a:r>
          </a:p>
          <a:p>
            <a:pPr marL="285750" lvl="0" indent="-285750" fontAlgn="auto">
              <a:spcBef>
                <a:spcPct val="20000"/>
              </a:spcBef>
              <a:spcAft>
                <a:spcPts val="0"/>
              </a:spcAft>
              <a:buClr>
                <a:srgbClr val="31B6FD"/>
              </a:buClr>
              <a:buSzPct val="100000"/>
              <a:buFont typeface="Wingdings" panose="05000000000000000000" pitchFamily="2" charset="2"/>
              <a:buChar char="v"/>
            </a:pPr>
            <a:r>
              <a:rPr lang="it-IT" b="0" dirty="0">
                <a:solidFill>
                  <a:schemeClr val="bg1">
                    <a:lumMod val="50000"/>
                  </a:schemeClr>
                </a:solidFill>
                <a:latin typeface="Calibri" panose="020F0502020204030204" pitchFamily="34" charset="0"/>
              </a:rPr>
              <a:t>N° </a:t>
            </a:r>
            <a:r>
              <a:rPr lang="it-IT" b="0" dirty="0" smtClean="0">
                <a:solidFill>
                  <a:schemeClr val="bg1">
                    <a:lumMod val="50000"/>
                  </a:schemeClr>
                </a:solidFill>
                <a:latin typeface="Calibri" panose="020F0502020204030204" pitchFamily="34" charset="0"/>
              </a:rPr>
              <a:t>3 </a:t>
            </a:r>
            <a:r>
              <a:rPr lang="it-IT" b="0" dirty="0">
                <a:solidFill>
                  <a:schemeClr val="bg1">
                    <a:lumMod val="50000"/>
                  </a:schemeClr>
                </a:solidFill>
                <a:latin typeface="Calibri" panose="020F0502020204030204" pitchFamily="34" charset="0"/>
              </a:rPr>
              <a:t>Comparti con n° 3 porte </a:t>
            </a:r>
            <a:r>
              <a:rPr lang="it-IT" b="0" dirty="0" err="1">
                <a:solidFill>
                  <a:schemeClr val="bg1">
                    <a:lumMod val="50000"/>
                  </a:schemeClr>
                </a:solidFill>
                <a:latin typeface="Calibri" panose="020F0502020204030204" pitchFamily="34" charset="0"/>
              </a:rPr>
              <a:t>tagliaf</a:t>
            </a:r>
            <a:r>
              <a:rPr lang="it-IT" b="0" dirty="0">
                <a:solidFill>
                  <a:schemeClr val="bg1">
                    <a:lumMod val="50000"/>
                  </a:schemeClr>
                </a:solidFill>
                <a:latin typeface="Calibri" panose="020F0502020204030204" pitchFamily="34" charset="0"/>
              </a:rPr>
              <a:t>.:		12.000+10.000+8000 </a:t>
            </a:r>
          </a:p>
          <a:p>
            <a:pPr marL="285750" lvl="0" indent="-285750" fontAlgn="auto">
              <a:spcBef>
                <a:spcPct val="20000"/>
              </a:spcBef>
              <a:spcAft>
                <a:spcPts val="0"/>
              </a:spcAft>
              <a:buClr>
                <a:srgbClr val="31B6FD"/>
              </a:buClr>
              <a:buSzPct val="100000"/>
              <a:buFont typeface="Wingdings" panose="05000000000000000000" pitchFamily="2" charset="2"/>
              <a:buChar char="v"/>
            </a:pPr>
            <a:r>
              <a:rPr lang="it-IT" dirty="0">
                <a:solidFill>
                  <a:schemeClr val="bg1">
                    <a:lumMod val="50000"/>
                  </a:schemeClr>
                </a:solidFill>
                <a:latin typeface="Calibri" panose="020F0502020204030204" pitchFamily="34" charset="0"/>
              </a:rPr>
              <a:t>S</a:t>
            </a:r>
            <a:r>
              <a:rPr lang="it-IT" b="0" dirty="0" smtClean="0">
                <a:solidFill>
                  <a:schemeClr val="bg1">
                    <a:lumMod val="50000"/>
                  </a:schemeClr>
                </a:solidFill>
                <a:latin typeface="Calibri" panose="020F0502020204030204" pitchFamily="34" charset="0"/>
              </a:rPr>
              <a:t>oppalchi</a:t>
            </a:r>
            <a:r>
              <a:rPr lang="it-IT" b="0" dirty="0">
                <a:solidFill>
                  <a:schemeClr val="bg1">
                    <a:lumMod val="50000"/>
                  </a:schemeClr>
                </a:solidFill>
                <a:latin typeface="Calibri" panose="020F0502020204030204" pitchFamily="34" charset="0"/>
              </a:rPr>
              <a:t>: 					5.600 mq</a:t>
            </a:r>
          </a:p>
          <a:p>
            <a:pPr marL="285750" lvl="0" indent="-285750" fontAlgn="auto">
              <a:spcBef>
                <a:spcPct val="20000"/>
              </a:spcBef>
              <a:spcAft>
                <a:spcPts val="0"/>
              </a:spcAft>
              <a:buClr>
                <a:srgbClr val="31B6FD"/>
              </a:buClr>
              <a:buSzPct val="100000"/>
              <a:buFont typeface="Wingdings" panose="05000000000000000000" pitchFamily="2" charset="2"/>
              <a:buChar char="v"/>
            </a:pPr>
            <a:r>
              <a:rPr lang="it-IT" b="0" dirty="0">
                <a:solidFill>
                  <a:schemeClr val="bg1">
                    <a:lumMod val="50000"/>
                  </a:schemeClr>
                </a:solidFill>
                <a:latin typeface="Calibri" panose="020F0502020204030204" pitchFamily="34" charset="0"/>
              </a:rPr>
              <a:t>Superficie </a:t>
            </a:r>
            <a:r>
              <a:rPr lang="it-IT" b="0" dirty="0" smtClean="0">
                <a:solidFill>
                  <a:schemeClr val="bg1">
                    <a:lumMod val="50000"/>
                  </a:schemeClr>
                </a:solidFill>
                <a:latin typeface="Calibri" panose="020F0502020204030204" pitchFamily="34" charset="0"/>
              </a:rPr>
              <a:t>uffici: </a:t>
            </a:r>
            <a:r>
              <a:rPr lang="it-IT" b="0" dirty="0">
                <a:solidFill>
                  <a:schemeClr val="bg1">
                    <a:lumMod val="50000"/>
                  </a:schemeClr>
                </a:solidFill>
                <a:latin typeface="Calibri" panose="020F0502020204030204" pitchFamily="34" charset="0"/>
              </a:rPr>
              <a:t>		</a:t>
            </a:r>
            <a:r>
              <a:rPr lang="it-IT" b="0" dirty="0" smtClean="0">
                <a:solidFill>
                  <a:schemeClr val="bg1">
                    <a:lumMod val="50000"/>
                  </a:schemeClr>
                </a:solidFill>
                <a:latin typeface="Calibri" panose="020F0502020204030204" pitchFamily="34" charset="0"/>
              </a:rPr>
              <a:t>		1.000 </a:t>
            </a:r>
            <a:r>
              <a:rPr lang="it-IT" b="0" dirty="0">
                <a:solidFill>
                  <a:schemeClr val="bg1">
                    <a:lumMod val="50000"/>
                  </a:schemeClr>
                </a:solidFill>
                <a:latin typeface="Calibri" panose="020F0502020204030204" pitchFamily="34" charset="0"/>
              </a:rPr>
              <a:t>mq</a:t>
            </a:r>
          </a:p>
          <a:p>
            <a:pPr marL="285750" lvl="0" indent="-285750" fontAlgn="auto">
              <a:spcBef>
                <a:spcPct val="20000"/>
              </a:spcBef>
              <a:spcAft>
                <a:spcPts val="0"/>
              </a:spcAft>
              <a:buClr>
                <a:srgbClr val="31B6FD"/>
              </a:buClr>
              <a:buSzPct val="100000"/>
              <a:buFont typeface="Wingdings" panose="05000000000000000000" pitchFamily="2" charset="2"/>
              <a:buChar char="v"/>
            </a:pPr>
            <a:r>
              <a:rPr lang="it-IT" b="0" dirty="0" smtClean="0">
                <a:solidFill>
                  <a:schemeClr val="bg1">
                    <a:lumMod val="50000"/>
                  </a:schemeClr>
                </a:solidFill>
                <a:latin typeface="Calibri" panose="020F0502020204030204" pitchFamily="34" charset="0"/>
              </a:rPr>
              <a:t>Bocche </a:t>
            </a:r>
            <a:r>
              <a:rPr lang="it-IT" b="0" dirty="0">
                <a:solidFill>
                  <a:schemeClr val="bg1">
                    <a:lumMod val="50000"/>
                  </a:schemeClr>
                </a:solidFill>
                <a:latin typeface="Calibri" panose="020F0502020204030204" pitchFamily="34" charset="0"/>
              </a:rPr>
              <a:t>per </a:t>
            </a:r>
            <a:r>
              <a:rPr lang="it-IT" b="0" dirty="0" err="1">
                <a:solidFill>
                  <a:schemeClr val="bg1">
                    <a:lumMod val="50000"/>
                  </a:schemeClr>
                </a:solidFill>
                <a:latin typeface="Calibri" panose="020F0502020204030204" pitchFamily="34" charset="0"/>
              </a:rPr>
              <a:t>Inbound</a:t>
            </a:r>
            <a:r>
              <a:rPr lang="it-IT" b="0" dirty="0">
                <a:solidFill>
                  <a:schemeClr val="bg1">
                    <a:lumMod val="50000"/>
                  </a:schemeClr>
                </a:solidFill>
                <a:latin typeface="Calibri" panose="020F0502020204030204" pitchFamily="34" charset="0"/>
              </a:rPr>
              <a:t>/</a:t>
            </a:r>
            <a:r>
              <a:rPr lang="it-IT" b="0" dirty="0" err="1">
                <a:solidFill>
                  <a:schemeClr val="bg1">
                    <a:lumMod val="50000"/>
                  </a:schemeClr>
                </a:solidFill>
                <a:latin typeface="Calibri" panose="020F0502020204030204" pitchFamily="34" charset="0"/>
              </a:rPr>
              <a:t>Outbound</a:t>
            </a:r>
            <a:r>
              <a:rPr lang="it-IT" b="0" dirty="0">
                <a:solidFill>
                  <a:schemeClr val="bg1">
                    <a:lumMod val="50000"/>
                  </a:schemeClr>
                </a:solidFill>
                <a:latin typeface="Calibri" panose="020F0502020204030204" pitchFamily="34" charset="0"/>
              </a:rPr>
              <a:t> : 		</a:t>
            </a:r>
            <a:r>
              <a:rPr lang="it-IT" b="0" dirty="0" smtClean="0">
                <a:solidFill>
                  <a:schemeClr val="bg1">
                    <a:lumMod val="50000"/>
                  </a:schemeClr>
                </a:solidFill>
                <a:latin typeface="Calibri" panose="020F0502020204030204" pitchFamily="34" charset="0"/>
              </a:rPr>
              <a:t>	n</a:t>
            </a:r>
            <a:r>
              <a:rPr lang="it-IT" b="0" dirty="0">
                <a:solidFill>
                  <a:schemeClr val="bg1">
                    <a:lumMod val="50000"/>
                  </a:schemeClr>
                </a:solidFill>
                <a:latin typeface="Calibri" panose="020F0502020204030204" pitchFamily="34" charset="0"/>
              </a:rPr>
              <a:t>° 63</a:t>
            </a:r>
          </a:p>
          <a:p>
            <a:pPr marL="285750" lvl="0" indent="-285750" fontAlgn="auto">
              <a:spcBef>
                <a:spcPct val="20000"/>
              </a:spcBef>
              <a:spcAft>
                <a:spcPts val="0"/>
              </a:spcAft>
              <a:buClr>
                <a:srgbClr val="31B6FD"/>
              </a:buClr>
              <a:buSzPct val="100000"/>
              <a:buFont typeface="Wingdings" panose="05000000000000000000" pitchFamily="2" charset="2"/>
              <a:buChar char="v"/>
            </a:pPr>
            <a:r>
              <a:rPr lang="it-IT" b="0" dirty="0">
                <a:solidFill>
                  <a:schemeClr val="bg1">
                    <a:lumMod val="50000"/>
                  </a:schemeClr>
                </a:solidFill>
                <a:latin typeface="Calibri" panose="020F0502020204030204" pitchFamily="34" charset="0"/>
              </a:rPr>
              <a:t>Piazzali di manovra:				n° 3</a:t>
            </a:r>
          </a:p>
          <a:p>
            <a:pPr marL="285750" lvl="0" indent="-285750" fontAlgn="auto">
              <a:spcBef>
                <a:spcPct val="20000"/>
              </a:spcBef>
              <a:spcAft>
                <a:spcPts val="0"/>
              </a:spcAft>
              <a:buClr>
                <a:srgbClr val="31B6FD"/>
              </a:buClr>
              <a:buSzPct val="100000"/>
              <a:buFont typeface="Wingdings" panose="05000000000000000000" pitchFamily="2" charset="2"/>
              <a:buChar char="v"/>
            </a:pPr>
            <a:r>
              <a:rPr lang="it-IT" b="0" dirty="0">
                <a:solidFill>
                  <a:schemeClr val="bg1">
                    <a:lumMod val="50000"/>
                  </a:schemeClr>
                </a:solidFill>
                <a:latin typeface="Calibri" panose="020F0502020204030204" pitchFamily="34" charset="0"/>
              </a:rPr>
              <a:t>Altezza sotto trave in andamento : 		</a:t>
            </a:r>
            <a:r>
              <a:rPr lang="it-IT" b="0" dirty="0" smtClean="0">
                <a:solidFill>
                  <a:schemeClr val="bg1">
                    <a:lumMod val="50000"/>
                  </a:schemeClr>
                </a:solidFill>
                <a:latin typeface="Calibri" panose="020F0502020204030204" pitchFamily="34" charset="0"/>
              </a:rPr>
              <a:t>	12,5 </a:t>
            </a:r>
            <a:r>
              <a:rPr lang="it-IT" b="0" dirty="0">
                <a:solidFill>
                  <a:schemeClr val="bg1">
                    <a:lumMod val="50000"/>
                  </a:schemeClr>
                </a:solidFill>
                <a:latin typeface="Calibri" panose="020F0502020204030204" pitchFamily="34" charset="0"/>
              </a:rPr>
              <a:t>ml</a:t>
            </a:r>
          </a:p>
          <a:p>
            <a:pPr marL="285750" indent="-285750" fontAlgn="auto">
              <a:spcBef>
                <a:spcPct val="20000"/>
              </a:spcBef>
              <a:spcAft>
                <a:spcPts val="0"/>
              </a:spcAft>
              <a:buClr>
                <a:srgbClr val="31B6FD"/>
              </a:buClr>
              <a:buSzPct val="100000"/>
              <a:buFont typeface="Wingdings" panose="05000000000000000000" pitchFamily="2" charset="2"/>
              <a:buChar char="v"/>
            </a:pPr>
            <a:r>
              <a:rPr lang="it-IT" b="0" dirty="0">
                <a:solidFill>
                  <a:schemeClr val="bg1">
                    <a:lumMod val="50000"/>
                  </a:schemeClr>
                </a:solidFill>
                <a:latin typeface="Calibri" panose="020F0502020204030204" pitchFamily="34" charset="0"/>
              </a:rPr>
              <a:t>1 caricabatteria esterna </a:t>
            </a:r>
            <a:r>
              <a:rPr lang="it-IT" b="0" dirty="0" smtClean="0">
                <a:solidFill>
                  <a:schemeClr val="bg1">
                    <a:lumMod val="50000"/>
                  </a:schemeClr>
                </a:solidFill>
                <a:latin typeface="Calibri" panose="020F0502020204030204" pitchFamily="34" charset="0"/>
              </a:rPr>
              <a:t>ad </a:t>
            </a:r>
            <a:r>
              <a:rPr lang="it-IT" b="0" dirty="0">
                <a:solidFill>
                  <a:schemeClr val="bg1">
                    <a:lumMod val="50000"/>
                  </a:schemeClr>
                </a:solidFill>
                <a:latin typeface="Calibri" panose="020F0502020204030204" pitchFamily="34" charset="0"/>
              </a:rPr>
              <a:t>areazione </a:t>
            </a:r>
            <a:r>
              <a:rPr lang="it-IT" b="0" dirty="0" smtClean="0">
                <a:solidFill>
                  <a:schemeClr val="bg1">
                    <a:lumMod val="50000"/>
                  </a:schemeClr>
                </a:solidFill>
                <a:latin typeface="Calibri" panose="020F0502020204030204" pitchFamily="34" charset="0"/>
              </a:rPr>
              <a:t>naturale  	n°50 prese</a:t>
            </a:r>
          </a:p>
          <a:p>
            <a:pPr marL="285750" indent="-285750" fontAlgn="auto">
              <a:spcBef>
                <a:spcPct val="20000"/>
              </a:spcBef>
              <a:spcAft>
                <a:spcPts val="0"/>
              </a:spcAft>
              <a:buClr>
                <a:srgbClr val="31B6FD"/>
              </a:buClr>
              <a:buSzPct val="100000"/>
              <a:buFont typeface="Wingdings" panose="05000000000000000000" pitchFamily="2" charset="2"/>
              <a:buChar char="v"/>
            </a:pPr>
            <a:r>
              <a:rPr lang="it-IT" b="0" dirty="0" smtClean="0">
                <a:solidFill>
                  <a:schemeClr val="bg1">
                    <a:lumMod val="50000"/>
                  </a:schemeClr>
                </a:solidFill>
                <a:latin typeface="Calibri" panose="020F0502020204030204" pitchFamily="34" charset="0"/>
              </a:rPr>
              <a:t>Struttura e scaffalature antisismiche</a:t>
            </a:r>
          </a:p>
          <a:p>
            <a:pPr marL="285750" indent="-285750" fontAlgn="auto">
              <a:spcBef>
                <a:spcPct val="20000"/>
              </a:spcBef>
              <a:spcAft>
                <a:spcPts val="0"/>
              </a:spcAft>
              <a:buClr>
                <a:srgbClr val="31B6FD"/>
              </a:buClr>
              <a:buSzPct val="100000"/>
              <a:buFont typeface="Wingdings" panose="05000000000000000000" pitchFamily="2" charset="2"/>
              <a:buChar char="v"/>
            </a:pPr>
            <a:r>
              <a:rPr lang="it-IT" b="0" dirty="0" smtClean="0">
                <a:solidFill>
                  <a:srgbClr val="00B050"/>
                </a:solidFill>
                <a:latin typeface="Calibri" panose="020F0502020204030204" pitchFamily="34" charset="0"/>
              </a:rPr>
              <a:t>Pannelli fotovoltaici</a:t>
            </a:r>
          </a:p>
          <a:p>
            <a:pPr marL="285750" indent="-285750" fontAlgn="auto">
              <a:spcBef>
                <a:spcPct val="20000"/>
              </a:spcBef>
              <a:spcAft>
                <a:spcPts val="0"/>
              </a:spcAft>
              <a:buClr>
                <a:srgbClr val="31B6FD"/>
              </a:buClr>
              <a:buSzPct val="100000"/>
              <a:buFont typeface="Wingdings" panose="05000000000000000000" pitchFamily="2" charset="2"/>
              <a:buChar char="v"/>
            </a:pPr>
            <a:r>
              <a:rPr lang="it-IT" dirty="0" smtClean="0">
                <a:solidFill>
                  <a:srgbClr val="00B050"/>
                </a:solidFill>
                <a:latin typeface="Calibri" panose="020F0502020204030204" pitchFamily="34" charset="0"/>
              </a:rPr>
              <a:t>Colonne per ricarica mezzi elettrici</a:t>
            </a:r>
          </a:p>
          <a:p>
            <a:pPr marL="285750" indent="-285750" fontAlgn="auto">
              <a:spcBef>
                <a:spcPct val="20000"/>
              </a:spcBef>
              <a:spcAft>
                <a:spcPts val="0"/>
              </a:spcAft>
              <a:buClr>
                <a:srgbClr val="31B6FD"/>
              </a:buClr>
              <a:buSzPct val="100000"/>
              <a:buFont typeface="Wingdings" panose="05000000000000000000" pitchFamily="2" charset="2"/>
              <a:buChar char="v"/>
            </a:pPr>
            <a:r>
              <a:rPr lang="it-IT" b="0" dirty="0" smtClean="0">
                <a:solidFill>
                  <a:srgbClr val="00B050"/>
                </a:solidFill>
                <a:latin typeface="Calibri" panose="020F0502020204030204" pitchFamily="34" charset="0"/>
              </a:rPr>
              <a:t>Illuminazione interna ed esterna a  LED</a:t>
            </a:r>
          </a:p>
          <a:p>
            <a:pPr marL="285750" indent="-285750" fontAlgn="auto">
              <a:spcBef>
                <a:spcPct val="20000"/>
              </a:spcBef>
              <a:spcAft>
                <a:spcPts val="0"/>
              </a:spcAft>
              <a:buClr>
                <a:srgbClr val="31B6FD"/>
              </a:buClr>
              <a:buSzPct val="100000"/>
              <a:buFont typeface="Wingdings" panose="05000000000000000000" pitchFamily="2" charset="2"/>
              <a:buChar char="v"/>
            </a:pPr>
            <a:r>
              <a:rPr lang="it-IT" dirty="0" smtClean="0">
                <a:solidFill>
                  <a:srgbClr val="00B050"/>
                </a:solidFill>
                <a:latin typeface="Calibri" panose="020F0502020204030204" pitchFamily="34" charset="0"/>
              </a:rPr>
              <a:t>Impianto per </a:t>
            </a:r>
            <a:r>
              <a:rPr lang="it-IT" dirty="0" err="1" smtClean="0">
                <a:solidFill>
                  <a:srgbClr val="00B050"/>
                </a:solidFill>
                <a:latin typeface="Calibri" panose="020F0502020204030204" pitchFamily="34" charset="0"/>
              </a:rPr>
              <a:t>telegestione</a:t>
            </a:r>
            <a:r>
              <a:rPr lang="it-IT" dirty="0" smtClean="0">
                <a:solidFill>
                  <a:srgbClr val="00B050"/>
                </a:solidFill>
                <a:latin typeface="Calibri" panose="020F0502020204030204" pitchFamily="34" charset="0"/>
              </a:rPr>
              <a:t> illuminazione</a:t>
            </a:r>
            <a:endParaRPr lang="it-IT" b="0" dirty="0">
              <a:solidFill>
                <a:srgbClr val="00B050"/>
              </a:solidFill>
              <a:latin typeface="Calibri" panose="020F050202020403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9275" y="4591534"/>
            <a:ext cx="1347787"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64625" y="0"/>
            <a:ext cx="841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bwMode="auto">
          <a:xfrm>
            <a:off x="107506" y="4631291"/>
            <a:ext cx="9210261" cy="1469102"/>
          </a:xfrm>
          <a:prstGeom prst="rect">
            <a:avLst/>
          </a:prstGeom>
          <a:solidFill>
            <a:schemeClr val="bg1"/>
          </a:solidFill>
          <a:ln w="12700" cap="flat" cmpd="sng" algn="ctr">
            <a:noFill/>
            <a:prstDash val="solid"/>
            <a:round/>
            <a:headEnd type="none" w="med" len="med"/>
            <a:tailEnd type="none" w="med" len="med"/>
          </a:ln>
          <a:effectLst/>
          <a:extLst/>
        </p:spPr>
        <p:txBody>
          <a:bodyPr vert="horz" wrap="none" lIns="54000" tIns="45720" rIns="54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3" name="CasellaDiTesto 2"/>
          <p:cNvSpPr txBox="1"/>
          <p:nvPr/>
        </p:nvSpPr>
        <p:spPr>
          <a:xfrm>
            <a:off x="107506" y="4850296"/>
            <a:ext cx="8136904" cy="1366528"/>
          </a:xfrm>
          <a:prstGeom prst="rect">
            <a:avLst/>
          </a:prstGeom>
          <a:noFill/>
        </p:spPr>
        <p:txBody>
          <a:bodyPr wrap="square" rtlCol="0">
            <a:spAutoFit/>
          </a:bodyPr>
          <a:lstStyle/>
          <a:p>
            <a:pPr marL="285750" indent="-285750" fontAlgn="auto">
              <a:spcBef>
                <a:spcPct val="20000"/>
              </a:spcBef>
              <a:spcAft>
                <a:spcPts val="0"/>
              </a:spcAft>
              <a:buClr>
                <a:srgbClr val="31B6FD"/>
              </a:buClr>
              <a:buSzPct val="100000"/>
              <a:buFont typeface="Wingdings" panose="05000000000000000000" pitchFamily="2" charset="2"/>
              <a:buChar char="v"/>
            </a:pPr>
            <a:r>
              <a:rPr lang="it-IT" dirty="0">
                <a:solidFill>
                  <a:srgbClr val="00B050"/>
                </a:solidFill>
                <a:latin typeface="Calibri" panose="020F0502020204030204" pitchFamily="34" charset="0"/>
              </a:rPr>
              <a:t>Pannelli fotovoltaici</a:t>
            </a:r>
          </a:p>
          <a:p>
            <a:pPr marL="285750" indent="-285750" fontAlgn="auto">
              <a:spcBef>
                <a:spcPct val="20000"/>
              </a:spcBef>
              <a:spcAft>
                <a:spcPts val="0"/>
              </a:spcAft>
              <a:buClr>
                <a:srgbClr val="31B6FD"/>
              </a:buClr>
              <a:buSzPct val="100000"/>
              <a:buFont typeface="Wingdings" panose="05000000000000000000" pitchFamily="2" charset="2"/>
              <a:buChar char="v"/>
            </a:pPr>
            <a:r>
              <a:rPr lang="it-IT" dirty="0">
                <a:solidFill>
                  <a:srgbClr val="00B050"/>
                </a:solidFill>
                <a:latin typeface="Calibri" panose="020F0502020204030204" pitchFamily="34" charset="0"/>
              </a:rPr>
              <a:t>Colonne per ricarica mezzi elettrici</a:t>
            </a:r>
          </a:p>
          <a:p>
            <a:pPr marL="285750" indent="-285750" fontAlgn="auto">
              <a:spcBef>
                <a:spcPct val="20000"/>
              </a:spcBef>
              <a:spcAft>
                <a:spcPts val="0"/>
              </a:spcAft>
              <a:buClr>
                <a:srgbClr val="31B6FD"/>
              </a:buClr>
              <a:buSzPct val="100000"/>
              <a:buFont typeface="Wingdings" panose="05000000000000000000" pitchFamily="2" charset="2"/>
              <a:buChar char="v"/>
            </a:pPr>
            <a:r>
              <a:rPr lang="it-IT" dirty="0">
                <a:solidFill>
                  <a:srgbClr val="00B050"/>
                </a:solidFill>
                <a:latin typeface="Calibri" panose="020F0502020204030204" pitchFamily="34" charset="0"/>
              </a:rPr>
              <a:t>Illuminazione interna ed esterna a  LED</a:t>
            </a:r>
          </a:p>
          <a:p>
            <a:pPr marL="285750" indent="-285750" fontAlgn="auto">
              <a:spcBef>
                <a:spcPct val="20000"/>
              </a:spcBef>
              <a:spcAft>
                <a:spcPts val="0"/>
              </a:spcAft>
              <a:buClr>
                <a:srgbClr val="31B6FD"/>
              </a:buClr>
              <a:buSzPct val="100000"/>
              <a:buFont typeface="Wingdings" panose="05000000000000000000" pitchFamily="2" charset="2"/>
              <a:buChar char="v"/>
            </a:pPr>
            <a:r>
              <a:rPr lang="it-IT" dirty="0">
                <a:solidFill>
                  <a:srgbClr val="00B050"/>
                </a:solidFill>
                <a:latin typeface="Calibri" panose="020F0502020204030204" pitchFamily="34" charset="0"/>
              </a:rPr>
              <a:t>Impianto per </a:t>
            </a:r>
            <a:r>
              <a:rPr lang="it-IT" dirty="0" err="1">
                <a:solidFill>
                  <a:srgbClr val="00B050"/>
                </a:solidFill>
                <a:latin typeface="Calibri" panose="020F0502020204030204" pitchFamily="34" charset="0"/>
              </a:rPr>
              <a:t>telegestione</a:t>
            </a:r>
            <a:r>
              <a:rPr lang="it-IT" dirty="0">
                <a:solidFill>
                  <a:srgbClr val="00B050"/>
                </a:solidFill>
                <a:latin typeface="Calibri" panose="020F0502020204030204" pitchFamily="34" charset="0"/>
              </a:rPr>
              <a:t> illuminazione</a:t>
            </a:r>
            <a:endParaRPr lang="it-IT"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12636" y="4853873"/>
            <a:ext cx="11652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4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109796"/>
            <a:ext cx="9906000" cy="295275"/>
          </a:xfrm>
        </p:spPr>
        <p:txBody>
          <a:bodyPr lIns="92075" tIns="46038" rIns="92075" bIns="46038"/>
          <a:lstStyle/>
          <a:p>
            <a:pPr>
              <a:lnSpc>
                <a:spcPct val="88000"/>
              </a:lnSpc>
            </a:pPr>
            <a:r>
              <a:rPr lang="it-IT" altLang="it-IT" sz="3200" b="1" dirty="0" smtClean="0">
                <a:solidFill>
                  <a:srgbClr val="0076BD"/>
                </a:solidFill>
                <a:latin typeface="Calibri" pitchFamily="3" charset="0"/>
              </a:rPr>
              <a:t>Isola Rizza - Timing</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6363" y="1033671"/>
            <a:ext cx="3044159" cy="160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46449" y="1033671"/>
            <a:ext cx="3120611" cy="158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65843" y="1033450"/>
            <a:ext cx="3054074" cy="158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2820" y="3664584"/>
            <a:ext cx="4047876" cy="226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18029" y="3664585"/>
            <a:ext cx="4377763" cy="226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p:cNvSpPr txBox="1"/>
          <p:nvPr/>
        </p:nvSpPr>
        <p:spPr>
          <a:xfrm>
            <a:off x="997754" y="2668877"/>
            <a:ext cx="1321375" cy="369332"/>
          </a:xfrm>
          <a:prstGeom prst="rect">
            <a:avLst/>
          </a:prstGeom>
          <a:noFill/>
        </p:spPr>
        <p:txBody>
          <a:bodyPr wrap="square" rtlCol="0">
            <a:spAutoFit/>
          </a:bodyPr>
          <a:lstStyle/>
          <a:p>
            <a:pPr algn="just"/>
            <a:r>
              <a:rPr lang="it-IT" b="1" dirty="0" smtClean="0">
                <a:solidFill>
                  <a:schemeClr val="bg1">
                    <a:lumMod val="50000"/>
                  </a:schemeClr>
                </a:solidFill>
                <a:latin typeface="Calibri" panose="020F0502020204030204" pitchFamily="34" charset="0"/>
              </a:rPr>
              <a:t>09/02/2017</a:t>
            </a:r>
          </a:p>
        </p:txBody>
      </p:sp>
      <p:sp>
        <p:nvSpPr>
          <p:cNvPr id="11" name="CasellaDiTesto 10"/>
          <p:cNvSpPr txBox="1"/>
          <p:nvPr/>
        </p:nvSpPr>
        <p:spPr>
          <a:xfrm>
            <a:off x="4246066" y="2668877"/>
            <a:ext cx="1321375" cy="369332"/>
          </a:xfrm>
          <a:prstGeom prst="rect">
            <a:avLst/>
          </a:prstGeom>
          <a:noFill/>
        </p:spPr>
        <p:txBody>
          <a:bodyPr wrap="square" rtlCol="0">
            <a:spAutoFit/>
          </a:bodyPr>
          <a:lstStyle/>
          <a:p>
            <a:pPr algn="just"/>
            <a:r>
              <a:rPr lang="it-IT" b="1" dirty="0" smtClean="0">
                <a:solidFill>
                  <a:schemeClr val="bg1">
                    <a:lumMod val="50000"/>
                  </a:schemeClr>
                </a:solidFill>
                <a:latin typeface="Calibri" panose="020F0502020204030204" pitchFamily="34" charset="0"/>
              </a:rPr>
              <a:t>09/03/2017</a:t>
            </a:r>
          </a:p>
        </p:txBody>
      </p:sp>
      <p:sp>
        <p:nvSpPr>
          <p:cNvPr id="12" name="CasellaDiTesto 11"/>
          <p:cNvSpPr txBox="1"/>
          <p:nvPr/>
        </p:nvSpPr>
        <p:spPr>
          <a:xfrm>
            <a:off x="7532192" y="2678967"/>
            <a:ext cx="1321375" cy="369332"/>
          </a:xfrm>
          <a:prstGeom prst="rect">
            <a:avLst/>
          </a:prstGeom>
          <a:noFill/>
        </p:spPr>
        <p:txBody>
          <a:bodyPr wrap="square" rtlCol="0">
            <a:spAutoFit/>
          </a:bodyPr>
          <a:lstStyle/>
          <a:p>
            <a:pPr algn="just"/>
            <a:r>
              <a:rPr lang="it-IT" b="1" dirty="0" smtClean="0">
                <a:solidFill>
                  <a:schemeClr val="bg1">
                    <a:lumMod val="50000"/>
                  </a:schemeClr>
                </a:solidFill>
                <a:latin typeface="Calibri" panose="020F0502020204030204" pitchFamily="34" charset="0"/>
              </a:rPr>
              <a:t>06/04/2017</a:t>
            </a:r>
          </a:p>
        </p:txBody>
      </p:sp>
      <p:sp>
        <p:nvSpPr>
          <p:cNvPr id="13" name="CasellaDiTesto 12"/>
          <p:cNvSpPr txBox="1"/>
          <p:nvPr/>
        </p:nvSpPr>
        <p:spPr>
          <a:xfrm>
            <a:off x="1556070" y="6091405"/>
            <a:ext cx="1321375" cy="369332"/>
          </a:xfrm>
          <a:prstGeom prst="rect">
            <a:avLst/>
          </a:prstGeom>
          <a:noFill/>
        </p:spPr>
        <p:txBody>
          <a:bodyPr wrap="square" rtlCol="0">
            <a:spAutoFit/>
          </a:bodyPr>
          <a:lstStyle/>
          <a:p>
            <a:pPr algn="just"/>
            <a:r>
              <a:rPr lang="it-IT" b="1" dirty="0" smtClean="0">
                <a:solidFill>
                  <a:schemeClr val="bg1">
                    <a:lumMod val="50000"/>
                  </a:schemeClr>
                </a:solidFill>
                <a:latin typeface="Calibri" panose="020F0502020204030204" pitchFamily="34" charset="0"/>
              </a:rPr>
              <a:t>15/05/2017</a:t>
            </a:r>
          </a:p>
        </p:txBody>
      </p:sp>
      <p:sp>
        <p:nvSpPr>
          <p:cNvPr id="14" name="CasellaDiTesto 13"/>
          <p:cNvSpPr txBox="1"/>
          <p:nvPr/>
        </p:nvSpPr>
        <p:spPr>
          <a:xfrm>
            <a:off x="6546222" y="6080184"/>
            <a:ext cx="1321375" cy="369332"/>
          </a:xfrm>
          <a:prstGeom prst="rect">
            <a:avLst/>
          </a:prstGeom>
          <a:noFill/>
        </p:spPr>
        <p:txBody>
          <a:bodyPr wrap="square" rtlCol="0">
            <a:spAutoFit/>
          </a:bodyPr>
          <a:lstStyle/>
          <a:p>
            <a:pPr algn="just"/>
            <a:r>
              <a:rPr lang="it-IT" b="1" dirty="0" smtClean="0">
                <a:solidFill>
                  <a:schemeClr val="bg1">
                    <a:lumMod val="50000"/>
                  </a:schemeClr>
                </a:solidFill>
                <a:latin typeface="Calibri" panose="020F0502020204030204" pitchFamily="34" charset="0"/>
              </a:rPr>
              <a:t>21/06/2017</a:t>
            </a:r>
          </a:p>
        </p:txBody>
      </p:sp>
      <p:pic>
        <p:nvPicPr>
          <p:cNvPr id="5128"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064625" y="0"/>
            <a:ext cx="841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4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additive="base">
                                        <p:cTn id="27" dur="500" fill="hold"/>
                                        <p:tgtEl>
                                          <p:spTgt spid="5125"/>
                                        </p:tgtEl>
                                        <p:attrNameLst>
                                          <p:attrName>ppt_x</p:attrName>
                                        </p:attrNameLst>
                                      </p:cBhvr>
                                      <p:tavLst>
                                        <p:tav tm="0">
                                          <p:val>
                                            <p:strVal val="#ppt_x"/>
                                          </p:val>
                                        </p:tav>
                                        <p:tav tm="100000">
                                          <p:val>
                                            <p:strVal val="#ppt_x"/>
                                          </p:val>
                                        </p:tav>
                                      </p:tavLst>
                                    </p:anim>
                                    <p:anim calcmode="lin" valueType="num">
                                      <p:cBhvr additive="base">
                                        <p:cTn id="28" dur="500" fill="hold"/>
                                        <p:tgtEl>
                                          <p:spTgt spid="51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6"/>
                                        </p:tgtEl>
                                        <p:attrNameLst>
                                          <p:attrName>style.visibility</p:attrName>
                                        </p:attrNameLst>
                                      </p:cBhvr>
                                      <p:to>
                                        <p:strVal val="visible"/>
                                      </p:to>
                                    </p:set>
                                    <p:anim calcmode="lin" valueType="num">
                                      <p:cBhvr additive="base">
                                        <p:cTn id="37" dur="500" fill="hold"/>
                                        <p:tgtEl>
                                          <p:spTgt spid="5126"/>
                                        </p:tgtEl>
                                        <p:attrNameLst>
                                          <p:attrName>ppt_x</p:attrName>
                                        </p:attrNameLst>
                                      </p:cBhvr>
                                      <p:tavLst>
                                        <p:tav tm="0">
                                          <p:val>
                                            <p:strVal val="#ppt_x"/>
                                          </p:val>
                                        </p:tav>
                                        <p:tav tm="100000">
                                          <p:val>
                                            <p:strVal val="#ppt_x"/>
                                          </p:val>
                                        </p:tav>
                                      </p:tavLst>
                                    </p:anim>
                                    <p:anim calcmode="lin" valueType="num">
                                      <p:cBhvr additive="base">
                                        <p:cTn id="38" dur="500" fill="hold"/>
                                        <p:tgtEl>
                                          <p:spTgt spid="51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127"/>
                                        </p:tgtEl>
                                        <p:attrNameLst>
                                          <p:attrName>style.visibility</p:attrName>
                                        </p:attrNameLst>
                                      </p:cBhvr>
                                      <p:to>
                                        <p:strVal val="visible"/>
                                      </p:to>
                                    </p:set>
                                    <p:anim calcmode="lin" valueType="num">
                                      <p:cBhvr additive="base">
                                        <p:cTn id="47" dur="500" fill="hold"/>
                                        <p:tgtEl>
                                          <p:spTgt spid="5127"/>
                                        </p:tgtEl>
                                        <p:attrNameLst>
                                          <p:attrName>ppt_x</p:attrName>
                                        </p:attrNameLst>
                                      </p:cBhvr>
                                      <p:tavLst>
                                        <p:tav tm="0">
                                          <p:val>
                                            <p:strVal val="#ppt_x"/>
                                          </p:val>
                                        </p:tav>
                                        <p:tav tm="100000">
                                          <p:val>
                                            <p:strVal val="#ppt_x"/>
                                          </p:val>
                                        </p:tav>
                                      </p:tavLst>
                                    </p:anim>
                                    <p:anim calcmode="lin" valueType="num">
                                      <p:cBhvr additive="base">
                                        <p:cTn id="48" dur="500" fill="hold"/>
                                        <p:tgtEl>
                                          <p:spTgt spid="51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4976734"/>
            <a:ext cx="9906000" cy="646331"/>
          </a:xfrm>
          <a:prstGeom prst="rect">
            <a:avLst/>
          </a:prstGeom>
          <a:noFill/>
        </p:spPr>
        <p:txBody>
          <a:bodyPr wrap="square" rtlCol="0">
            <a:spAutoFit/>
          </a:bodyPr>
          <a:lstStyle/>
          <a:p>
            <a:pPr algn="ctr"/>
            <a:r>
              <a:rPr lang="it-IT" sz="3600" b="1" dirty="0" smtClean="0">
                <a:solidFill>
                  <a:schemeClr val="bg1">
                    <a:lumMod val="50000"/>
                  </a:schemeClr>
                </a:solidFill>
                <a:latin typeface="Calibri" panose="020F0502020204030204" pitchFamily="34" charset="0"/>
              </a:rPr>
              <a:t>Grazie per l’attenzione</a:t>
            </a:r>
            <a:endParaRPr lang="it-IT" sz="3600" b="1" dirty="0">
              <a:solidFill>
                <a:schemeClr val="bg1">
                  <a:lumMod val="50000"/>
                </a:schemeClr>
              </a:solidFill>
              <a:latin typeface="Calibri" panose="020F0502020204030204" pitchFamily="34" charset="0"/>
            </a:endParaRPr>
          </a:p>
        </p:txBody>
      </p:sp>
      <p:sp>
        <p:nvSpPr>
          <p:cNvPr id="4" name="CasellaDiTesto 3"/>
          <p:cNvSpPr txBox="1"/>
          <p:nvPr/>
        </p:nvSpPr>
        <p:spPr>
          <a:xfrm>
            <a:off x="-28753" y="5951095"/>
            <a:ext cx="9906000" cy="523220"/>
          </a:xfrm>
          <a:prstGeom prst="rect">
            <a:avLst/>
          </a:prstGeom>
          <a:noFill/>
        </p:spPr>
        <p:txBody>
          <a:bodyPr wrap="square" rtlCol="0">
            <a:spAutoFit/>
          </a:bodyPr>
          <a:lstStyle/>
          <a:p>
            <a:pPr algn="ctr"/>
            <a:r>
              <a:rPr lang="it-IT" sz="2800" dirty="0" smtClean="0">
                <a:solidFill>
                  <a:srgbClr val="0076BD"/>
                </a:solidFill>
                <a:latin typeface="Calibri Light" panose="020F0302020204030204" pitchFamily="34" charset="0"/>
              </a:rPr>
              <a:t>www.number1.it</a:t>
            </a:r>
            <a:endParaRPr lang="it-IT" sz="2800" dirty="0">
              <a:solidFill>
                <a:srgbClr val="0076BD"/>
              </a:solidFill>
              <a:latin typeface="Calibri Light" panose="020F0302020204030204"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98490" y="1577008"/>
            <a:ext cx="2451514" cy="291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188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287734"/>
            <a:ext cx="9906000" cy="295275"/>
          </a:xfrm>
        </p:spPr>
        <p:txBody>
          <a:bodyPr lIns="92075" tIns="46038" rIns="92075" bIns="46038"/>
          <a:lstStyle/>
          <a:p>
            <a:pPr>
              <a:lnSpc>
                <a:spcPct val="88000"/>
              </a:lnSpc>
            </a:pPr>
            <a:r>
              <a:rPr lang="it-IT" altLang="it-IT" sz="3200" b="1" dirty="0" smtClean="0">
                <a:solidFill>
                  <a:srgbClr val="0076BD"/>
                </a:solidFill>
                <a:latin typeface="Calibri" pitchFamily="3" charset="0"/>
              </a:rPr>
              <a:t>Agenda</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88543" y="8234905"/>
            <a:ext cx="1963682" cy="121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64625" y="3316"/>
            <a:ext cx="841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97565" y="1643269"/>
            <a:ext cx="9316277" cy="1938992"/>
          </a:xfrm>
          <a:prstGeom prst="rect">
            <a:avLst/>
          </a:prstGeom>
          <a:noFill/>
        </p:spPr>
        <p:txBody>
          <a:bodyPr wrap="square" rtlCol="0">
            <a:spAutoFit/>
          </a:bodyPr>
          <a:lstStyle/>
          <a:p>
            <a:pPr marL="285750" indent="-285750" algn="just">
              <a:buFont typeface="Wingdings" panose="05000000000000000000" pitchFamily="2" charset="2"/>
              <a:buChar char="q"/>
            </a:pPr>
            <a:r>
              <a:rPr lang="it-IT" sz="2400" b="1" dirty="0" smtClean="0">
                <a:solidFill>
                  <a:schemeClr val="bg1">
                    <a:lumMod val="50000"/>
                  </a:schemeClr>
                </a:solidFill>
                <a:latin typeface="Calibri" panose="020F0502020204030204" pitchFamily="34" charset="0"/>
              </a:rPr>
              <a:t>Come si sta muovendo la richiesta di terziarizzazione logistica</a:t>
            </a:r>
          </a:p>
          <a:p>
            <a:pPr marL="285750" indent="-285750" algn="just">
              <a:buFont typeface="Wingdings" panose="05000000000000000000" pitchFamily="2" charset="2"/>
              <a:buChar char="q"/>
            </a:pPr>
            <a:endParaRPr lang="it-IT" sz="2400" b="1" dirty="0">
              <a:solidFill>
                <a:schemeClr val="bg1">
                  <a:lumMod val="50000"/>
                </a:schemeClr>
              </a:solidFill>
              <a:latin typeface="Calibri" panose="020F0502020204030204" pitchFamily="34" charset="0"/>
            </a:endParaRPr>
          </a:p>
          <a:p>
            <a:pPr marL="285750" indent="-285750" algn="just">
              <a:buFont typeface="Wingdings" panose="05000000000000000000" pitchFamily="2" charset="2"/>
              <a:buChar char="q"/>
            </a:pPr>
            <a:r>
              <a:rPr lang="it-IT" sz="2400" b="1" dirty="0" smtClean="0">
                <a:solidFill>
                  <a:schemeClr val="bg1">
                    <a:lumMod val="50000"/>
                  </a:schemeClr>
                </a:solidFill>
                <a:latin typeface="Calibri" panose="020F0502020204030204" pitchFamily="34" charset="0"/>
              </a:rPr>
              <a:t>Come risponde Number1 alle sollecitazioni del mercato</a:t>
            </a:r>
          </a:p>
          <a:p>
            <a:pPr marL="285750" indent="-285750" algn="just">
              <a:buFont typeface="Wingdings" panose="05000000000000000000" pitchFamily="2" charset="2"/>
              <a:buChar char="q"/>
            </a:pPr>
            <a:endParaRPr lang="it-IT" sz="2400" b="1" dirty="0">
              <a:solidFill>
                <a:schemeClr val="bg1">
                  <a:lumMod val="50000"/>
                </a:schemeClr>
              </a:solidFill>
              <a:latin typeface="Calibri" panose="020F0502020204030204" pitchFamily="34" charset="0"/>
            </a:endParaRPr>
          </a:p>
          <a:p>
            <a:pPr marL="285750" indent="-285750" algn="just">
              <a:buFont typeface="Wingdings" panose="05000000000000000000" pitchFamily="2" charset="2"/>
              <a:buChar char="q"/>
            </a:pPr>
            <a:r>
              <a:rPr lang="it-IT" sz="2400" b="1" dirty="0" smtClean="0">
                <a:solidFill>
                  <a:schemeClr val="bg1">
                    <a:lumMod val="50000"/>
                  </a:schemeClr>
                </a:solidFill>
                <a:latin typeface="Calibri" panose="020F0502020204030204" pitchFamily="34" charset="0"/>
              </a:rPr>
              <a:t>Come investe Number1 nel Triveneto</a:t>
            </a:r>
            <a:endParaRPr lang="it-IT" sz="2400" b="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4231728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287734"/>
            <a:ext cx="9906000" cy="295275"/>
          </a:xfrm>
        </p:spPr>
        <p:txBody>
          <a:bodyPr lIns="92075" tIns="46038" rIns="92075" bIns="46038"/>
          <a:lstStyle/>
          <a:p>
            <a:pPr>
              <a:lnSpc>
                <a:spcPct val="88000"/>
              </a:lnSpc>
            </a:pPr>
            <a:r>
              <a:rPr lang="it-IT" altLang="it-IT" sz="3200" b="1" dirty="0" smtClean="0">
                <a:solidFill>
                  <a:srgbClr val="0076BD"/>
                </a:solidFill>
                <a:latin typeface="Calibri" pitchFamily="3" charset="0"/>
              </a:rPr>
              <a:t>Dati di crescita Area Triveneto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88543" y="8234905"/>
            <a:ext cx="1963682" cy="121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271"/>
          <p:cNvGrpSpPr>
            <a:grpSpLocks/>
          </p:cNvGrpSpPr>
          <p:nvPr/>
        </p:nvGrpSpPr>
        <p:grpSpPr bwMode="auto">
          <a:xfrm>
            <a:off x="3365329" y="1520518"/>
            <a:ext cx="385006" cy="368406"/>
            <a:chOff x="156" y="1602"/>
            <a:chExt cx="705" cy="487"/>
          </a:xfrm>
        </p:grpSpPr>
        <p:sp>
          <p:nvSpPr>
            <p:cNvPr id="14" name="Freeform 272"/>
            <p:cNvSpPr>
              <a:spLocks/>
            </p:cNvSpPr>
            <p:nvPr/>
          </p:nvSpPr>
          <p:spPr bwMode="auto">
            <a:xfrm>
              <a:off x="540" y="1795"/>
              <a:ext cx="321" cy="231"/>
            </a:xfrm>
            <a:custGeom>
              <a:avLst/>
              <a:gdLst>
                <a:gd name="T0" fmla="*/ 2147483647 w 169"/>
                <a:gd name="T1" fmla="*/ 0 h 174"/>
                <a:gd name="T2" fmla="*/ 0 w 169"/>
                <a:gd name="T3" fmla="*/ 2147483647 h 174"/>
                <a:gd name="T4" fmla="*/ 0 w 169"/>
                <a:gd name="T5" fmla="*/ 2147483647 h 174"/>
                <a:gd name="T6" fmla="*/ 2147483647 w 169"/>
                <a:gd name="T7" fmla="*/ 2147483647 h 174"/>
                <a:gd name="T8" fmla="*/ 2147483647 w 169"/>
                <a:gd name="T9" fmla="*/ 0 h 174"/>
                <a:gd name="T10" fmla="*/ 0 60000 65536"/>
                <a:gd name="T11" fmla="*/ 0 60000 65536"/>
                <a:gd name="T12" fmla="*/ 0 60000 65536"/>
                <a:gd name="T13" fmla="*/ 0 60000 65536"/>
                <a:gd name="T14" fmla="*/ 0 60000 65536"/>
                <a:gd name="T15" fmla="*/ 0 w 169"/>
                <a:gd name="T16" fmla="*/ 0 h 174"/>
                <a:gd name="T17" fmla="*/ 169 w 169"/>
                <a:gd name="T18" fmla="*/ 174 h 174"/>
              </a:gdLst>
              <a:ahLst/>
              <a:cxnLst>
                <a:cxn ang="T10">
                  <a:pos x="T0" y="T1"/>
                </a:cxn>
                <a:cxn ang="T11">
                  <a:pos x="T2" y="T3"/>
                </a:cxn>
                <a:cxn ang="T12">
                  <a:pos x="T4" y="T5"/>
                </a:cxn>
                <a:cxn ang="T13">
                  <a:pos x="T6" y="T7"/>
                </a:cxn>
                <a:cxn ang="T14">
                  <a:pos x="T8" y="T9"/>
                </a:cxn>
              </a:cxnLst>
              <a:rect l="T15" t="T16" r="T17" b="T18"/>
              <a:pathLst>
                <a:path w="169" h="174">
                  <a:moveTo>
                    <a:pt x="169" y="0"/>
                  </a:moveTo>
                  <a:lnTo>
                    <a:pt x="0" y="93"/>
                  </a:lnTo>
                  <a:lnTo>
                    <a:pt x="0" y="174"/>
                  </a:lnTo>
                  <a:lnTo>
                    <a:pt x="169" y="81"/>
                  </a:lnTo>
                  <a:lnTo>
                    <a:pt x="169" y="0"/>
                  </a:lnTo>
                  <a:close/>
                </a:path>
              </a:pathLst>
            </a:custGeom>
            <a:solidFill>
              <a:srgbClr val="800000"/>
            </a:solidFill>
            <a:ln w="9525">
              <a:noFill/>
              <a:round/>
              <a:headEnd/>
              <a:tailEnd/>
            </a:ln>
          </p:spPr>
          <p:txBody>
            <a:bodyPr/>
            <a:lstStyle/>
            <a:p>
              <a:endParaRPr lang="it-IT">
                <a:solidFill>
                  <a:srgbClr val="000000"/>
                </a:solidFill>
                <a:latin typeface="Arial" charset="0"/>
              </a:endParaRPr>
            </a:p>
          </p:txBody>
        </p:sp>
        <p:sp>
          <p:nvSpPr>
            <p:cNvPr id="15" name="Freeform 273"/>
            <p:cNvSpPr>
              <a:spLocks/>
            </p:cNvSpPr>
            <p:nvPr/>
          </p:nvSpPr>
          <p:spPr bwMode="auto">
            <a:xfrm>
              <a:off x="156" y="1768"/>
              <a:ext cx="384" cy="258"/>
            </a:xfrm>
            <a:custGeom>
              <a:avLst/>
              <a:gdLst>
                <a:gd name="T0" fmla="*/ 0 w 202"/>
                <a:gd name="T1" fmla="*/ 0 h 194"/>
                <a:gd name="T2" fmla="*/ 2147483647 w 202"/>
                <a:gd name="T3" fmla="*/ 2147483647 h 194"/>
                <a:gd name="T4" fmla="*/ 2147483647 w 202"/>
                <a:gd name="T5" fmla="*/ 2147483647 h 194"/>
                <a:gd name="T6" fmla="*/ 0 w 202"/>
                <a:gd name="T7" fmla="*/ 2147483647 h 194"/>
                <a:gd name="T8" fmla="*/ 0 w 202"/>
                <a:gd name="T9" fmla="*/ 0 h 194"/>
                <a:gd name="T10" fmla="*/ 0 60000 65536"/>
                <a:gd name="T11" fmla="*/ 0 60000 65536"/>
                <a:gd name="T12" fmla="*/ 0 60000 65536"/>
                <a:gd name="T13" fmla="*/ 0 60000 65536"/>
                <a:gd name="T14" fmla="*/ 0 60000 65536"/>
                <a:gd name="T15" fmla="*/ 0 w 202"/>
                <a:gd name="T16" fmla="*/ 0 h 194"/>
                <a:gd name="T17" fmla="*/ 202 w 202"/>
                <a:gd name="T18" fmla="*/ 194 h 194"/>
              </a:gdLst>
              <a:ahLst/>
              <a:cxnLst>
                <a:cxn ang="T10">
                  <a:pos x="T0" y="T1"/>
                </a:cxn>
                <a:cxn ang="T11">
                  <a:pos x="T2" y="T3"/>
                </a:cxn>
                <a:cxn ang="T12">
                  <a:pos x="T4" y="T5"/>
                </a:cxn>
                <a:cxn ang="T13">
                  <a:pos x="T6" y="T7"/>
                </a:cxn>
                <a:cxn ang="T14">
                  <a:pos x="T8" y="T9"/>
                </a:cxn>
              </a:cxnLst>
              <a:rect l="T15" t="T16" r="T17" b="T18"/>
              <a:pathLst>
                <a:path w="202" h="194">
                  <a:moveTo>
                    <a:pt x="0" y="0"/>
                  </a:moveTo>
                  <a:lnTo>
                    <a:pt x="202" y="113"/>
                  </a:lnTo>
                  <a:lnTo>
                    <a:pt x="202" y="194"/>
                  </a:lnTo>
                  <a:lnTo>
                    <a:pt x="0" y="80"/>
                  </a:lnTo>
                  <a:lnTo>
                    <a:pt x="0" y="0"/>
                  </a:lnTo>
                  <a:close/>
                </a:path>
              </a:pathLst>
            </a:custGeom>
            <a:solidFill>
              <a:srgbClr val="990000"/>
            </a:solidFill>
            <a:ln w="9525">
              <a:noFill/>
              <a:round/>
              <a:headEnd/>
              <a:tailEnd/>
            </a:ln>
          </p:spPr>
          <p:txBody>
            <a:bodyPr/>
            <a:lstStyle/>
            <a:p>
              <a:endParaRPr lang="it-IT">
                <a:solidFill>
                  <a:srgbClr val="000000"/>
                </a:solidFill>
                <a:latin typeface="Arial" charset="0"/>
              </a:endParaRPr>
            </a:p>
          </p:txBody>
        </p:sp>
        <p:sp>
          <p:nvSpPr>
            <p:cNvPr id="16" name="Freeform 274"/>
            <p:cNvSpPr>
              <a:spLocks/>
            </p:cNvSpPr>
            <p:nvPr/>
          </p:nvSpPr>
          <p:spPr bwMode="auto">
            <a:xfrm>
              <a:off x="156" y="1645"/>
              <a:ext cx="705" cy="274"/>
            </a:xfrm>
            <a:custGeom>
              <a:avLst/>
              <a:gdLst>
                <a:gd name="T0" fmla="*/ 2147483647 w 371"/>
                <a:gd name="T1" fmla="*/ 2147483647 h 206"/>
                <a:gd name="T2" fmla="*/ 2147483647 w 371"/>
                <a:gd name="T3" fmla="*/ 2147483647 h 206"/>
                <a:gd name="T4" fmla="*/ 0 w 371"/>
                <a:gd name="T5" fmla="*/ 2147483647 h 206"/>
                <a:gd name="T6" fmla="*/ 2147483647 w 371"/>
                <a:gd name="T7" fmla="*/ 0 h 206"/>
                <a:gd name="T8" fmla="*/ 2147483647 w 371"/>
                <a:gd name="T9" fmla="*/ 2147483647 h 206"/>
                <a:gd name="T10" fmla="*/ 0 60000 65536"/>
                <a:gd name="T11" fmla="*/ 0 60000 65536"/>
                <a:gd name="T12" fmla="*/ 0 60000 65536"/>
                <a:gd name="T13" fmla="*/ 0 60000 65536"/>
                <a:gd name="T14" fmla="*/ 0 60000 65536"/>
                <a:gd name="T15" fmla="*/ 0 w 371"/>
                <a:gd name="T16" fmla="*/ 0 h 206"/>
                <a:gd name="T17" fmla="*/ 371 w 371"/>
                <a:gd name="T18" fmla="*/ 206 h 206"/>
              </a:gdLst>
              <a:ahLst/>
              <a:cxnLst>
                <a:cxn ang="T10">
                  <a:pos x="T0" y="T1"/>
                </a:cxn>
                <a:cxn ang="T11">
                  <a:pos x="T2" y="T3"/>
                </a:cxn>
                <a:cxn ang="T12">
                  <a:pos x="T4" y="T5"/>
                </a:cxn>
                <a:cxn ang="T13">
                  <a:pos x="T6" y="T7"/>
                </a:cxn>
                <a:cxn ang="T14">
                  <a:pos x="T8" y="T9"/>
                </a:cxn>
              </a:cxnLst>
              <a:rect l="T15" t="T16" r="T17" b="T18"/>
              <a:pathLst>
                <a:path w="371" h="206">
                  <a:moveTo>
                    <a:pt x="371" y="113"/>
                  </a:moveTo>
                  <a:lnTo>
                    <a:pt x="202" y="206"/>
                  </a:lnTo>
                  <a:lnTo>
                    <a:pt x="0" y="93"/>
                  </a:lnTo>
                  <a:lnTo>
                    <a:pt x="167" y="0"/>
                  </a:lnTo>
                  <a:lnTo>
                    <a:pt x="371" y="113"/>
                  </a:lnTo>
                  <a:close/>
                </a:path>
              </a:pathLst>
            </a:custGeom>
            <a:solidFill>
              <a:srgbClr val="CC0000"/>
            </a:solidFill>
            <a:ln w="9525">
              <a:noFill/>
              <a:round/>
              <a:headEnd/>
              <a:tailEnd/>
            </a:ln>
          </p:spPr>
          <p:txBody>
            <a:bodyPr/>
            <a:lstStyle/>
            <a:p>
              <a:endParaRPr lang="it-IT">
                <a:solidFill>
                  <a:srgbClr val="000000"/>
                </a:solidFill>
                <a:latin typeface="Arial" charset="0"/>
              </a:endParaRPr>
            </a:p>
          </p:txBody>
        </p:sp>
        <p:sp>
          <p:nvSpPr>
            <p:cNvPr id="17" name="Freeform 275"/>
            <p:cNvSpPr>
              <a:spLocks/>
            </p:cNvSpPr>
            <p:nvPr/>
          </p:nvSpPr>
          <p:spPr bwMode="auto">
            <a:xfrm>
              <a:off x="399" y="1739"/>
              <a:ext cx="380" cy="124"/>
            </a:xfrm>
            <a:custGeom>
              <a:avLst/>
              <a:gdLst>
                <a:gd name="T0" fmla="*/ 2147483647 w 200"/>
                <a:gd name="T1" fmla="*/ 0 h 93"/>
                <a:gd name="T2" fmla="*/ 0 w 200"/>
                <a:gd name="T3" fmla="*/ 2147483647 h 93"/>
                <a:gd name="T4" fmla="*/ 2147483647 w 200"/>
                <a:gd name="T5" fmla="*/ 2147483647 h 93"/>
                <a:gd name="T6" fmla="*/ 2147483647 w 200"/>
                <a:gd name="T7" fmla="*/ 2147483647 h 93"/>
                <a:gd name="T8" fmla="*/ 2147483647 w 200"/>
                <a:gd name="T9" fmla="*/ 0 h 93"/>
                <a:gd name="T10" fmla="*/ 0 60000 65536"/>
                <a:gd name="T11" fmla="*/ 0 60000 65536"/>
                <a:gd name="T12" fmla="*/ 0 60000 65536"/>
                <a:gd name="T13" fmla="*/ 0 60000 65536"/>
                <a:gd name="T14" fmla="*/ 0 60000 65536"/>
                <a:gd name="T15" fmla="*/ 0 w 200"/>
                <a:gd name="T16" fmla="*/ 0 h 93"/>
                <a:gd name="T17" fmla="*/ 200 w 200"/>
                <a:gd name="T18" fmla="*/ 93 h 93"/>
              </a:gdLst>
              <a:ahLst/>
              <a:cxnLst>
                <a:cxn ang="T10">
                  <a:pos x="T0" y="T1"/>
                </a:cxn>
                <a:cxn ang="T11">
                  <a:pos x="T2" y="T3"/>
                </a:cxn>
                <a:cxn ang="T12">
                  <a:pos x="T4" y="T5"/>
                </a:cxn>
                <a:cxn ang="T13">
                  <a:pos x="T6" y="T7"/>
                </a:cxn>
                <a:cxn ang="T14">
                  <a:pos x="T8" y="T9"/>
                </a:cxn>
              </a:cxnLst>
              <a:rect l="T15" t="T16" r="T17" b="T18"/>
              <a:pathLst>
                <a:path w="200" h="93">
                  <a:moveTo>
                    <a:pt x="167" y="0"/>
                  </a:moveTo>
                  <a:lnTo>
                    <a:pt x="0" y="93"/>
                  </a:lnTo>
                  <a:lnTo>
                    <a:pt x="64" y="93"/>
                  </a:lnTo>
                  <a:lnTo>
                    <a:pt x="200" y="18"/>
                  </a:lnTo>
                  <a:lnTo>
                    <a:pt x="167" y="0"/>
                  </a:lnTo>
                  <a:close/>
                </a:path>
              </a:pathLst>
            </a:custGeom>
            <a:solidFill>
              <a:srgbClr val="333333"/>
            </a:solidFill>
            <a:ln w="9525">
              <a:noFill/>
              <a:round/>
              <a:headEnd/>
              <a:tailEnd/>
            </a:ln>
          </p:spPr>
          <p:txBody>
            <a:bodyPr/>
            <a:lstStyle/>
            <a:p>
              <a:endParaRPr lang="it-IT">
                <a:solidFill>
                  <a:srgbClr val="000000"/>
                </a:solidFill>
                <a:latin typeface="Arial" charset="0"/>
              </a:endParaRPr>
            </a:p>
          </p:txBody>
        </p:sp>
        <p:sp>
          <p:nvSpPr>
            <p:cNvPr id="18" name="Freeform 276"/>
            <p:cNvSpPr>
              <a:spLocks/>
            </p:cNvSpPr>
            <p:nvPr/>
          </p:nvSpPr>
          <p:spPr bwMode="auto">
            <a:xfrm>
              <a:off x="297" y="1779"/>
              <a:ext cx="102" cy="84"/>
            </a:xfrm>
            <a:custGeom>
              <a:avLst/>
              <a:gdLst>
                <a:gd name="T0" fmla="*/ 2147483647 w 54"/>
                <a:gd name="T1" fmla="*/ 0 h 63"/>
                <a:gd name="T2" fmla="*/ 2147483647 w 54"/>
                <a:gd name="T3" fmla="*/ 2147483647 h 63"/>
                <a:gd name="T4" fmla="*/ 0 w 54"/>
                <a:gd name="T5" fmla="*/ 2147483647 h 63"/>
                <a:gd name="T6" fmla="*/ 2147483647 w 54"/>
                <a:gd name="T7" fmla="*/ 0 h 63"/>
                <a:gd name="T8" fmla="*/ 0 60000 65536"/>
                <a:gd name="T9" fmla="*/ 0 60000 65536"/>
                <a:gd name="T10" fmla="*/ 0 60000 65536"/>
                <a:gd name="T11" fmla="*/ 0 60000 65536"/>
                <a:gd name="T12" fmla="*/ 0 w 54"/>
                <a:gd name="T13" fmla="*/ 0 h 63"/>
                <a:gd name="T14" fmla="*/ 54 w 54"/>
                <a:gd name="T15" fmla="*/ 63 h 63"/>
              </a:gdLst>
              <a:ahLst/>
              <a:cxnLst>
                <a:cxn ang="T8">
                  <a:pos x="T0" y="T1"/>
                </a:cxn>
                <a:cxn ang="T9">
                  <a:pos x="T2" y="T3"/>
                </a:cxn>
                <a:cxn ang="T10">
                  <a:pos x="T4" y="T5"/>
                </a:cxn>
                <a:cxn ang="T11">
                  <a:pos x="T6" y="T7"/>
                </a:cxn>
              </a:cxnLst>
              <a:rect l="T12" t="T13" r="T14" b="T15"/>
              <a:pathLst>
                <a:path w="54" h="63">
                  <a:moveTo>
                    <a:pt x="54" y="0"/>
                  </a:moveTo>
                  <a:lnTo>
                    <a:pt x="54" y="63"/>
                  </a:lnTo>
                  <a:lnTo>
                    <a:pt x="0" y="32"/>
                  </a:lnTo>
                  <a:lnTo>
                    <a:pt x="54" y="0"/>
                  </a:lnTo>
                  <a:close/>
                </a:path>
              </a:pathLst>
            </a:custGeom>
            <a:solidFill>
              <a:srgbClr val="999999"/>
            </a:solidFill>
            <a:ln w="9525">
              <a:noFill/>
              <a:round/>
              <a:headEnd/>
              <a:tailEnd/>
            </a:ln>
          </p:spPr>
          <p:txBody>
            <a:bodyPr/>
            <a:lstStyle/>
            <a:p>
              <a:endParaRPr lang="it-IT">
                <a:solidFill>
                  <a:srgbClr val="000000"/>
                </a:solidFill>
                <a:latin typeface="Arial" charset="0"/>
              </a:endParaRPr>
            </a:p>
          </p:txBody>
        </p:sp>
        <p:sp>
          <p:nvSpPr>
            <p:cNvPr id="19" name="Freeform 277"/>
            <p:cNvSpPr>
              <a:spLocks/>
            </p:cNvSpPr>
            <p:nvPr/>
          </p:nvSpPr>
          <p:spPr bwMode="auto">
            <a:xfrm>
              <a:off x="565" y="1921"/>
              <a:ext cx="55" cy="72"/>
            </a:xfrm>
            <a:custGeom>
              <a:avLst/>
              <a:gdLst>
                <a:gd name="T0" fmla="*/ 2147483647 w 29"/>
                <a:gd name="T1" fmla="*/ 0 h 54"/>
                <a:gd name="T2" fmla="*/ 0 w 29"/>
                <a:gd name="T3" fmla="*/ 2147483647 h 54"/>
                <a:gd name="T4" fmla="*/ 0 w 29"/>
                <a:gd name="T5" fmla="*/ 2147483647 h 54"/>
                <a:gd name="T6" fmla="*/ 2147483647 w 29"/>
                <a:gd name="T7" fmla="*/ 2147483647 h 54"/>
                <a:gd name="T8" fmla="*/ 2147483647 w 29"/>
                <a:gd name="T9" fmla="*/ 0 h 54"/>
                <a:gd name="T10" fmla="*/ 0 60000 65536"/>
                <a:gd name="T11" fmla="*/ 0 60000 65536"/>
                <a:gd name="T12" fmla="*/ 0 60000 65536"/>
                <a:gd name="T13" fmla="*/ 0 60000 65536"/>
                <a:gd name="T14" fmla="*/ 0 60000 65536"/>
                <a:gd name="T15" fmla="*/ 0 w 29"/>
                <a:gd name="T16" fmla="*/ 0 h 54"/>
                <a:gd name="T17" fmla="*/ 29 w 29"/>
                <a:gd name="T18" fmla="*/ 54 h 54"/>
              </a:gdLst>
              <a:ahLst/>
              <a:cxnLst>
                <a:cxn ang="T10">
                  <a:pos x="T0" y="T1"/>
                </a:cxn>
                <a:cxn ang="T11">
                  <a:pos x="T2" y="T3"/>
                </a:cxn>
                <a:cxn ang="T12">
                  <a:pos x="T4" y="T5"/>
                </a:cxn>
                <a:cxn ang="T13">
                  <a:pos x="T6" y="T7"/>
                </a:cxn>
                <a:cxn ang="T14">
                  <a:pos x="T8" y="T9"/>
                </a:cxn>
              </a:cxnLst>
              <a:rect l="T15" t="T16" r="T17" b="T18"/>
              <a:pathLst>
                <a:path w="29" h="54">
                  <a:moveTo>
                    <a:pt x="29" y="0"/>
                  </a:moveTo>
                  <a:lnTo>
                    <a:pt x="0" y="15"/>
                  </a:lnTo>
                  <a:lnTo>
                    <a:pt x="0" y="54"/>
                  </a:lnTo>
                  <a:lnTo>
                    <a:pt x="29" y="40"/>
                  </a:lnTo>
                  <a:lnTo>
                    <a:pt x="29" y="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21" name="Freeform 278"/>
            <p:cNvSpPr>
              <a:spLocks/>
            </p:cNvSpPr>
            <p:nvPr/>
          </p:nvSpPr>
          <p:spPr bwMode="auto">
            <a:xfrm>
              <a:off x="620" y="1917"/>
              <a:ext cx="13" cy="62"/>
            </a:xfrm>
            <a:custGeom>
              <a:avLst/>
              <a:gdLst>
                <a:gd name="T0" fmla="*/ 2147483647 w 7"/>
                <a:gd name="T1" fmla="*/ 0 h 46"/>
                <a:gd name="T2" fmla="*/ 0 w 7"/>
                <a:gd name="T3" fmla="*/ 2147483647 h 46"/>
                <a:gd name="T4" fmla="*/ 0 w 7"/>
                <a:gd name="T5" fmla="*/ 2147483647 h 46"/>
                <a:gd name="T6" fmla="*/ 2147483647 w 7"/>
                <a:gd name="T7" fmla="*/ 2147483647 h 46"/>
                <a:gd name="T8" fmla="*/ 2147483647 w 7"/>
                <a:gd name="T9" fmla="*/ 0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7" y="0"/>
                  </a:moveTo>
                  <a:lnTo>
                    <a:pt x="0" y="3"/>
                  </a:lnTo>
                  <a:lnTo>
                    <a:pt x="0" y="43"/>
                  </a:lnTo>
                  <a:lnTo>
                    <a:pt x="7" y="46"/>
                  </a:lnTo>
                  <a:lnTo>
                    <a:pt x="7" y="0"/>
                  </a:lnTo>
                  <a:close/>
                </a:path>
              </a:pathLst>
            </a:custGeom>
            <a:solidFill>
              <a:srgbClr val="CC0000"/>
            </a:solidFill>
            <a:ln w="9525">
              <a:noFill/>
              <a:round/>
              <a:headEnd/>
              <a:tailEnd/>
            </a:ln>
          </p:spPr>
          <p:txBody>
            <a:bodyPr/>
            <a:lstStyle/>
            <a:p>
              <a:endParaRPr lang="it-IT">
                <a:solidFill>
                  <a:srgbClr val="000000"/>
                </a:solidFill>
                <a:latin typeface="Arial" charset="0"/>
              </a:endParaRPr>
            </a:p>
          </p:txBody>
        </p:sp>
        <p:sp>
          <p:nvSpPr>
            <p:cNvPr id="22" name="Freeform 279"/>
            <p:cNvSpPr>
              <a:spLocks/>
            </p:cNvSpPr>
            <p:nvPr/>
          </p:nvSpPr>
          <p:spPr bwMode="auto">
            <a:xfrm>
              <a:off x="565" y="1975"/>
              <a:ext cx="68" cy="30"/>
            </a:xfrm>
            <a:custGeom>
              <a:avLst/>
              <a:gdLst>
                <a:gd name="T0" fmla="*/ 2147483647 w 36"/>
                <a:gd name="T1" fmla="*/ 0 h 23"/>
                <a:gd name="T2" fmla="*/ 0 w 36"/>
                <a:gd name="T3" fmla="*/ 2147483647 h 23"/>
                <a:gd name="T4" fmla="*/ 0 w 36"/>
                <a:gd name="T5" fmla="*/ 2147483647 h 23"/>
                <a:gd name="T6" fmla="*/ 2147483647 w 36"/>
                <a:gd name="T7" fmla="*/ 655316652 h 23"/>
                <a:gd name="T8" fmla="*/ 2147483647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29" y="0"/>
                  </a:moveTo>
                  <a:lnTo>
                    <a:pt x="0" y="14"/>
                  </a:lnTo>
                  <a:lnTo>
                    <a:pt x="0" y="23"/>
                  </a:lnTo>
                  <a:lnTo>
                    <a:pt x="36" y="3"/>
                  </a:lnTo>
                  <a:lnTo>
                    <a:pt x="29" y="0"/>
                  </a:lnTo>
                  <a:close/>
                </a:path>
              </a:pathLst>
            </a:custGeom>
            <a:solidFill>
              <a:srgbClr val="FC677F"/>
            </a:solidFill>
            <a:ln w="9525">
              <a:noFill/>
              <a:round/>
              <a:headEnd/>
              <a:tailEnd/>
            </a:ln>
          </p:spPr>
          <p:txBody>
            <a:bodyPr/>
            <a:lstStyle/>
            <a:p>
              <a:endParaRPr lang="it-IT">
                <a:solidFill>
                  <a:srgbClr val="000000"/>
                </a:solidFill>
                <a:latin typeface="Arial" charset="0"/>
              </a:endParaRPr>
            </a:p>
          </p:txBody>
        </p:sp>
        <p:sp>
          <p:nvSpPr>
            <p:cNvPr id="23" name="Freeform 280"/>
            <p:cNvSpPr>
              <a:spLocks/>
            </p:cNvSpPr>
            <p:nvPr/>
          </p:nvSpPr>
          <p:spPr bwMode="auto">
            <a:xfrm>
              <a:off x="188" y="1892"/>
              <a:ext cx="188" cy="123"/>
            </a:xfrm>
            <a:custGeom>
              <a:avLst/>
              <a:gdLst>
                <a:gd name="T0" fmla="*/ 0 w 99"/>
                <a:gd name="T1" fmla="*/ 0 h 92"/>
                <a:gd name="T2" fmla="*/ 2147483647 w 99"/>
                <a:gd name="T3" fmla="*/ 2147483647 h 92"/>
                <a:gd name="T4" fmla="*/ 2147483647 w 99"/>
                <a:gd name="T5" fmla="*/ 2147483647 h 92"/>
                <a:gd name="T6" fmla="*/ 0 w 99"/>
                <a:gd name="T7" fmla="*/ 2147483647 h 92"/>
                <a:gd name="T8" fmla="*/ 0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0"/>
                  </a:moveTo>
                  <a:lnTo>
                    <a:pt x="99" y="54"/>
                  </a:lnTo>
                  <a:lnTo>
                    <a:pt x="99" y="92"/>
                  </a:lnTo>
                  <a:lnTo>
                    <a:pt x="0" y="38"/>
                  </a:lnTo>
                  <a:lnTo>
                    <a:pt x="0" y="0"/>
                  </a:lnTo>
                  <a:close/>
                </a:path>
              </a:pathLst>
            </a:custGeom>
            <a:solidFill>
              <a:srgbClr val="FF6633"/>
            </a:solidFill>
            <a:ln w="9525">
              <a:noFill/>
              <a:round/>
              <a:headEnd/>
              <a:tailEnd/>
            </a:ln>
          </p:spPr>
          <p:txBody>
            <a:bodyPr/>
            <a:lstStyle/>
            <a:p>
              <a:endParaRPr lang="it-IT">
                <a:solidFill>
                  <a:srgbClr val="000000"/>
                </a:solidFill>
                <a:latin typeface="Arial" charset="0"/>
              </a:endParaRPr>
            </a:p>
          </p:txBody>
        </p:sp>
        <p:sp>
          <p:nvSpPr>
            <p:cNvPr id="24" name="Freeform 281"/>
            <p:cNvSpPr>
              <a:spLocks/>
            </p:cNvSpPr>
            <p:nvPr/>
          </p:nvSpPr>
          <p:spPr bwMode="auto">
            <a:xfrm>
              <a:off x="376" y="1939"/>
              <a:ext cx="69" cy="76"/>
            </a:xfrm>
            <a:custGeom>
              <a:avLst/>
              <a:gdLst>
                <a:gd name="T0" fmla="*/ 2147483647 w 36"/>
                <a:gd name="T1" fmla="*/ 0 h 57"/>
                <a:gd name="T2" fmla="*/ 0 w 36"/>
                <a:gd name="T3" fmla="*/ 2147483647 h 57"/>
                <a:gd name="T4" fmla="*/ 0 w 36"/>
                <a:gd name="T5" fmla="*/ 2147483647 h 57"/>
                <a:gd name="T6" fmla="*/ 2147483647 w 36"/>
                <a:gd name="T7" fmla="*/ 2147483647 h 57"/>
                <a:gd name="T8" fmla="*/ 2147483647 w 36"/>
                <a:gd name="T9" fmla="*/ 0 h 57"/>
                <a:gd name="T10" fmla="*/ 0 60000 65536"/>
                <a:gd name="T11" fmla="*/ 0 60000 65536"/>
                <a:gd name="T12" fmla="*/ 0 60000 65536"/>
                <a:gd name="T13" fmla="*/ 0 60000 65536"/>
                <a:gd name="T14" fmla="*/ 0 60000 65536"/>
                <a:gd name="T15" fmla="*/ 0 w 36"/>
                <a:gd name="T16" fmla="*/ 0 h 57"/>
                <a:gd name="T17" fmla="*/ 36 w 36"/>
                <a:gd name="T18" fmla="*/ 57 h 57"/>
              </a:gdLst>
              <a:ahLst/>
              <a:cxnLst>
                <a:cxn ang="T10">
                  <a:pos x="T0" y="T1"/>
                </a:cxn>
                <a:cxn ang="T11">
                  <a:pos x="T2" y="T3"/>
                </a:cxn>
                <a:cxn ang="T12">
                  <a:pos x="T4" y="T5"/>
                </a:cxn>
                <a:cxn ang="T13">
                  <a:pos x="T6" y="T7"/>
                </a:cxn>
                <a:cxn ang="T14">
                  <a:pos x="T8" y="T9"/>
                </a:cxn>
              </a:cxnLst>
              <a:rect l="T15" t="T16" r="T17" b="T18"/>
              <a:pathLst>
                <a:path w="36" h="57">
                  <a:moveTo>
                    <a:pt x="36" y="0"/>
                  </a:moveTo>
                  <a:lnTo>
                    <a:pt x="0" y="19"/>
                  </a:lnTo>
                  <a:lnTo>
                    <a:pt x="0" y="57"/>
                  </a:lnTo>
                  <a:lnTo>
                    <a:pt x="36" y="38"/>
                  </a:lnTo>
                  <a:lnTo>
                    <a:pt x="36" y="0"/>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25" name="Freeform 282"/>
            <p:cNvSpPr>
              <a:spLocks/>
            </p:cNvSpPr>
            <p:nvPr/>
          </p:nvSpPr>
          <p:spPr bwMode="auto">
            <a:xfrm>
              <a:off x="188" y="1867"/>
              <a:ext cx="257" cy="97"/>
            </a:xfrm>
            <a:custGeom>
              <a:avLst/>
              <a:gdLst>
                <a:gd name="T0" fmla="*/ 2147483647 w 135"/>
                <a:gd name="T1" fmla="*/ 2147483647 h 73"/>
                <a:gd name="T2" fmla="*/ 2147483647 w 135"/>
                <a:gd name="T3" fmla="*/ 2147483647 h 73"/>
                <a:gd name="T4" fmla="*/ 0 w 135"/>
                <a:gd name="T5" fmla="*/ 2147483647 h 73"/>
                <a:gd name="T6" fmla="*/ 2147483647 w 135"/>
                <a:gd name="T7" fmla="*/ 0 h 73"/>
                <a:gd name="T8" fmla="*/ 2147483647 w 135"/>
                <a:gd name="T9" fmla="*/ 2147483647 h 73"/>
                <a:gd name="T10" fmla="*/ 0 60000 65536"/>
                <a:gd name="T11" fmla="*/ 0 60000 65536"/>
                <a:gd name="T12" fmla="*/ 0 60000 65536"/>
                <a:gd name="T13" fmla="*/ 0 60000 65536"/>
                <a:gd name="T14" fmla="*/ 0 60000 65536"/>
                <a:gd name="T15" fmla="*/ 0 w 135"/>
                <a:gd name="T16" fmla="*/ 0 h 73"/>
                <a:gd name="T17" fmla="*/ 135 w 135"/>
                <a:gd name="T18" fmla="*/ 73 h 73"/>
              </a:gdLst>
              <a:ahLst/>
              <a:cxnLst>
                <a:cxn ang="T10">
                  <a:pos x="T0" y="T1"/>
                </a:cxn>
                <a:cxn ang="T11">
                  <a:pos x="T2" y="T3"/>
                </a:cxn>
                <a:cxn ang="T12">
                  <a:pos x="T4" y="T5"/>
                </a:cxn>
                <a:cxn ang="T13">
                  <a:pos x="T6" y="T7"/>
                </a:cxn>
                <a:cxn ang="T14">
                  <a:pos x="T8" y="T9"/>
                </a:cxn>
              </a:cxnLst>
              <a:rect l="T15" t="T16" r="T17" b="T18"/>
              <a:pathLst>
                <a:path w="135" h="73">
                  <a:moveTo>
                    <a:pt x="135" y="54"/>
                  </a:moveTo>
                  <a:lnTo>
                    <a:pt x="99" y="73"/>
                  </a:lnTo>
                  <a:lnTo>
                    <a:pt x="0" y="19"/>
                  </a:lnTo>
                  <a:lnTo>
                    <a:pt x="37" y="0"/>
                  </a:lnTo>
                  <a:lnTo>
                    <a:pt x="135" y="54"/>
                  </a:lnTo>
                  <a:close/>
                </a:path>
              </a:pathLst>
            </a:custGeom>
            <a:solidFill>
              <a:srgbClr val="999999"/>
            </a:solidFill>
            <a:ln w="9525">
              <a:noFill/>
              <a:round/>
              <a:headEnd/>
              <a:tailEnd/>
            </a:ln>
          </p:spPr>
          <p:txBody>
            <a:bodyPr/>
            <a:lstStyle/>
            <a:p>
              <a:endParaRPr lang="it-IT">
                <a:solidFill>
                  <a:srgbClr val="000000"/>
                </a:solidFill>
                <a:latin typeface="Arial" charset="0"/>
              </a:endParaRPr>
            </a:p>
          </p:txBody>
        </p:sp>
        <p:sp>
          <p:nvSpPr>
            <p:cNvPr id="26" name="Freeform 283"/>
            <p:cNvSpPr>
              <a:spLocks/>
            </p:cNvSpPr>
            <p:nvPr/>
          </p:nvSpPr>
          <p:spPr bwMode="auto">
            <a:xfrm>
              <a:off x="340" y="1967"/>
              <a:ext cx="16" cy="21"/>
            </a:xfrm>
            <a:custGeom>
              <a:avLst/>
              <a:gdLst>
                <a:gd name="T0" fmla="*/ 2147483647 w 8"/>
                <a:gd name="T1" fmla="*/ 726 h 16"/>
                <a:gd name="T2" fmla="*/ 0 w 8"/>
                <a:gd name="T3" fmla="*/ 2147483647 h 16"/>
                <a:gd name="T4" fmla="*/ 0 w 8"/>
                <a:gd name="T5" fmla="*/ 0 h 16"/>
                <a:gd name="T6" fmla="*/ 2147483647 w 8"/>
                <a:gd name="T7" fmla="*/ 1336211219 h 16"/>
                <a:gd name="T8" fmla="*/ 2147483647 w 8"/>
                <a:gd name="T9" fmla="*/ 2147483647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8" y="16"/>
                  </a:moveTo>
                  <a:lnTo>
                    <a:pt x="0" y="11"/>
                  </a:lnTo>
                  <a:lnTo>
                    <a:pt x="0" y="0"/>
                  </a:lnTo>
                  <a:lnTo>
                    <a:pt x="8" y="4"/>
                  </a:lnTo>
                  <a:lnTo>
                    <a:pt x="8" y="16"/>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27" name="Freeform 284"/>
            <p:cNvSpPr>
              <a:spLocks/>
            </p:cNvSpPr>
            <p:nvPr/>
          </p:nvSpPr>
          <p:spPr bwMode="auto">
            <a:xfrm>
              <a:off x="337" y="1964"/>
              <a:ext cx="3" cy="20"/>
            </a:xfrm>
            <a:custGeom>
              <a:avLst/>
              <a:gdLst>
                <a:gd name="T0" fmla="*/ 0 w 2"/>
                <a:gd name="T1" fmla="*/ 2147483647 h 15"/>
                <a:gd name="T2" fmla="*/ 2147483647 w 2"/>
                <a:gd name="T3" fmla="*/ 2147483647 h 15"/>
                <a:gd name="T4" fmla="*/ 2147483647 w 2"/>
                <a:gd name="T5" fmla="*/ 2055411189 h 15"/>
                <a:gd name="T6" fmla="*/ 0 w 2"/>
                <a:gd name="T7" fmla="*/ 0 h 15"/>
                <a:gd name="T8" fmla="*/ 0 w 2"/>
                <a:gd name="T9" fmla="*/ 2147483647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5"/>
                  </a:moveTo>
                  <a:lnTo>
                    <a:pt x="2" y="13"/>
                  </a:lnTo>
                  <a:lnTo>
                    <a:pt x="2" y="2"/>
                  </a:lnTo>
                  <a:lnTo>
                    <a:pt x="0" y="0"/>
                  </a:lnTo>
                  <a:lnTo>
                    <a:pt x="0" y="15"/>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28" name="Freeform 285"/>
            <p:cNvSpPr>
              <a:spLocks/>
            </p:cNvSpPr>
            <p:nvPr/>
          </p:nvSpPr>
          <p:spPr bwMode="auto">
            <a:xfrm>
              <a:off x="337" y="1981"/>
              <a:ext cx="19" cy="10"/>
            </a:xfrm>
            <a:custGeom>
              <a:avLst/>
              <a:gdLst>
                <a:gd name="T0" fmla="*/ 0 w 10"/>
                <a:gd name="T1" fmla="*/ 2147483647 h 7"/>
                <a:gd name="T2" fmla="*/ 2147483647 w 10"/>
                <a:gd name="T3" fmla="*/ 0 h 7"/>
                <a:gd name="T4" fmla="*/ 2147483647 w 10"/>
                <a:gd name="T5" fmla="*/ 2147483647 h 7"/>
                <a:gd name="T6" fmla="*/ 2147483647 w 10"/>
                <a:gd name="T7" fmla="*/ 2147483647 h 7"/>
                <a:gd name="T8" fmla="*/ 0 w 10"/>
                <a:gd name="T9" fmla="*/ 2147483647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2"/>
                  </a:moveTo>
                  <a:lnTo>
                    <a:pt x="2" y="0"/>
                  </a:lnTo>
                  <a:lnTo>
                    <a:pt x="10" y="5"/>
                  </a:lnTo>
                  <a:lnTo>
                    <a:pt x="10" y="7"/>
                  </a:lnTo>
                  <a:lnTo>
                    <a:pt x="0" y="2"/>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29" name="Freeform 286"/>
            <p:cNvSpPr>
              <a:spLocks/>
            </p:cNvSpPr>
            <p:nvPr/>
          </p:nvSpPr>
          <p:spPr bwMode="auto">
            <a:xfrm>
              <a:off x="340" y="1972"/>
              <a:ext cx="16" cy="7"/>
            </a:xfrm>
            <a:custGeom>
              <a:avLst/>
              <a:gdLst>
                <a:gd name="T0" fmla="*/ 2147483647 w 8"/>
                <a:gd name="T1" fmla="*/ 2147483647 h 5"/>
                <a:gd name="T2" fmla="*/ 0 w 8"/>
                <a:gd name="T3" fmla="*/ 2147483647 h 5"/>
                <a:gd name="T4" fmla="*/ 0 w 8"/>
                <a:gd name="T5" fmla="*/ 0 h 5"/>
                <a:gd name="T6" fmla="*/ 2147483647 w 8"/>
                <a:gd name="T7" fmla="*/ 2147483647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5"/>
                  </a:moveTo>
                  <a:lnTo>
                    <a:pt x="0" y="2"/>
                  </a:lnTo>
                  <a:lnTo>
                    <a:pt x="0" y="0"/>
                  </a:lnTo>
                  <a:lnTo>
                    <a:pt x="8" y="5"/>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30" name="Freeform 287"/>
            <p:cNvSpPr>
              <a:spLocks/>
            </p:cNvSpPr>
            <p:nvPr/>
          </p:nvSpPr>
          <p:spPr bwMode="auto">
            <a:xfrm>
              <a:off x="348" y="1969"/>
              <a:ext cx="2" cy="15"/>
            </a:xfrm>
            <a:custGeom>
              <a:avLst/>
              <a:gdLst>
                <a:gd name="T0" fmla="*/ 0 w 2"/>
                <a:gd name="T1" fmla="*/ 2147483647 h 11"/>
                <a:gd name="T2" fmla="*/ 0 w 2"/>
                <a:gd name="T3" fmla="*/ 2147483647 h 11"/>
                <a:gd name="T4" fmla="*/ 0 w 2"/>
                <a:gd name="T5" fmla="*/ 0 h 11"/>
                <a:gd name="T6" fmla="*/ 0 w 2"/>
                <a:gd name="T7" fmla="*/ 2147483647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11"/>
                  </a:moveTo>
                  <a:lnTo>
                    <a:pt x="0" y="11"/>
                  </a:lnTo>
                  <a:lnTo>
                    <a:pt x="0" y="0"/>
                  </a:lnTo>
                  <a:lnTo>
                    <a:pt x="0" y="11"/>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31" name="Freeform 288"/>
            <p:cNvSpPr>
              <a:spLocks/>
            </p:cNvSpPr>
            <p:nvPr/>
          </p:nvSpPr>
          <p:spPr bwMode="auto">
            <a:xfrm>
              <a:off x="306" y="1953"/>
              <a:ext cx="17" cy="23"/>
            </a:xfrm>
            <a:custGeom>
              <a:avLst/>
              <a:gdLst>
                <a:gd name="T0" fmla="*/ 2147483647 w 9"/>
                <a:gd name="T1" fmla="*/ 2147483647 h 17"/>
                <a:gd name="T2" fmla="*/ 0 w 9"/>
                <a:gd name="T3" fmla="*/ 2147483647 h 17"/>
                <a:gd name="T4" fmla="*/ 0 w 9"/>
                <a:gd name="T5" fmla="*/ 0 h 17"/>
                <a:gd name="T6" fmla="*/ 2147483647 w 9"/>
                <a:gd name="T7" fmla="*/ 2147483647 h 17"/>
                <a:gd name="T8" fmla="*/ 2147483647 w 9"/>
                <a:gd name="T9" fmla="*/ 2147483647 h 17"/>
                <a:gd name="T10" fmla="*/ 0 60000 65536"/>
                <a:gd name="T11" fmla="*/ 0 60000 65536"/>
                <a:gd name="T12" fmla="*/ 0 60000 65536"/>
                <a:gd name="T13" fmla="*/ 0 60000 65536"/>
                <a:gd name="T14" fmla="*/ 0 60000 65536"/>
                <a:gd name="T15" fmla="*/ 0 w 9"/>
                <a:gd name="T16" fmla="*/ 0 h 17"/>
                <a:gd name="T17" fmla="*/ 9 w 9"/>
                <a:gd name="T18" fmla="*/ 17 h 17"/>
              </a:gdLst>
              <a:ahLst/>
              <a:cxnLst>
                <a:cxn ang="T10">
                  <a:pos x="T0" y="T1"/>
                </a:cxn>
                <a:cxn ang="T11">
                  <a:pos x="T2" y="T3"/>
                </a:cxn>
                <a:cxn ang="T12">
                  <a:pos x="T4" y="T5"/>
                </a:cxn>
                <a:cxn ang="T13">
                  <a:pos x="T6" y="T7"/>
                </a:cxn>
                <a:cxn ang="T14">
                  <a:pos x="T8" y="T9"/>
                </a:cxn>
              </a:cxnLst>
              <a:rect l="T15" t="T16" r="T17" b="T18"/>
              <a:pathLst>
                <a:path w="9" h="17">
                  <a:moveTo>
                    <a:pt x="9" y="17"/>
                  </a:moveTo>
                  <a:lnTo>
                    <a:pt x="0" y="12"/>
                  </a:lnTo>
                  <a:lnTo>
                    <a:pt x="0" y="0"/>
                  </a:lnTo>
                  <a:lnTo>
                    <a:pt x="9" y="5"/>
                  </a:lnTo>
                  <a:lnTo>
                    <a:pt x="9" y="17"/>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32" name="Freeform 289"/>
            <p:cNvSpPr>
              <a:spLocks/>
            </p:cNvSpPr>
            <p:nvPr/>
          </p:nvSpPr>
          <p:spPr bwMode="auto">
            <a:xfrm>
              <a:off x="302" y="1951"/>
              <a:ext cx="4" cy="20"/>
            </a:xfrm>
            <a:custGeom>
              <a:avLst/>
              <a:gdLst>
                <a:gd name="T0" fmla="*/ 0 w 2"/>
                <a:gd name="T1" fmla="*/ 2147483647 h 15"/>
                <a:gd name="T2" fmla="*/ 2147483647 w 2"/>
                <a:gd name="T3" fmla="*/ 2147483647 h 15"/>
                <a:gd name="T4" fmla="*/ 2147483647 w 2"/>
                <a:gd name="T5" fmla="*/ 2055411189 h 15"/>
                <a:gd name="T6" fmla="*/ 0 w 2"/>
                <a:gd name="T7" fmla="*/ 0 h 15"/>
                <a:gd name="T8" fmla="*/ 0 w 2"/>
                <a:gd name="T9" fmla="*/ 2147483647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5"/>
                  </a:moveTo>
                  <a:lnTo>
                    <a:pt x="2" y="14"/>
                  </a:lnTo>
                  <a:lnTo>
                    <a:pt x="2" y="2"/>
                  </a:lnTo>
                  <a:lnTo>
                    <a:pt x="0" y="0"/>
                  </a:lnTo>
                  <a:lnTo>
                    <a:pt x="0" y="15"/>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33" name="Freeform 290"/>
            <p:cNvSpPr>
              <a:spLocks/>
            </p:cNvSpPr>
            <p:nvPr/>
          </p:nvSpPr>
          <p:spPr bwMode="auto">
            <a:xfrm>
              <a:off x="302" y="1969"/>
              <a:ext cx="21" cy="10"/>
            </a:xfrm>
            <a:custGeom>
              <a:avLst/>
              <a:gdLst>
                <a:gd name="T0" fmla="*/ 0 w 11"/>
                <a:gd name="T1" fmla="*/ 1 h 7"/>
                <a:gd name="T2" fmla="*/ 2147483647 w 11"/>
                <a:gd name="T3" fmla="*/ 0 h 7"/>
                <a:gd name="T4" fmla="*/ 2147483647 w 11"/>
                <a:gd name="T5" fmla="*/ 2147483647 h 7"/>
                <a:gd name="T6" fmla="*/ 2147483647 w 11"/>
                <a:gd name="T7" fmla="*/ 2147483647 h 7"/>
                <a:gd name="T8" fmla="*/ 0 w 11"/>
                <a:gd name="T9" fmla="*/ 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1"/>
                  </a:moveTo>
                  <a:lnTo>
                    <a:pt x="2" y="0"/>
                  </a:lnTo>
                  <a:lnTo>
                    <a:pt x="11" y="5"/>
                  </a:lnTo>
                  <a:lnTo>
                    <a:pt x="11" y="7"/>
                  </a:lnTo>
                  <a:lnTo>
                    <a:pt x="0" y="1"/>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34" name="Freeform 291"/>
            <p:cNvSpPr>
              <a:spLocks/>
            </p:cNvSpPr>
            <p:nvPr/>
          </p:nvSpPr>
          <p:spPr bwMode="auto">
            <a:xfrm>
              <a:off x="306" y="1960"/>
              <a:ext cx="17" cy="8"/>
            </a:xfrm>
            <a:custGeom>
              <a:avLst/>
              <a:gdLst>
                <a:gd name="T0" fmla="*/ 2147483647 w 9"/>
                <a:gd name="T1" fmla="*/ 2147483647 h 6"/>
                <a:gd name="T2" fmla="*/ 0 w 9"/>
                <a:gd name="T3" fmla="*/ 1 h 6"/>
                <a:gd name="T4" fmla="*/ 0 w 9"/>
                <a:gd name="T5" fmla="*/ 0 h 6"/>
                <a:gd name="T6" fmla="*/ 2147483647 w 9"/>
                <a:gd name="T7" fmla="*/ 2147483647 h 6"/>
                <a:gd name="T8" fmla="*/ 2147483647 w 9"/>
                <a:gd name="T9" fmla="*/ 2147483647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9" y="6"/>
                  </a:moveTo>
                  <a:lnTo>
                    <a:pt x="0" y="1"/>
                  </a:lnTo>
                  <a:lnTo>
                    <a:pt x="0" y="0"/>
                  </a:lnTo>
                  <a:lnTo>
                    <a:pt x="9" y="5"/>
                  </a:lnTo>
                  <a:lnTo>
                    <a:pt x="9" y="6"/>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35" name="Rectangle 292"/>
            <p:cNvSpPr>
              <a:spLocks noChangeArrowheads="1"/>
            </p:cNvSpPr>
            <p:nvPr/>
          </p:nvSpPr>
          <p:spPr bwMode="auto">
            <a:xfrm>
              <a:off x="314" y="1956"/>
              <a:ext cx="4" cy="16"/>
            </a:xfrm>
            <a:prstGeom prst="rect">
              <a:avLst/>
            </a:prstGeom>
            <a:solidFill>
              <a:srgbClr val="FF9966"/>
            </a:solidFill>
            <a:ln w="9525">
              <a:noFill/>
              <a:miter lim="800000"/>
              <a:headEnd/>
              <a:tailEnd/>
            </a:ln>
          </p:spPr>
          <p:txBody>
            <a:bodyPr lIns="91421" tIns="45710" rIns="91421" bIns="45710"/>
            <a:lstStyle/>
            <a:p>
              <a:endParaRPr lang="en-GB">
                <a:solidFill>
                  <a:srgbClr val="000000"/>
                </a:solidFill>
                <a:latin typeface="Arial" charset="0"/>
              </a:endParaRPr>
            </a:p>
          </p:txBody>
        </p:sp>
        <p:sp>
          <p:nvSpPr>
            <p:cNvPr id="36" name="Freeform 293"/>
            <p:cNvSpPr>
              <a:spLocks/>
            </p:cNvSpPr>
            <p:nvPr/>
          </p:nvSpPr>
          <p:spPr bwMode="auto">
            <a:xfrm>
              <a:off x="274" y="1940"/>
              <a:ext cx="17" cy="39"/>
            </a:xfrm>
            <a:custGeom>
              <a:avLst/>
              <a:gdLst>
                <a:gd name="T0" fmla="*/ 2147483647 w 9"/>
                <a:gd name="T1" fmla="*/ 2147483647 h 29"/>
                <a:gd name="T2" fmla="*/ 0 w 9"/>
                <a:gd name="T3" fmla="*/ 2147483647 h 29"/>
                <a:gd name="T4" fmla="*/ 0 w 9"/>
                <a:gd name="T5" fmla="*/ 0 h 29"/>
                <a:gd name="T6" fmla="*/ 2147483647 w 9"/>
                <a:gd name="T7" fmla="*/ 2147483647 h 29"/>
                <a:gd name="T8" fmla="*/ 2147483647 w 9"/>
                <a:gd name="T9" fmla="*/ 2147483647 h 29"/>
                <a:gd name="T10" fmla="*/ 0 60000 65536"/>
                <a:gd name="T11" fmla="*/ 0 60000 65536"/>
                <a:gd name="T12" fmla="*/ 0 60000 65536"/>
                <a:gd name="T13" fmla="*/ 0 60000 65536"/>
                <a:gd name="T14" fmla="*/ 0 60000 65536"/>
                <a:gd name="T15" fmla="*/ 0 w 9"/>
                <a:gd name="T16" fmla="*/ 0 h 29"/>
                <a:gd name="T17" fmla="*/ 9 w 9"/>
                <a:gd name="T18" fmla="*/ 29 h 29"/>
              </a:gdLst>
              <a:ahLst/>
              <a:cxnLst>
                <a:cxn ang="T10">
                  <a:pos x="T0" y="T1"/>
                </a:cxn>
                <a:cxn ang="T11">
                  <a:pos x="T2" y="T3"/>
                </a:cxn>
                <a:cxn ang="T12">
                  <a:pos x="T4" y="T5"/>
                </a:cxn>
                <a:cxn ang="T13">
                  <a:pos x="T6" y="T7"/>
                </a:cxn>
                <a:cxn ang="T14">
                  <a:pos x="T8" y="T9"/>
                </a:cxn>
              </a:cxnLst>
              <a:rect l="T15" t="T16" r="T17" b="T18"/>
              <a:pathLst>
                <a:path w="9" h="29">
                  <a:moveTo>
                    <a:pt x="9" y="29"/>
                  </a:moveTo>
                  <a:lnTo>
                    <a:pt x="0" y="24"/>
                  </a:lnTo>
                  <a:lnTo>
                    <a:pt x="0" y="0"/>
                  </a:lnTo>
                  <a:lnTo>
                    <a:pt x="9" y="5"/>
                  </a:lnTo>
                  <a:lnTo>
                    <a:pt x="9" y="29"/>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37" name="Freeform 294"/>
            <p:cNvSpPr>
              <a:spLocks/>
            </p:cNvSpPr>
            <p:nvPr/>
          </p:nvSpPr>
          <p:spPr bwMode="auto">
            <a:xfrm>
              <a:off x="270" y="1939"/>
              <a:ext cx="4" cy="36"/>
            </a:xfrm>
            <a:custGeom>
              <a:avLst/>
              <a:gdLst>
                <a:gd name="T0" fmla="*/ 0 w 2"/>
                <a:gd name="T1" fmla="*/ 2147483647 h 27"/>
                <a:gd name="T2" fmla="*/ 2147483647 w 2"/>
                <a:gd name="T3" fmla="*/ 2147483647 h 27"/>
                <a:gd name="T4" fmla="*/ 2147483647 w 2"/>
                <a:gd name="T5" fmla="*/ 1 h 27"/>
                <a:gd name="T6" fmla="*/ 0 w 2"/>
                <a:gd name="T7" fmla="*/ 0 h 27"/>
                <a:gd name="T8" fmla="*/ 0 w 2"/>
                <a:gd name="T9" fmla="*/ 2147483647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lnTo>
                    <a:pt x="2" y="25"/>
                  </a:lnTo>
                  <a:lnTo>
                    <a:pt x="2" y="1"/>
                  </a:lnTo>
                  <a:lnTo>
                    <a:pt x="0" y="0"/>
                  </a:lnTo>
                  <a:lnTo>
                    <a:pt x="0" y="27"/>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38" name="Freeform 295"/>
            <p:cNvSpPr>
              <a:spLocks/>
            </p:cNvSpPr>
            <p:nvPr/>
          </p:nvSpPr>
          <p:spPr bwMode="auto">
            <a:xfrm>
              <a:off x="270" y="1972"/>
              <a:ext cx="21" cy="9"/>
            </a:xfrm>
            <a:custGeom>
              <a:avLst/>
              <a:gdLst>
                <a:gd name="T0" fmla="*/ 0 w 11"/>
                <a:gd name="T1" fmla="*/ 162490420 h 7"/>
                <a:gd name="T2" fmla="*/ 2147483647 w 11"/>
                <a:gd name="T3" fmla="*/ 0 h 7"/>
                <a:gd name="T4" fmla="*/ 2147483647 w 11"/>
                <a:gd name="T5" fmla="*/ 345351568 h 7"/>
                <a:gd name="T6" fmla="*/ 2147483647 w 11"/>
                <a:gd name="T7" fmla="*/ 494043129 h 7"/>
                <a:gd name="T8" fmla="*/ 0 w 11"/>
                <a:gd name="T9" fmla="*/ 16249042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2"/>
                  </a:moveTo>
                  <a:lnTo>
                    <a:pt x="2" y="0"/>
                  </a:lnTo>
                  <a:lnTo>
                    <a:pt x="11" y="5"/>
                  </a:lnTo>
                  <a:lnTo>
                    <a:pt x="11" y="7"/>
                  </a:lnTo>
                  <a:lnTo>
                    <a:pt x="0" y="2"/>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39" name="Freeform 296"/>
            <p:cNvSpPr>
              <a:spLocks/>
            </p:cNvSpPr>
            <p:nvPr/>
          </p:nvSpPr>
          <p:spPr bwMode="auto">
            <a:xfrm>
              <a:off x="274" y="1947"/>
              <a:ext cx="17" cy="8"/>
            </a:xfrm>
            <a:custGeom>
              <a:avLst/>
              <a:gdLst>
                <a:gd name="T0" fmla="*/ 2147483647 w 9"/>
                <a:gd name="T1" fmla="*/ 2147483647 h 6"/>
                <a:gd name="T2" fmla="*/ 0 w 9"/>
                <a:gd name="T3" fmla="*/ 1 h 6"/>
                <a:gd name="T4" fmla="*/ 0 w 9"/>
                <a:gd name="T5" fmla="*/ 0 h 6"/>
                <a:gd name="T6" fmla="*/ 2147483647 w 9"/>
                <a:gd name="T7" fmla="*/ 2147483647 h 6"/>
                <a:gd name="T8" fmla="*/ 2147483647 w 9"/>
                <a:gd name="T9" fmla="*/ 2147483647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9" y="6"/>
                  </a:moveTo>
                  <a:lnTo>
                    <a:pt x="0" y="1"/>
                  </a:lnTo>
                  <a:lnTo>
                    <a:pt x="0" y="0"/>
                  </a:lnTo>
                  <a:lnTo>
                    <a:pt x="9" y="5"/>
                  </a:lnTo>
                  <a:lnTo>
                    <a:pt x="9" y="6"/>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40" name="Freeform 297"/>
            <p:cNvSpPr>
              <a:spLocks/>
            </p:cNvSpPr>
            <p:nvPr/>
          </p:nvSpPr>
          <p:spPr bwMode="auto">
            <a:xfrm>
              <a:off x="243" y="1927"/>
              <a:ext cx="16" cy="22"/>
            </a:xfrm>
            <a:custGeom>
              <a:avLst/>
              <a:gdLst>
                <a:gd name="T0" fmla="*/ 2147483647 w 8"/>
                <a:gd name="T1" fmla="*/ 1934687207 h 17"/>
                <a:gd name="T2" fmla="*/ 0 w 8"/>
                <a:gd name="T3" fmla="*/ 1426476958 h 17"/>
                <a:gd name="T4" fmla="*/ 0 w 8"/>
                <a:gd name="T5" fmla="*/ 0 h 17"/>
                <a:gd name="T6" fmla="*/ 2147483647 w 8"/>
                <a:gd name="T7" fmla="*/ 533018038 h 17"/>
                <a:gd name="T8" fmla="*/ 2147483647 w 8"/>
                <a:gd name="T9" fmla="*/ 1934687207 h 17"/>
                <a:gd name="T10" fmla="*/ 0 60000 65536"/>
                <a:gd name="T11" fmla="*/ 0 60000 65536"/>
                <a:gd name="T12" fmla="*/ 0 60000 65536"/>
                <a:gd name="T13" fmla="*/ 0 60000 65536"/>
                <a:gd name="T14" fmla="*/ 0 60000 65536"/>
                <a:gd name="T15" fmla="*/ 0 w 8"/>
                <a:gd name="T16" fmla="*/ 0 h 17"/>
                <a:gd name="T17" fmla="*/ 8 w 8"/>
                <a:gd name="T18" fmla="*/ 17 h 17"/>
              </a:gdLst>
              <a:ahLst/>
              <a:cxnLst>
                <a:cxn ang="T10">
                  <a:pos x="T0" y="T1"/>
                </a:cxn>
                <a:cxn ang="T11">
                  <a:pos x="T2" y="T3"/>
                </a:cxn>
                <a:cxn ang="T12">
                  <a:pos x="T4" y="T5"/>
                </a:cxn>
                <a:cxn ang="T13">
                  <a:pos x="T6" y="T7"/>
                </a:cxn>
                <a:cxn ang="T14">
                  <a:pos x="T8" y="T9"/>
                </a:cxn>
              </a:cxnLst>
              <a:rect l="T15" t="T16" r="T17" b="T18"/>
              <a:pathLst>
                <a:path w="8" h="17">
                  <a:moveTo>
                    <a:pt x="8" y="17"/>
                  </a:moveTo>
                  <a:lnTo>
                    <a:pt x="0" y="12"/>
                  </a:lnTo>
                  <a:lnTo>
                    <a:pt x="0" y="0"/>
                  </a:lnTo>
                  <a:lnTo>
                    <a:pt x="8" y="5"/>
                  </a:lnTo>
                  <a:lnTo>
                    <a:pt x="8" y="17"/>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41" name="Freeform 298"/>
            <p:cNvSpPr>
              <a:spLocks/>
            </p:cNvSpPr>
            <p:nvPr/>
          </p:nvSpPr>
          <p:spPr bwMode="auto">
            <a:xfrm>
              <a:off x="240" y="1927"/>
              <a:ext cx="3" cy="18"/>
            </a:xfrm>
            <a:custGeom>
              <a:avLst/>
              <a:gdLst>
                <a:gd name="T0" fmla="*/ 0 w 2"/>
                <a:gd name="T1" fmla="*/ 1018917720 h 14"/>
                <a:gd name="T2" fmla="*/ 2147483647 w 2"/>
                <a:gd name="T3" fmla="*/ 816683846 h 14"/>
                <a:gd name="T4" fmla="*/ 2147483647 w 2"/>
                <a:gd name="T5" fmla="*/ 0 h 14"/>
                <a:gd name="T6" fmla="*/ 0 w 2"/>
                <a:gd name="T7" fmla="*/ 0 h 14"/>
                <a:gd name="T8" fmla="*/ 0 w 2"/>
                <a:gd name="T9" fmla="*/ 1018917720 h 14"/>
                <a:gd name="T10" fmla="*/ 0 60000 65536"/>
                <a:gd name="T11" fmla="*/ 0 60000 65536"/>
                <a:gd name="T12" fmla="*/ 0 60000 65536"/>
                <a:gd name="T13" fmla="*/ 0 60000 65536"/>
                <a:gd name="T14" fmla="*/ 0 60000 65536"/>
                <a:gd name="T15" fmla="*/ 0 w 2"/>
                <a:gd name="T16" fmla="*/ 0 h 14"/>
                <a:gd name="T17" fmla="*/ 2 w 2"/>
                <a:gd name="T18" fmla="*/ 14 h 14"/>
              </a:gdLst>
              <a:ahLst/>
              <a:cxnLst>
                <a:cxn ang="T10">
                  <a:pos x="T0" y="T1"/>
                </a:cxn>
                <a:cxn ang="T11">
                  <a:pos x="T2" y="T3"/>
                </a:cxn>
                <a:cxn ang="T12">
                  <a:pos x="T4" y="T5"/>
                </a:cxn>
                <a:cxn ang="T13">
                  <a:pos x="T6" y="T7"/>
                </a:cxn>
                <a:cxn ang="T14">
                  <a:pos x="T8" y="T9"/>
                </a:cxn>
              </a:cxnLst>
              <a:rect l="T15" t="T16" r="T17" b="T18"/>
              <a:pathLst>
                <a:path w="2" h="14">
                  <a:moveTo>
                    <a:pt x="0" y="14"/>
                  </a:moveTo>
                  <a:lnTo>
                    <a:pt x="2" y="12"/>
                  </a:lnTo>
                  <a:lnTo>
                    <a:pt x="2" y="0"/>
                  </a:lnTo>
                  <a:lnTo>
                    <a:pt x="0" y="0"/>
                  </a:lnTo>
                  <a:lnTo>
                    <a:pt x="0" y="14"/>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42" name="Freeform 299"/>
            <p:cNvSpPr>
              <a:spLocks/>
            </p:cNvSpPr>
            <p:nvPr/>
          </p:nvSpPr>
          <p:spPr bwMode="auto">
            <a:xfrm>
              <a:off x="240" y="1943"/>
              <a:ext cx="19" cy="10"/>
            </a:xfrm>
            <a:custGeom>
              <a:avLst/>
              <a:gdLst>
                <a:gd name="T0" fmla="*/ 0 w 10"/>
                <a:gd name="T1" fmla="*/ 21139180 h 8"/>
                <a:gd name="T2" fmla="*/ 2147483647 w 10"/>
                <a:gd name="T3" fmla="*/ 0 h 8"/>
                <a:gd name="T4" fmla="*/ 2147483647 w 10"/>
                <a:gd name="T5" fmla="*/ 46373878 h 8"/>
                <a:gd name="T6" fmla="*/ 2147483647 w 10"/>
                <a:gd name="T7" fmla="*/ 77862503 h 8"/>
                <a:gd name="T8" fmla="*/ 0 w 10"/>
                <a:gd name="T9" fmla="*/ 2113918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2"/>
                  </a:moveTo>
                  <a:lnTo>
                    <a:pt x="2" y="0"/>
                  </a:lnTo>
                  <a:lnTo>
                    <a:pt x="10" y="5"/>
                  </a:lnTo>
                  <a:lnTo>
                    <a:pt x="10" y="8"/>
                  </a:lnTo>
                  <a:lnTo>
                    <a:pt x="0" y="2"/>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43" name="Freeform 300"/>
            <p:cNvSpPr>
              <a:spLocks/>
            </p:cNvSpPr>
            <p:nvPr/>
          </p:nvSpPr>
          <p:spPr bwMode="auto">
            <a:xfrm>
              <a:off x="243" y="1933"/>
              <a:ext cx="16" cy="8"/>
            </a:xfrm>
            <a:custGeom>
              <a:avLst/>
              <a:gdLst>
                <a:gd name="T0" fmla="*/ 2147483647 w 8"/>
                <a:gd name="T1" fmla="*/ 2147483647 h 6"/>
                <a:gd name="T2" fmla="*/ 0 w 8"/>
                <a:gd name="T3" fmla="*/ 1 h 6"/>
                <a:gd name="T4" fmla="*/ 0 w 8"/>
                <a:gd name="T5" fmla="*/ 0 h 6"/>
                <a:gd name="T6" fmla="*/ 2147483647 w 8"/>
                <a:gd name="T7" fmla="*/ 2147483647 h 6"/>
                <a:gd name="T8" fmla="*/ 2147483647 w 8"/>
                <a:gd name="T9" fmla="*/ 2147483647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6"/>
                  </a:moveTo>
                  <a:lnTo>
                    <a:pt x="0" y="1"/>
                  </a:lnTo>
                  <a:lnTo>
                    <a:pt x="0" y="0"/>
                  </a:lnTo>
                  <a:lnTo>
                    <a:pt x="8" y="5"/>
                  </a:lnTo>
                  <a:lnTo>
                    <a:pt x="8" y="6"/>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44" name="Freeform 301"/>
            <p:cNvSpPr>
              <a:spLocks/>
            </p:cNvSpPr>
            <p:nvPr/>
          </p:nvSpPr>
          <p:spPr bwMode="auto">
            <a:xfrm>
              <a:off x="251" y="1931"/>
              <a:ext cx="2" cy="17"/>
            </a:xfrm>
            <a:custGeom>
              <a:avLst/>
              <a:gdLst>
                <a:gd name="T0" fmla="*/ 0 w 2"/>
                <a:gd name="T1" fmla="*/ 2147483647 h 13"/>
                <a:gd name="T2" fmla="*/ 0 w 2"/>
                <a:gd name="T3" fmla="*/ 2147483647 h 13"/>
                <a:gd name="T4" fmla="*/ 0 w 2"/>
                <a:gd name="T5" fmla="*/ 0 h 13"/>
                <a:gd name="T6" fmla="*/ 0 w 2"/>
                <a:gd name="T7" fmla="*/ 2147483647 h 13"/>
                <a:gd name="T8" fmla="*/ 0 60000 65536"/>
                <a:gd name="T9" fmla="*/ 0 60000 65536"/>
                <a:gd name="T10" fmla="*/ 0 60000 65536"/>
                <a:gd name="T11" fmla="*/ 0 60000 65536"/>
                <a:gd name="T12" fmla="*/ 0 w 2"/>
                <a:gd name="T13" fmla="*/ 0 h 13"/>
                <a:gd name="T14" fmla="*/ 2 w 2"/>
                <a:gd name="T15" fmla="*/ 13 h 13"/>
              </a:gdLst>
              <a:ahLst/>
              <a:cxnLst>
                <a:cxn ang="T8">
                  <a:pos x="T0" y="T1"/>
                </a:cxn>
                <a:cxn ang="T9">
                  <a:pos x="T2" y="T3"/>
                </a:cxn>
                <a:cxn ang="T10">
                  <a:pos x="T4" y="T5"/>
                </a:cxn>
                <a:cxn ang="T11">
                  <a:pos x="T6" y="T7"/>
                </a:cxn>
              </a:cxnLst>
              <a:rect l="T12" t="T13" r="T14" b="T15"/>
              <a:pathLst>
                <a:path w="2" h="13">
                  <a:moveTo>
                    <a:pt x="0" y="13"/>
                  </a:moveTo>
                  <a:lnTo>
                    <a:pt x="0" y="12"/>
                  </a:lnTo>
                  <a:lnTo>
                    <a:pt x="0" y="0"/>
                  </a:lnTo>
                  <a:lnTo>
                    <a:pt x="0" y="13"/>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45" name="Freeform 302"/>
            <p:cNvSpPr>
              <a:spLocks/>
            </p:cNvSpPr>
            <p:nvPr/>
          </p:nvSpPr>
          <p:spPr bwMode="auto">
            <a:xfrm>
              <a:off x="211" y="1915"/>
              <a:ext cx="13" cy="21"/>
            </a:xfrm>
            <a:custGeom>
              <a:avLst/>
              <a:gdLst>
                <a:gd name="T0" fmla="*/ 2147483647 w 7"/>
                <a:gd name="T1" fmla="*/ 2147483647 h 16"/>
                <a:gd name="T2" fmla="*/ 0 w 7"/>
                <a:gd name="T3" fmla="*/ 2147483647 h 16"/>
                <a:gd name="T4" fmla="*/ 0 w 7"/>
                <a:gd name="T5" fmla="*/ 0 h 16"/>
                <a:gd name="T6" fmla="*/ 2147483647 w 7"/>
                <a:gd name="T7" fmla="*/ 1760698968 h 16"/>
                <a:gd name="T8" fmla="*/ 2147483647 w 7"/>
                <a:gd name="T9" fmla="*/ 2147483647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7" y="16"/>
                  </a:moveTo>
                  <a:lnTo>
                    <a:pt x="0" y="12"/>
                  </a:lnTo>
                  <a:lnTo>
                    <a:pt x="0" y="0"/>
                  </a:lnTo>
                  <a:lnTo>
                    <a:pt x="7" y="5"/>
                  </a:lnTo>
                  <a:lnTo>
                    <a:pt x="7" y="16"/>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46" name="Freeform 303"/>
            <p:cNvSpPr>
              <a:spLocks/>
            </p:cNvSpPr>
            <p:nvPr/>
          </p:nvSpPr>
          <p:spPr bwMode="auto">
            <a:xfrm>
              <a:off x="204" y="1913"/>
              <a:ext cx="7" cy="19"/>
            </a:xfrm>
            <a:custGeom>
              <a:avLst/>
              <a:gdLst>
                <a:gd name="T0" fmla="*/ 0 w 4"/>
                <a:gd name="T1" fmla="*/ 2147483647 h 14"/>
                <a:gd name="T2" fmla="*/ 2147483647 w 4"/>
                <a:gd name="T3" fmla="*/ 2147483647 h 14"/>
                <a:gd name="T4" fmla="*/ 2147483647 w 4"/>
                <a:gd name="T5" fmla="*/ 1 h 14"/>
                <a:gd name="T6" fmla="*/ 0 w 4"/>
                <a:gd name="T7" fmla="*/ 0 h 14"/>
                <a:gd name="T8" fmla="*/ 0 w 4"/>
                <a:gd name="T9" fmla="*/ 2147483647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0" y="14"/>
                  </a:moveTo>
                  <a:lnTo>
                    <a:pt x="4" y="13"/>
                  </a:lnTo>
                  <a:lnTo>
                    <a:pt x="4" y="1"/>
                  </a:lnTo>
                  <a:lnTo>
                    <a:pt x="0" y="0"/>
                  </a:lnTo>
                  <a:lnTo>
                    <a:pt x="0" y="14"/>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47" name="Freeform 304"/>
            <p:cNvSpPr>
              <a:spLocks/>
            </p:cNvSpPr>
            <p:nvPr/>
          </p:nvSpPr>
          <p:spPr bwMode="auto">
            <a:xfrm>
              <a:off x="204" y="1931"/>
              <a:ext cx="20" cy="9"/>
            </a:xfrm>
            <a:custGeom>
              <a:avLst/>
              <a:gdLst>
                <a:gd name="T0" fmla="*/ 0 w 11"/>
                <a:gd name="T1" fmla="*/ 1 h 7"/>
                <a:gd name="T2" fmla="*/ 2147483647 w 11"/>
                <a:gd name="T3" fmla="*/ 0 h 7"/>
                <a:gd name="T4" fmla="*/ 2147483647 w 11"/>
                <a:gd name="T5" fmla="*/ 268606747 h 7"/>
                <a:gd name="T6" fmla="*/ 2147483647 w 11"/>
                <a:gd name="T7" fmla="*/ 494043129 h 7"/>
                <a:gd name="T8" fmla="*/ 0 w 11"/>
                <a:gd name="T9" fmla="*/ 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1"/>
                  </a:moveTo>
                  <a:lnTo>
                    <a:pt x="4" y="0"/>
                  </a:lnTo>
                  <a:lnTo>
                    <a:pt x="11" y="4"/>
                  </a:lnTo>
                  <a:lnTo>
                    <a:pt x="11" y="7"/>
                  </a:lnTo>
                  <a:lnTo>
                    <a:pt x="0" y="1"/>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48" name="Freeform 305"/>
            <p:cNvSpPr>
              <a:spLocks/>
            </p:cNvSpPr>
            <p:nvPr/>
          </p:nvSpPr>
          <p:spPr bwMode="auto">
            <a:xfrm>
              <a:off x="211" y="1921"/>
              <a:ext cx="13" cy="7"/>
            </a:xfrm>
            <a:custGeom>
              <a:avLst/>
              <a:gdLst>
                <a:gd name="T0" fmla="*/ 2147483647 w 7"/>
                <a:gd name="T1" fmla="*/ 2147483647 h 5"/>
                <a:gd name="T2" fmla="*/ 0 w 7"/>
                <a:gd name="T3" fmla="*/ 2147483647 h 5"/>
                <a:gd name="T4" fmla="*/ 0 w 7"/>
                <a:gd name="T5" fmla="*/ 0 h 5"/>
                <a:gd name="T6" fmla="*/ 2147483647 w 7"/>
                <a:gd name="T7" fmla="*/ 2147483647 h 5"/>
                <a:gd name="T8" fmla="*/ 2147483647 w 7"/>
                <a:gd name="T9" fmla="*/ 2147483647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5"/>
                  </a:moveTo>
                  <a:lnTo>
                    <a:pt x="0" y="2"/>
                  </a:lnTo>
                  <a:lnTo>
                    <a:pt x="0" y="0"/>
                  </a:lnTo>
                  <a:lnTo>
                    <a:pt x="7" y="4"/>
                  </a:lnTo>
                  <a:lnTo>
                    <a:pt x="7" y="5"/>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49" name="Freeform 306"/>
            <p:cNvSpPr>
              <a:spLocks/>
            </p:cNvSpPr>
            <p:nvPr/>
          </p:nvSpPr>
          <p:spPr bwMode="auto">
            <a:xfrm>
              <a:off x="219" y="1919"/>
              <a:ext cx="2" cy="14"/>
            </a:xfrm>
            <a:custGeom>
              <a:avLst/>
              <a:gdLst>
                <a:gd name="T0" fmla="*/ 0 w 2"/>
                <a:gd name="T1" fmla="*/ 386459817 h 11"/>
                <a:gd name="T2" fmla="*/ 0 w 2"/>
                <a:gd name="T3" fmla="*/ 386459817 h 11"/>
                <a:gd name="T4" fmla="*/ 0 w 2"/>
                <a:gd name="T5" fmla="*/ 0 h 11"/>
                <a:gd name="T6" fmla="*/ 0 w 2"/>
                <a:gd name="T7" fmla="*/ 386459817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11"/>
                  </a:moveTo>
                  <a:lnTo>
                    <a:pt x="0" y="11"/>
                  </a:lnTo>
                  <a:lnTo>
                    <a:pt x="0" y="0"/>
                  </a:lnTo>
                  <a:lnTo>
                    <a:pt x="0" y="11"/>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50" name="Freeform 307"/>
            <p:cNvSpPr>
              <a:spLocks/>
            </p:cNvSpPr>
            <p:nvPr/>
          </p:nvSpPr>
          <p:spPr bwMode="auto">
            <a:xfrm>
              <a:off x="215" y="1875"/>
              <a:ext cx="203" cy="80"/>
            </a:xfrm>
            <a:custGeom>
              <a:avLst/>
              <a:gdLst>
                <a:gd name="T0" fmla="*/ 2147483647 w 107"/>
                <a:gd name="T1" fmla="*/ 2147483647 h 60"/>
                <a:gd name="T2" fmla="*/ 2147483647 w 107"/>
                <a:gd name="T3" fmla="*/ 2147483647 h 60"/>
                <a:gd name="T4" fmla="*/ 0 w 107"/>
                <a:gd name="T5" fmla="*/ 2147483647 h 60"/>
                <a:gd name="T6" fmla="*/ 2147483647 w 107"/>
                <a:gd name="T7" fmla="*/ 0 h 60"/>
                <a:gd name="T8" fmla="*/ 2147483647 w 107"/>
                <a:gd name="T9" fmla="*/ 2147483647 h 60"/>
                <a:gd name="T10" fmla="*/ 0 60000 65536"/>
                <a:gd name="T11" fmla="*/ 0 60000 65536"/>
                <a:gd name="T12" fmla="*/ 0 60000 65536"/>
                <a:gd name="T13" fmla="*/ 0 60000 65536"/>
                <a:gd name="T14" fmla="*/ 0 60000 65536"/>
                <a:gd name="T15" fmla="*/ 0 w 107"/>
                <a:gd name="T16" fmla="*/ 0 h 60"/>
                <a:gd name="T17" fmla="*/ 107 w 107"/>
                <a:gd name="T18" fmla="*/ 60 h 60"/>
              </a:gdLst>
              <a:ahLst/>
              <a:cxnLst>
                <a:cxn ang="T10">
                  <a:pos x="T0" y="T1"/>
                </a:cxn>
                <a:cxn ang="T11">
                  <a:pos x="T2" y="T3"/>
                </a:cxn>
                <a:cxn ang="T12">
                  <a:pos x="T4" y="T5"/>
                </a:cxn>
                <a:cxn ang="T13">
                  <a:pos x="T6" y="T7"/>
                </a:cxn>
                <a:cxn ang="T14">
                  <a:pos x="T8" y="T9"/>
                </a:cxn>
              </a:cxnLst>
              <a:rect l="T15" t="T16" r="T17" b="T18"/>
              <a:pathLst>
                <a:path w="107" h="60">
                  <a:moveTo>
                    <a:pt x="107" y="44"/>
                  </a:moveTo>
                  <a:lnTo>
                    <a:pt x="78" y="60"/>
                  </a:lnTo>
                  <a:lnTo>
                    <a:pt x="0" y="16"/>
                  </a:lnTo>
                  <a:lnTo>
                    <a:pt x="28" y="0"/>
                  </a:lnTo>
                  <a:lnTo>
                    <a:pt x="107" y="44"/>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51" name="Freeform 308"/>
            <p:cNvSpPr>
              <a:spLocks/>
            </p:cNvSpPr>
            <p:nvPr/>
          </p:nvSpPr>
          <p:spPr bwMode="auto">
            <a:xfrm>
              <a:off x="259" y="1683"/>
              <a:ext cx="378" cy="124"/>
            </a:xfrm>
            <a:custGeom>
              <a:avLst/>
              <a:gdLst>
                <a:gd name="T0" fmla="*/ 2147483647 w 199"/>
                <a:gd name="T1" fmla="*/ 0 h 93"/>
                <a:gd name="T2" fmla="*/ 0 w 199"/>
                <a:gd name="T3" fmla="*/ 2147483647 h 93"/>
                <a:gd name="T4" fmla="*/ 2147483647 w 199"/>
                <a:gd name="T5" fmla="*/ 2147483647 h 93"/>
                <a:gd name="T6" fmla="*/ 2147483647 w 199"/>
                <a:gd name="T7" fmla="*/ 2147483647 h 93"/>
                <a:gd name="T8" fmla="*/ 2147483647 w 199"/>
                <a:gd name="T9" fmla="*/ 0 h 93"/>
                <a:gd name="T10" fmla="*/ 0 60000 65536"/>
                <a:gd name="T11" fmla="*/ 0 60000 65536"/>
                <a:gd name="T12" fmla="*/ 0 60000 65536"/>
                <a:gd name="T13" fmla="*/ 0 60000 65536"/>
                <a:gd name="T14" fmla="*/ 0 60000 65536"/>
                <a:gd name="T15" fmla="*/ 0 w 199"/>
                <a:gd name="T16" fmla="*/ 0 h 93"/>
                <a:gd name="T17" fmla="*/ 199 w 199"/>
                <a:gd name="T18" fmla="*/ 93 h 93"/>
              </a:gdLst>
              <a:ahLst/>
              <a:cxnLst>
                <a:cxn ang="T10">
                  <a:pos x="T0" y="T1"/>
                </a:cxn>
                <a:cxn ang="T11">
                  <a:pos x="T2" y="T3"/>
                </a:cxn>
                <a:cxn ang="T12">
                  <a:pos x="T4" y="T5"/>
                </a:cxn>
                <a:cxn ang="T13">
                  <a:pos x="T6" y="T7"/>
                </a:cxn>
                <a:cxn ang="T14">
                  <a:pos x="T8" y="T9"/>
                </a:cxn>
              </a:cxnLst>
              <a:rect l="T15" t="T16" r="T17" b="T18"/>
              <a:pathLst>
                <a:path w="199" h="93">
                  <a:moveTo>
                    <a:pt x="166" y="0"/>
                  </a:moveTo>
                  <a:lnTo>
                    <a:pt x="0" y="93"/>
                  </a:lnTo>
                  <a:lnTo>
                    <a:pt x="63" y="93"/>
                  </a:lnTo>
                  <a:lnTo>
                    <a:pt x="199" y="18"/>
                  </a:lnTo>
                  <a:lnTo>
                    <a:pt x="166" y="0"/>
                  </a:lnTo>
                  <a:close/>
                </a:path>
              </a:pathLst>
            </a:custGeom>
            <a:solidFill>
              <a:srgbClr val="800000"/>
            </a:solidFill>
            <a:ln w="9525">
              <a:noFill/>
              <a:round/>
              <a:headEnd/>
              <a:tailEnd/>
            </a:ln>
          </p:spPr>
          <p:txBody>
            <a:bodyPr/>
            <a:lstStyle/>
            <a:p>
              <a:endParaRPr lang="it-IT">
                <a:solidFill>
                  <a:srgbClr val="000000"/>
                </a:solidFill>
                <a:latin typeface="Arial" charset="0"/>
              </a:endParaRPr>
            </a:p>
          </p:txBody>
        </p:sp>
        <p:sp>
          <p:nvSpPr>
            <p:cNvPr id="52" name="Freeform 309"/>
            <p:cNvSpPr>
              <a:spLocks/>
            </p:cNvSpPr>
            <p:nvPr/>
          </p:nvSpPr>
          <p:spPr bwMode="auto">
            <a:xfrm>
              <a:off x="399" y="1739"/>
              <a:ext cx="380" cy="124"/>
            </a:xfrm>
            <a:custGeom>
              <a:avLst/>
              <a:gdLst>
                <a:gd name="T0" fmla="*/ 2147483647 w 200"/>
                <a:gd name="T1" fmla="*/ 0 h 93"/>
                <a:gd name="T2" fmla="*/ 0 w 200"/>
                <a:gd name="T3" fmla="*/ 2147483647 h 93"/>
                <a:gd name="T4" fmla="*/ 2147483647 w 200"/>
                <a:gd name="T5" fmla="*/ 2147483647 h 93"/>
                <a:gd name="T6" fmla="*/ 2147483647 w 200"/>
                <a:gd name="T7" fmla="*/ 2147483647 h 93"/>
                <a:gd name="T8" fmla="*/ 2147483647 w 200"/>
                <a:gd name="T9" fmla="*/ 0 h 93"/>
                <a:gd name="T10" fmla="*/ 0 60000 65536"/>
                <a:gd name="T11" fmla="*/ 0 60000 65536"/>
                <a:gd name="T12" fmla="*/ 0 60000 65536"/>
                <a:gd name="T13" fmla="*/ 0 60000 65536"/>
                <a:gd name="T14" fmla="*/ 0 60000 65536"/>
                <a:gd name="T15" fmla="*/ 0 w 200"/>
                <a:gd name="T16" fmla="*/ 0 h 93"/>
                <a:gd name="T17" fmla="*/ 200 w 200"/>
                <a:gd name="T18" fmla="*/ 93 h 93"/>
              </a:gdLst>
              <a:ahLst/>
              <a:cxnLst>
                <a:cxn ang="T10">
                  <a:pos x="T0" y="T1"/>
                </a:cxn>
                <a:cxn ang="T11">
                  <a:pos x="T2" y="T3"/>
                </a:cxn>
                <a:cxn ang="T12">
                  <a:pos x="T4" y="T5"/>
                </a:cxn>
                <a:cxn ang="T13">
                  <a:pos x="T6" y="T7"/>
                </a:cxn>
                <a:cxn ang="T14">
                  <a:pos x="T8" y="T9"/>
                </a:cxn>
              </a:cxnLst>
              <a:rect l="T15" t="T16" r="T17" b="T18"/>
              <a:pathLst>
                <a:path w="200" h="93">
                  <a:moveTo>
                    <a:pt x="167" y="0"/>
                  </a:moveTo>
                  <a:lnTo>
                    <a:pt x="0" y="93"/>
                  </a:lnTo>
                  <a:lnTo>
                    <a:pt x="64" y="93"/>
                  </a:lnTo>
                  <a:lnTo>
                    <a:pt x="200" y="18"/>
                  </a:lnTo>
                  <a:lnTo>
                    <a:pt x="167" y="0"/>
                  </a:lnTo>
                  <a:close/>
                </a:path>
              </a:pathLst>
            </a:custGeom>
            <a:solidFill>
              <a:srgbClr val="800000"/>
            </a:solidFill>
            <a:ln w="9525">
              <a:noFill/>
              <a:round/>
              <a:headEnd/>
              <a:tailEnd/>
            </a:ln>
          </p:spPr>
          <p:txBody>
            <a:bodyPr/>
            <a:lstStyle/>
            <a:p>
              <a:endParaRPr lang="it-IT">
                <a:solidFill>
                  <a:srgbClr val="000000"/>
                </a:solidFill>
                <a:latin typeface="Arial" charset="0"/>
              </a:endParaRPr>
            </a:p>
          </p:txBody>
        </p:sp>
        <p:sp>
          <p:nvSpPr>
            <p:cNvPr id="53" name="Freeform 310"/>
            <p:cNvSpPr>
              <a:spLocks/>
            </p:cNvSpPr>
            <p:nvPr/>
          </p:nvSpPr>
          <p:spPr bwMode="auto">
            <a:xfrm>
              <a:off x="665" y="1879"/>
              <a:ext cx="59" cy="76"/>
            </a:xfrm>
            <a:custGeom>
              <a:avLst/>
              <a:gdLst>
                <a:gd name="T0" fmla="*/ 2147483647 w 31"/>
                <a:gd name="T1" fmla="*/ 0 h 57"/>
                <a:gd name="T2" fmla="*/ 0 w 31"/>
                <a:gd name="T3" fmla="*/ 2147483647 h 57"/>
                <a:gd name="T4" fmla="*/ 0 w 31"/>
                <a:gd name="T5" fmla="*/ 2147483647 h 57"/>
                <a:gd name="T6" fmla="*/ 2147483647 w 31"/>
                <a:gd name="T7" fmla="*/ 2147483647 h 57"/>
                <a:gd name="T8" fmla="*/ 2147483647 w 31"/>
                <a:gd name="T9" fmla="*/ 0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31" y="0"/>
                  </a:moveTo>
                  <a:lnTo>
                    <a:pt x="0" y="18"/>
                  </a:lnTo>
                  <a:lnTo>
                    <a:pt x="0" y="57"/>
                  </a:lnTo>
                  <a:lnTo>
                    <a:pt x="31" y="41"/>
                  </a:lnTo>
                  <a:lnTo>
                    <a:pt x="31" y="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54" name="Freeform 311"/>
            <p:cNvSpPr>
              <a:spLocks/>
            </p:cNvSpPr>
            <p:nvPr/>
          </p:nvSpPr>
          <p:spPr bwMode="auto">
            <a:xfrm>
              <a:off x="724" y="1875"/>
              <a:ext cx="10" cy="64"/>
            </a:xfrm>
            <a:custGeom>
              <a:avLst/>
              <a:gdLst>
                <a:gd name="T0" fmla="*/ 2147483647 w 5"/>
                <a:gd name="T1" fmla="*/ 0 h 48"/>
                <a:gd name="T2" fmla="*/ 0 w 5"/>
                <a:gd name="T3" fmla="*/ 2147483647 h 48"/>
                <a:gd name="T4" fmla="*/ 0 w 5"/>
                <a:gd name="T5" fmla="*/ 2147483647 h 48"/>
                <a:gd name="T6" fmla="*/ 2147483647 w 5"/>
                <a:gd name="T7" fmla="*/ 2147483647 h 48"/>
                <a:gd name="T8" fmla="*/ 2147483647 w 5"/>
                <a:gd name="T9" fmla="*/ 0 h 48"/>
                <a:gd name="T10" fmla="*/ 0 60000 65536"/>
                <a:gd name="T11" fmla="*/ 0 60000 65536"/>
                <a:gd name="T12" fmla="*/ 0 60000 65536"/>
                <a:gd name="T13" fmla="*/ 0 60000 65536"/>
                <a:gd name="T14" fmla="*/ 0 60000 65536"/>
                <a:gd name="T15" fmla="*/ 0 w 5"/>
                <a:gd name="T16" fmla="*/ 0 h 48"/>
                <a:gd name="T17" fmla="*/ 5 w 5"/>
                <a:gd name="T18" fmla="*/ 48 h 48"/>
              </a:gdLst>
              <a:ahLst/>
              <a:cxnLst>
                <a:cxn ang="T10">
                  <a:pos x="T0" y="T1"/>
                </a:cxn>
                <a:cxn ang="T11">
                  <a:pos x="T2" y="T3"/>
                </a:cxn>
                <a:cxn ang="T12">
                  <a:pos x="T4" y="T5"/>
                </a:cxn>
                <a:cxn ang="T13">
                  <a:pos x="T6" y="T7"/>
                </a:cxn>
                <a:cxn ang="T14">
                  <a:pos x="T8" y="T9"/>
                </a:cxn>
              </a:cxnLst>
              <a:rect l="T15" t="T16" r="T17" b="T18"/>
              <a:pathLst>
                <a:path w="5" h="48">
                  <a:moveTo>
                    <a:pt x="5" y="0"/>
                  </a:moveTo>
                  <a:lnTo>
                    <a:pt x="0" y="3"/>
                  </a:lnTo>
                  <a:lnTo>
                    <a:pt x="0" y="44"/>
                  </a:lnTo>
                  <a:lnTo>
                    <a:pt x="5" y="48"/>
                  </a:lnTo>
                  <a:lnTo>
                    <a:pt x="5" y="0"/>
                  </a:lnTo>
                  <a:close/>
                </a:path>
              </a:pathLst>
            </a:custGeom>
            <a:solidFill>
              <a:srgbClr val="CC0000"/>
            </a:solidFill>
            <a:ln w="9525">
              <a:noFill/>
              <a:round/>
              <a:headEnd/>
              <a:tailEnd/>
            </a:ln>
          </p:spPr>
          <p:txBody>
            <a:bodyPr/>
            <a:lstStyle/>
            <a:p>
              <a:endParaRPr lang="it-IT">
                <a:solidFill>
                  <a:srgbClr val="000000"/>
                </a:solidFill>
                <a:latin typeface="Arial" charset="0"/>
              </a:endParaRPr>
            </a:p>
          </p:txBody>
        </p:sp>
        <p:sp>
          <p:nvSpPr>
            <p:cNvPr id="55" name="Freeform 312"/>
            <p:cNvSpPr>
              <a:spLocks/>
            </p:cNvSpPr>
            <p:nvPr/>
          </p:nvSpPr>
          <p:spPr bwMode="auto">
            <a:xfrm>
              <a:off x="665" y="1933"/>
              <a:ext cx="69" cy="31"/>
            </a:xfrm>
            <a:custGeom>
              <a:avLst/>
              <a:gdLst>
                <a:gd name="T0" fmla="*/ 2147483647 w 36"/>
                <a:gd name="T1" fmla="*/ 0 h 23"/>
                <a:gd name="T2" fmla="*/ 0 w 36"/>
                <a:gd name="T3" fmla="*/ 2147483647 h 23"/>
                <a:gd name="T4" fmla="*/ 0 w 36"/>
                <a:gd name="T5" fmla="*/ 2147483647 h 23"/>
                <a:gd name="T6" fmla="*/ 2147483647 w 36"/>
                <a:gd name="T7" fmla="*/ 2147483647 h 23"/>
                <a:gd name="T8" fmla="*/ 2147483647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1" y="0"/>
                  </a:moveTo>
                  <a:lnTo>
                    <a:pt x="0" y="16"/>
                  </a:lnTo>
                  <a:lnTo>
                    <a:pt x="0" y="23"/>
                  </a:lnTo>
                  <a:lnTo>
                    <a:pt x="36" y="4"/>
                  </a:lnTo>
                  <a:lnTo>
                    <a:pt x="31" y="0"/>
                  </a:lnTo>
                  <a:close/>
                </a:path>
              </a:pathLst>
            </a:custGeom>
            <a:solidFill>
              <a:srgbClr val="FC677F"/>
            </a:solidFill>
            <a:ln w="9525">
              <a:noFill/>
              <a:round/>
              <a:headEnd/>
              <a:tailEnd/>
            </a:ln>
          </p:spPr>
          <p:txBody>
            <a:bodyPr/>
            <a:lstStyle/>
            <a:p>
              <a:endParaRPr lang="it-IT">
                <a:solidFill>
                  <a:srgbClr val="000000"/>
                </a:solidFill>
                <a:latin typeface="Arial" charset="0"/>
              </a:endParaRPr>
            </a:p>
          </p:txBody>
        </p:sp>
        <p:sp>
          <p:nvSpPr>
            <p:cNvPr id="56" name="Freeform 313"/>
            <p:cNvSpPr>
              <a:spLocks/>
            </p:cNvSpPr>
            <p:nvPr/>
          </p:nvSpPr>
          <p:spPr bwMode="auto">
            <a:xfrm>
              <a:off x="772" y="1840"/>
              <a:ext cx="53" cy="75"/>
            </a:xfrm>
            <a:custGeom>
              <a:avLst/>
              <a:gdLst>
                <a:gd name="T0" fmla="*/ 2147483647 w 28"/>
                <a:gd name="T1" fmla="*/ 0 h 56"/>
                <a:gd name="T2" fmla="*/ 0 w 28"/>
                <a:gd name="T3" fmla="*/ 2147483647 h 56"/>
                <a:gd name="T4" fmla="*/ 0 w 28"/>
                <a:gd name="T5" fmla="*/ 2147483647 h 56"/>
                <a:gd name="T6" fmla="*/ 2147483647 w 28"/>
                <a:gd name="T7" fmla="*/ 2147483647 h 56"/>
                <a:gd name="T8" fmla="*/ 2147483647 w 28"/>
                <a:gd name="T9" fmla="*/ 0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28" y="0"/>
                  </a:moveTo>
                  <a:lnTo>
                    <a:pt x="0" y="17"/>
                  </a:lnTo>
                  <a:lnTo>
                    <a:pt x="0" y="56"/>
                  </a:lnTo>
                  <a:lnTo>
                    <a:pt x="28" y="40"/>
                  </a:lnTo>
                  <a:lnTo>
                    <a:pt x="28" y="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57" name="Freeform 314"/>
            <p:cNvSpPr>
              <a:spLocks/>
            </p:cNvSpPr>
            <p:nvPr/>
          </p:nvSpPr>
          <p:spPr bwMode="auto">
            <a:xfrm>
              <a:off x="825" y="1835"/>
              <a:ext cx="11" cy="64"/>
            </a:xfrm>
            <a:custGeom>
              <a:avLst/>
              <a:gdLst>
                <a:gd name="T0" fmla="*/ 2147483647 w 6"/>
                <a:gd name="T1" fmla="*/ 0 h 48"/>
                <a:gd name="T2" fmla="*/ 0 w 6"/>
                <a:gd name="T3" fmla="*/ 2147483647 h 48"/>
                <a:gd name="T4" fmla="*/ 0 w 6"/>
                <a:gd name="T5" fmla="*/ 2147483647 h 48"/>
                <a:gd name="T6" fmla="*/ 2147483647 w 6"/>
                <a:gd name="T7" fmla="*/ 2147483647 h 48"/>
                <a:gd name="T8" fmla="*/ 2147483647 w 6"/>
                <a:gd name="T9" fmla="*/ 0 h 48"/>
                <a:gd name="T10" fmla="*/ 0 60000 65536"/>
                <a:gd name="T11" fmla="*/ 0 60000 65536"/>
                <a:gd name="T12" fmla="*/ 0 60000 65536"/>
                <a:gd name="T13" fmla="*/ 0 60000 65536"/>
                <a:gd name="T14" fmla="*/ 0 60000 65536"/>
                <a:gd name="T15" fmla="*/ 0 w 6"/>
                <a:gd name="T16" fmla="*/ 0 h 48"/>
                <a:gd name="T17" fmla="*/ 6 w 6"/>
                <a:gd name="T18" fmla="*/ 48 h 48"/>
              </a:gdLst>
              <a:ahLst/>
              <a:cxnLst>
                <a:cxn ang="T10">
                  <a:pos x="T0" y="T1"/>
                </a:cxn>
                <a:cxn ang="T11">
                  <a:pos x="T2" y="T3"/>
                </a:cxn>
                <a:cxn ang="T12">
                  <a:pos x="T4" y="T5"/>
                </a:cxn>
                <a:cxn ang="T13">
                  <a:pos x="T6" y="T7"/>
                </a:cxn>
                <a:cxn ang="T14">
                  <a:pos x="T8" y="T9"/>
                </a:cxn>
              </a:cxnLst>
              <a:rect l="T15" t="T16" r="T17" b="T18"/>
              <a:pathLst>
                <a:path w="6" h="48">
                  <a:moveTo>
                    <a:pt x="6" y="0"/>
                  </a:moveTo>
                  <a:lnTo>
                    <a:pt x="0" y="4"/>
                  </a:lnTo>
                  <a:lnTo>
                    <a:pt x="0" y="44"/>
                  </a:lnTo>
                  <a:lnTo>
                    <a:pt x="6" y="48"/>
                  </a:lnTo>
                  <a:lnTo>
                    <a:pt x="6" y="0"/>
                  </a:lnTo>
                  <a:close/>
                </a:path>
              </a:pathLst>
            </a:custGeom>
            <a:solidFill>
              <a:srgbClr val="CC0000"/>
            </a:solidFill>
            <a:ln w="9525">
              <a:noFill/>
              <a:round/>
              <a:headEnd/>
              <a:tailEnd/>
            </a:ln>
          </p:spPr>
          <p:txBody>
            <a:bodyPr/>
            <a:lstStyle/>
            <a:p>
              <a:endParaRPr lang="it-IT">
                <a:solidFill>
                  <a:srgbClr val="000000"/>
                </a:solidFill>
                <a:latin typeface="Arial" charset="0"/>
              </a:endParaRPr>
            </a:p>
          </p:txBody>
        </p:sp>
        <p:sp>
          <p:nvSpPr>
            <p:cNvPr id="58" name="Freeform 315"/>
            <p:cNvSpPr>
              <a:spLocks/>
            </p:cNvSpPr>
            <p:nvPr/>
          </p:nvSpPr>
          <p:spPr bwMode="auto">
            <a:xfrm>
              <a:off x="772" y="1894"/>
              <a:ext cx="64" cy="31"/>
            </a:xfrm>
            <a:custGeom>
              <a:avLst/>
              <a:gdLst>
                <a:gd name="T0" fmla="*/ 2147483647 w 34"/>
                <a:gd name="T1" fmla="*/ 0 h 24"/>
                <a:gd name="T2" fmla="*/ 0 w 34"/>
                <a:gd name="T3" fmla="*/ 1619399144 h 24"/>
                <a:gd name="T4" fmla="*/ 0 w 34"/>
                <a:gd name="T5" fmla="*/ 2147483647 h 24"/>
                <a:gd name="T6" fmla="*/ 2147483647 w 34"/>
                <a:gd name="T7" fmla="*/ 369766064 h 24"/>
                <a:gd name="T8" fmla="*/ 2147483647 w 34"/>
                <a:gd name="T9" fmla="*/ 0 h 24"/>
                <a:gd name="T10" fmla="*/ 0 60000 65536"/>
                <a:gd name="T11" fmla="*/ 0 60000 65536"/>
                <a:gd name="T12" fmla="*/ 0 60000 65536"/>
                <a:gd name="T13" fmla="*/ 0 60000 65536"/>
                <a:gd name="T14" fmla="*/ 0 60000 65536"/>
                <a:gd name="T15" fmla="*/ 0 w 34"/>
                <a:gd name="T16" fmla="*/ 0 h 24"/>
                <a:gd name="T17" fmla="*/ 34 w 34"/>
                <a:gd name="T18" fmla="*/ 24 h 24"/>
              </a:gdLst>
              <a:ahLst/>
              <a:cxnLst>
                <a:cxn ang="T10">
                  <a:pos x="T0" y="T1"/>
                </a:cxn>
                <a:cxn ang="T11">
                  <a:pos x="T2" y="T3"/>
                </a:cxn>
                <a:cxn ang="T12">
                  <a:pos x="T4" y="T5"/>
                </a:cxn>
                <a:cxn ang="T13">
                  <a:pos x="T6" y="T7"/>
                </a:cxn>
                <a:cxn ang="T14">
                  <a:pos x="T8" y="T9"/>
                </a:cxn>
              </a:cxnLst>
              <a:rect l="T15" t="T16" r="T17" b="T18"/>
              <a:pathLst>
                <a:path w="34" h="24">
                  <a:moveTo>
                    <a:pt x="28" y="0"/>
                  </a:moveTo>
                  <a:lnTo>
                    <a:pt x="0" y="16"/>
                  </a:lnTo>
                  <a:lnTo>
                    <a:pt x="0" y="24"/>
                  </a:lnTo>
                  <a:lnTo>
                    <a:pt x="34" y="4"/>
                  </a:lnTo>
                  <a:lnTo>
                    <a:pt x="28" y="0"/>
                  </a:lnTo>
                  <a:close/>
                </a:path>
              </a:pathLst>
            </a:custGeom>
            <a:solidFill>
              <a:srgbClr val="FC677F"/>
            </a:solidFill>
            <a:ln w="9525">
              <a:noFill/>
              <a:round/>
              <a:headEnd/>
              <a:tailEnd/>
            </a:ln>
          </p:spPr>
          <p:txBody>
            <a:bodyPr/>
            <a:lstStyle/>
            <a:p>
              <a:endParaRPr lang="it-IT">
                <a:solidFill>
                  <a:srgbClr val="000000"/>
                </a:solidFill>
                <a:latin typeface="Arial" charset="0"/>
              </a:endParaRPr>
            </a:p>
          </p:txBody>
        </p:sp>
        <p:sp>
          <p:nvSpPr>
            <p:cNvPr id="59" name="Freeform 316"/>
            <p:cNvSpPr>
              <a:spLocks/>
            </p:cNvSpPr>
            <p:nvPr/>
          </p:nvSpPr>
          <p:spPr bwMode="auto">
            <a:xfrm>
              <a:off x="156" y="1725"/>
              <a:ext cx="103" cy="82"/>
            </a:xfrm>
            <a:custGeom>
              <a:avLst/>
              <a:gdLst>
                <a:gd name="T0" fmla="*/ 2147483647 w 54"/>
                <a:gd name="T1" fmla="*/ 0 h 62"/>
                <a:gd name="T2" fmla="*/ 2147483647 w 54"/>
                <a:gd name="T3" fmla="*/ 2147483647 h 62"/>
                <a:gd name="T4" fmla="*/ 0 w 54"/>
                <a:gd name="T5" fmla="*/ 2147483647 h 62"/>
                <a:gd name="T6" fmla="*/ 2147483647 w 54"/>
                <a:gd name="T7" fmla="*/ 0 h 62"/>
                <a:gd name="T8" fmla="*/ 0 60000 65536"/>
                <a:gd name="T9" fmla="*/ 0 60000 65536"/>
                <a:gd name="T10" fmla="*/ 0 60000 65536"/>
                <a:gd name="T11" fmla="*/ 0 60000 65536"/>
                <a:gd name="T12" fmla="*/ 0 w 54"/>
                <a:gd name="T13" fmla="*/ 0 h 62"/>
                <a:gd name="T14" fmla="*/ 54 w 54"/>
                <a:gd name="T15" fmla="*/ 62 h 62"/>
              </a:gdLst>
              <a:ahLst/>
              <a:cxnLst>
                <a:cxn ang="T8">
                  <a:pos x="T0" y="T1"/>
                </a:cxn>
                <a:cxn ang="T9">
                  <a:pos x="T2" y="T3"/>
                </a:cxn>
                <a:cxn ang="T10">
                  <a:pos x="T4" y="T5"/>
                </a:cxn>
                <a:cxn ang="T11">
                  <a:pos x="T6" y="T7"/>
                </a:cxn>
              </a:cxnLst>
              <a:rect l="T12" t="T13" r="T14" b="T15"/>
              <a:pathLst>
                <a:path w="54" h="62">
                  <a:moveTo>
                    <a:pt x="54" y="0"/>
                  </a:moveTo>
                  <a:lnTo>
                    <a:pt x="54" y="62"/>
                  </a:lnTo>
                  <a:lnTo>
                    <a:pt x="0" y="33"/>
                  </a:lnTo>
                  <a:lnTo>
                    <a:pt x="54" y="0"/>
                  </a:lnTo>
                  <a:close/>
                </a:path>
              </a:pathLst>
            </a:custGeom>
            <a:solidFill>
              <a:srgbClr val="B3B3B3"/>
            </a:solidFill>
            <a:ln w="9525">
              <a:noFill/>
              <a:round/>
              <a:headEnd/>
              <a:tailEnd/>
            </a:ln>
          </p:spPr>
          <p:txBody>
            <a:bodyPr/>
            <a:lstStyle/>
            <a:p>
              <a:endParaRPr lang="it-IT">
                <a:solidFill>
                  <a:srgbClr val="000000"/>
                </a:solidFill>
                <a:latin typeface="Arial" charset="0"/>
              </a:endParaRPr>
            </a:p>
          </p:txBody>
        </p:sp>
        <p:sp>
          <p:nvSpPr>
            <p:cNvPr id="60" name="Freeform 317"/>
            <p:cNvSpPr>
              <a:spLocks/>
            </p:cNvSpPr>
            <p:nvPr/>
          </p:nvSpPr>
          <p:spPr bwMode="auto">
            <a:xfrm>
              <a:off x="259" y="1602"/>
              <a:ext cx="315" cy="205"/>
            </a:xfrm>
            <a:custGeom>
              <a:avLst/>
              <a:gdLst>
                <a:gd name="T0" fmla="*/ 2147483647 w 166"/>
                <a:gd name="T1" fmla="*/ 2147483647 h 154"/>
                <a:gd name="T2" fmla="*/ 0 w 166"/>
                <a:gd name="T3" fmla="*/ 2147483647 h 154"/>
                <a:gd name="T4" fmla="*/ 0 w 166"/>
                <a:gd name="T5" fmla="*/ 2147483647 h 154"/>
                <a:gd name="T6" fmla="*/ 2147483647 w 166"/>
                <a:gd name="T7" fmla="*/ 0 h 154"/>
                <a:gd name="T8" fmla="*/ 2147483647 w 166"/>
                <a:gd name="T9" fmla="*/ 2147483647 h 154"/>
                <a:gd name="T10" fmla="*/ 0 60000 65536"/>
                <a:gd name="T11" fmla="*/ 0 60000 65536"/>
                <a:gd name="T12" fmla="*/ 0 60000 65536"/>
                <a:gd name="T13" fmla="*/ 0 60000 65536"/>
                <a:gd name="T14" fmla="*/ 0 60000 65536"/>
                <a:gd name="T15" fmla="*/ 0 w 166"/>
                <a:gd name="T16" fmla="*/ 0 h 154"/>
                <a:gd name="T17" fmla="*/ 166 w 166"/>
                <a:gd name="T18" fmla="*/ 154 h 154"/>
              </a:gdLst>
              <a:ahLst/>
              <a:cxnLst>
                <a:cxn ang="T10">
                  <a:pos x="T0" y="T1"/>
                </a:cxn>
                <a:cxn ang="T11">
                  <a:pos x="T2" y="T3"/>
                </a:cxn>
                <a:cxn ang="T12">
                  <a:pos x="T4" y="T5"/>
                </a:cxn>
                <a:cxn ang="T13">
                  <a:pos x="T6" y="T7"/>
                </a:cxn>
                <a:cxn ang="T14">
                  <a:pos x="T8" y="T9"/>
                </a:cxn>
              </a:cxnLst>
              <a:rect l="T15" t="T16" r="T17" b="T18"/>
              <a:pathLst>
                <a:path w="166" h="154">
                  <a:moveTo>
                    <a:pt x="166" y="61"/>
                  </a:moveTo>
                  <a:lnTo>
                    <a:pt x="0" y="154"/>
                  </a:lnTo>
                  <a:lnTo>
                    <a:pt x="0" y="92"/>
                  </a:lnTo>
                  <a:lnTo>
                    <a:pt x="166" y="0"/>
                  </a:lnTo>
                  <a:lnTo>
                    <a:pt x="166" y="61"/>
                  </a:lnTo>
                  <a:close/>
                </a:path>
              </a:pathLst>
            </a:custGeom>
            <a:solidFill>
              <a:srgbClr val="4C4C4C"/>
            </a:solidFill>
            <a:ln w="9525">
              <a:noFill/>
              <a:round/>
              <a:headEnd/>
              <a:tailEnd/>
            </a:ln>
          </p:spPr>
          <p:txBody>
            <a:bodyPr/>
            <a:lstStyle/>
            <a:p>
              <a:endParaRPr lang="it-IT">
                <a:solidFill>
                  <a:srgbClr val="000000"/>
                </a:solidFill>
                <a:latin typeface="Arial" charset="0"/>
              </a:endParaRPr>
            </a:p>
          </p:txBody>
        </p:sp>
        <p:sp>
          <p:nvSpPr>
            <p:cNvPr id="61" name="Freeform 318"/>
            <p:cNvSpPr>
              <a:spLocks/>
            </p:cNvSpPr>
            <p:nvPr/>
          </p:nvSpPr>
          <p:spPr bwMode="auto">
            <a:xfrm>
              <a:off x="297" y="1779"/>
              <a:ext cx="102" cy="84"/>
            </a:xfrm>
            <a:custGeom>
              <a:avLst/>
              <a:gdLst>
                <a:gd name="T0" fmla="*/ 2147483647 w 54"/>
                <a:gd name="T1" fmla="*/ 0 h 63"/>
                <a:gd name="T2" fmla="*/ 2147483647 w 54"/>
                <a:gd name="T3" fmla="*/ 2147483647 h 63"/>
                <a:gd name="T4" fmla="*/ 0 w 54"/>
                <a:gd name="T5" fmla="*/ 2147483647 h 63"/>
                <a:gd name="T6" fmla="*/ 2147483647 w 54"/>
                <a:gd name="T7" fmla="*/ 0 h 63"/>
                <a:gd name="T8" fmla="*/ 0 60000 65536"/>
                <a:gd name="T9" fmla="*/ 0 60000 65536"/>
                <a:gd name="T10" fmla="*/ 0 60000 65536"/>
                <a:gd name="T11" fmla="*/ 0 60000 65536"/>
                <a:gd name="T12" fmla="*/ 0 w 54"/>
                <a:gd name="T13" fmla="*/ 0 h 63"/>
                <a:gd name="T14" fmla="*/ 54 w 54"/>
                <a:gd name="T15" fmla="*/ 63 h 63"/>
              </a:gdLst>
              <a:ahLst/>
              <a:cxnLst>
                <a:cxn ang="T8">
                  <a:pos x="T0" y="T1"/>
                </a:cxn>
                <a:cxn ang="T9">
                  <a:pos x="T2" y="T3"/>
                </a:cxn>
                <a:cxn ang="T10">
                  <a:pos x="T4" y="T5"/>
                </a:cxn>
                <a:cxn ang="T11">
                  <a:pos x="T6" y="T7"/>
                </a:cxn>
              </a:cxnLst>
              <a:rect l="T12" t="T13" r="T14" b="T15"/>
              <a:pathLst>
                <a:path w="54" h="63">
                  <a:moveTo>
                    <a:pt x="54" y="0"/>
                  </a:moveTo>
                  <a:lnTo>
                    <a:pt x="54" y="63"/>
                  </a:lnTo>
                  <a:lnTo>
                    <a:pt x="0" y="32"/>
                  </a:lnTo>
                  <a:lnTo>
                    <a:pt x="54" y="0"/>
                  </a:lnTo>
                  <a:close/>
                </a:path>
              </a:pathLst>
            </a:custGeom>
            <a:solidFill>
              <a:srgbClr val="B3B3B3"/>
            </a:solidFill>
            <a:ln w="9525">
              <a:noFill/>
              <a:round/>
              <a:headEnd/>
              <a:tailEnd/>
            </a:ln>
          </p:spPr>
          <p:txBody>
            <a:bodyPr/>
            <a:lstStyle/>
            <a:p>
              <a:endParaRPr lang="it-IT">
                <a:solidFill>
                  <a:srgbClr val="000000"/>
                </a:solidFill>
                <a:latin typeface="Arial" charset="0"/>
              </a:endParaRPr>
            </a:p>
          </p:txBody>
        </p:sp>
        <p:sp>
          <p:nvSpPr>
            <p:cNvPr id="62" name="Freeform 319"/>
            <p:cNvSpPr>
              <a:spLocks/>
            </p:cNvSpPr>
            <p:nvPr/>
          </p:nvSpPr>
          <p:spPr bwMode="auto">
            <a:xfrm>
              <a:off x="399" y="1657"/>
              <a:ext cx="318" cy="206"/>
            </a:xfrm>
            <a:custGeom>
              <a:avLst/>
              <a:gdLst>
                <a:gd name="T0" fmla="*/ 2147483647 w 167"/>
                <a:gd name="T1" fmla="*/ 2147483647 h 155"/>
                <a:gd name="T2" fmla="*/ 0 w 167"/>
                <a:gd name="T3" fmla="*/ 2147483647 h 155"/>
                <a:gd name="T4" fmla="*/ 0 w 167"/>
                <a:gd name="T5" fmla="*/ 2147483647 h 155"/>
                <a:gd name="T6" fmla="*/ 2147483647 w 167"/>
                <a:gd name="T7" fmla="*/ 0 h 155"/>
                <a:gd name="T8" fmla="*/ 2147483647 w 167"/>
                <a:gd name="T9" fmla="*/ 2147483647 h 155"/>
                <a:gd name="T10" fmla="*/ 0 60000 65536"/>
                <a:gd name="T11" fmla="*/ 0 60000 65536"/>
                <a:gd name="T12" fmla="*/ 0 60000 65536"/>
                <a:gd name="T13" fmla="*/ 0 60000 65536"/>
                <a:gd name="T14" fmla="*/ 0 60000 65536"/>
                <a:gd name="T15" fmla="*/ 0 w 167"/>
                <a:gd name="T16" fmla="*/ 0 h 155"/>
                <a:gd name="T17" fmla="*/ 167 w 167"/>
                <a:gd name="T18" fmla="*/ 155 h 155"/>
              </a:gdLst>
              <a:ahLst/>
              <a:cxnLst>
                <a:cxn ang="T10">
                  <a:pos x="T0" y="T1"/>
                </a:cxn>
                <a:cxn ang="T11">
                  <a:pos x="T2" y="T3"/>
                </a:cxn>
                <a:cxn ang="T12">
                  <a:pos x="T4" y="T5"/>
                </a:cxn>
                <a:cxn ang="T13">
                  <a:pos x="T6" y="T7"/>
                </a:cxn>
                <a:cxn ang="T14">
                  <a:pos x="T8" y="T9"/>
                </a:cxn>
              </a:cxnLst>
              <a:rect l="T15" t="T16" r="T17" b="T18"/>
              <a:pathLst>
                <a:path w="167" h="155">
                  <a:moveTo>
                    <a:pt x="167" y="62"/>
                  </a:moveTo>
                  <a:lnTo>
                    <a:pt x="0" y="155"/>
                  </a:lnTo>
                  <a:lnTo>
                    <a:pt x="0" y="92"/>
                  </a:lnTo>
                  <a:lnTo>
                    <a:pt x="167" y="0"/>
                  </a:lnTo>
                  <a:lnTo>
                    <a:pt x="167" y="62"/>
                  </a:lnTo>
                  <a:close/>
                </a:path>
              </a:pathLst>
            </a:custGeom>
            <a:solidFill>
              <a:srgbClr val="4C4C4C"/>
            </a:solidFill>
            <a:ln w="9525">
              <a:noFill/>
              <a:round/>
              <a:headEnd/>
              <a:tailEnd/>
            </a:ln>
          </p:spPr>
          <p:txBody>
            <a:bodyPr/>
            <a:lstStyle/>
            <a:p>
              <a:endParaRPr lang="it-IT">
                <a:solidFill>
                  <a:srgbClr val="000000"/>
                </a:solidFill>
                <a:latin typeface="Arial" charset="0"/>
              </a:endParaRPr>
            </a:p>
          </p:txBody>
        </p:sp>
        <p:sp>
          <p:nvSpPr>
            <p:cNvPr id="63" name="Freeform 320"/>
            <p:cNvSpPr>
              <a:spLocks/>
            </p:cNvSpPr>
            <p:nvPr/>
          </p:nvSpPr>
          <p:spPr bwMode="auto">
            <a:xfrm>
              <a:off x="439" y="1835"/>
              <a:ext cx="105" cy="84"/>
            </a:xfrm>
            <a:custGeom>
              <a:avLst/>
              <a:gdLst>
                <a:gd name="T0" fmla="*/ 2147483647 w 55"/>
                <a:gd name="T1" fmla="*/ 0 h 63"/>
                <a:gd name="T2" fmla="*/ 2147483647 w 55"/>
                <a:gd name="T3" fmla="*/ 2147483647 h 63"/>
                <a:gd name="T4" fmla="*/ 0 w 55"/>
                <a:gd name="T5" fmla="*/ 2147483647 h 63"/>
                <a:gd name="T6" fmla="*/ 2147483647 w 55"/>
                <a:gd name="T7" fmla="*/ 0 h 63"/>
                <a:gd name="T8" fmla="*/ 0 60000 65536"/>
                <a:gd name="T9" fmla="*/ 0 60000 65536"/>
                <a:gd name="T10" fmla="*/ 0 60000 65536"/>
                <a:gd name="T11" fmla="*/ 0 60000 65536"/>
                <a:gd name="T12" fmla="*/ 0 w 55"/>
                <a:gd name="T13" fmla="*/ 0 h 63"/>
                <a:gd name="T14" fmla="*/ 55 w 55"/>
                <a:gd name="T15" fmla="*/ 63 h 63"/>
              </a:gdLst>
              <a:ahLst/>
              <a:cxnLst>
                <a:cxn ang="T8">
                  <a:pos x="T0" y="T1"/>
                </a:cxn>
                <a:cxn ang="T9">
                  <a:pos x="T2" y="T3"/>
                </a:cxn>
                <a:cxn ang="T10">
                  <a:pos x="T4" y="T5"/>
                </a:cxn>
                <a:cxn ang="T11">
                  <a:pos x="T6" y="T7"/>
                </a:cxn>
              </a:cxnLst>
              <a:rect l="T12" t="T13" r="T14" b="T15"/>
              <a:pathLst>
                <a:path w="55" h="63">
                  <a:moveTo>
                    <a:pt x="55" y="0"/>
                  </a:moveTo>
                  <a:lnTo>
                    <a:pt x="53" y="63"/>
                  </a:lnTo>
                  <a:lnTo>
                    <a:pt x="0" y="32"/>
                  </a:lnTo>
                  <a:lnTo>
                    <a:pt x="55" y="0"/>
                  </a:lnTo>
                  <a:close/>
                </a:path>
              </a:pathLst>
            </a:custGeom>
            <a:solidFill>
              <a:srgbClr val="B3B3B3"/>
            </a:solidFill>
            <a:ln w="9525">
              <a:noFill/>
              <a:round/>
              <a:headEnd/>
              <a:tailEnd/>
            </a:ln>
          </p:spPr>
          <p:txBody>
            <a:bodyPr/>
            <a:lstStyle/>
            <a:p>
              <a:endParaRPr lang="it-IT">
                <a:solidFill>
                  <a:srgbClr val="000000"/>
                </a:solidFill>
                <a:latin typeface="Arial" charset="0"/>
              </a:endParaRPr>
            </a:p>
          </p:txBody>
        </p:sp>
        <p:sp>
          <p:nvSpPr>
            <p:cNvPr id="64" name="Freeform 321"/>
            <p:cNvSpPr>
              <a:spLocks/>
            </p:cNvSpPr>
            <p:nvPr/>
          </p:nvSpPr>
          <p:spPr bwMode="auto">
            <a:xfrm>
              <a:off x="540" y="1713"/>
              <a:ext cx="321" cy="206"/>
            </a:xfrm>
            <a:custGeom>
              <a:avLst/>
              <a:gdLst>
                <a:gd name="T0" fmla="*/ 2147483647 w 169"/>
                <a:gd name="T1" fmla="*/ 2147483647 h 155"/>
                <a:gd name="T2" fmla="*/ 0 w 169"/>
                <a:gd name="T3" fmla="*/ 2147483647 h 155"/>
                <a:gd name="T4" fmla="*/ 2147483647 w 169"/>
                <a:gd name="T5" fmla="*/ 2147483647 h 155"/>
                <a:gd name="T6" fmla="*/ 2147483647 w 169"/>
                <a:gd name="T7" fmla="*/ 0 h 155"/>
                <a:gd name="T8" fmla="*/ 2147483647 w 169"/>
                <a:gd name="T9" fmla="*/ 2147483647 h 155"/>
                <a:gd name="T10" fmla="*/ 0 60000 65536"/>
                <a:gd name="T11" fmla="*/ 0 60000 65536"/>
                <a:gd name="T12" fmla="*/ 0 60000 65536"/>
                <a:gd name="T13" fmla="*/ 0 60000 65536"/>
                <a:gd name="T14" fmla="*/ 0 60000 65536"/>
                <a:gd name="T15" fmla="*/ 0 w 169"/>
                <a:gd name="T16" fmla="*/ 0 h 155"/>
                <a:gd name="T17" fmla="*/ 169 w 169"/>
                <a:gd name="T18" fmla="*/ 155 h 155"/>
              </a:gdLst>
              <a:ahLst/>
              <a:cxnLst>
                <a:cxn ang="T10">
                  <a:pos x="T0" y="T1"/>
                </a:cxn>
                <a:cxn ang="T11">
                  <a:pos x="T2" y="T3"/>
                </a:cxn>
                <a:cxn ang="T12">
                  <a:pos x="T4" y="T5"/>
                </a:cxn>
                <a:cxn ang="T13">
                  <a:pos x="T6" y="T7"/>
                </a:cxn>
                <a:cxn ang="T14">
                  <a:pos x="T8" y="T9"/>
                </a:cxn>
              </a:cxnLst>
              <a:rect l="T15" t="T16" r="T17" b="T18"/>
              <a:pathLst>
                <a:path w="169" h="155">
                  <a:moveTo>
                    <a:pt x="169" y="62"/>
                  </a:moveTo>
                  <a:lnTo>
                    <a:pt x="0" y="155"/>
                  </a:lnTo>
                  <a:lnTo>
                    <a:pt x="2" y="92"/>
                  </a:lnTo>
                  <a:lnTo>
                    <a:pt x="169" y="0"/>
                  </a:lnTo>
                  <a:lnTo>
                    <a:pt x="169" y="62"/>
                  </a:lnTo>
                  <a:close/>
                </a:path>
              </a:pathLst>
            </a:custGeom>
            <a:solidFill>
              <a:srgbClr val="4C4C4C"/>
            </a:solidFill>
            <a:ln w="9525">
              <a:noFill/>
              <a:round/>
              <a:headEnd/>
              <a:tailEnd/>
            </a:ln>
          </p:spPr>
          <p:txBody>
            <a:bodyPr/>
            <a:lstStyle/>
            <a:p>
              <a:endParaRPr lang="it-IT">
                <a:solidFill>
                  <a:srgbClr val="000000"/>
                </a:solidFill>
                <a:latin typeface="Arial" charset="0"/>
              </a:endParaRPr>
            </a:p>
          </p:txBody>
        </p:sp>
        <p:sp>
          <p:nvSpPr>
            <p:cNvPr id="65" name="Freeform 322"/>
            <p:cNvSpPr>
              <a:spLocks/>
            </p:cNvSpPr>
            <p:nvPr/>
          </p:nvSpPr>
          <p:spPr bwMode="auto">
            <a:xfrm>
              <a:off x="411" y="1812"/>
              <a:ext cx="24"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2"/>
                  </a:moveTo>
                  <a:lnTo>
                    <a:pt x="13" y="0"/>
                  </a:lnTo>
                  <a:lnTo>
                    <a:pt x="0" y="7"/>
                  </a:lnTo>
                  <a:lnTo>
                    <a:pt x="0" y="31"/>
                  </a:lnTo>
                  <a:lnTo>
                    <a:pt x="13"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66" name="Freeform 323"/>
            <p:cNvSpPr>
              <a:spLocks/>
            </p:cNvSpPr>
            <p:nvPr/>
          </p:nvSpPr>
          <p:spPr bwMode="auto">
            <a:xfrm>
              <a:off x="411" y="1774"/>
              <a:ext cx="24"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3"/>
                  </a:moveTo>
                  <a:lnTo>
                    <a:pt x="13" y="0"/>
                  </a:lnTo>
                  <a:lnTo>
                    <a:pt x="0" y="7"/>
                  </a:lnTo>
                  <a:lnTo>
                    <a:pt x="0" y="30"/>
                  </a:lnTo>
                  <a:lnTo>
                    <a:pt x="13"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67" name="Freeform 324"/>
            <p:cNvSpPr>
              <a:spLocks/>
            </p:cNvSpPr>
            <p:nvPr/>
          </p:nvSpPr>
          <p:spPr bwMode="auto">
            <a:xfrm>
              <a:off x="441" y="1798"/>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9"/>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68" name="Freeform 325"/>
            <p:cNvSpPr>
              <a:spLocks/>
            </p:cNvSpPr>
            <p:nvPr/>
          </p:nvSpPr>
          <p:spPr bwMode="auto">
            <a:xfrm>
              <a:off x="441" y="1762"/>
              <a:ext cx="27" cy="38"/>
            </a:xfrm>
            <a:custGeom>
              <a:avLst/>
              <a:gdLst>
                <a:gd name="T0" fmla="*/ 2147483647 w 14"/>
                <a:gd name="T1" fmla="*/ 2147483647 h 29"/>
                <a:gd name="T2" fmla="*/ 2147483647 w 14"/>
                <a:gd name="T3" fmla="*/ 0 h 29"/>
                <a:gd name="T4" fmla="*/ 0 w 14"/>
                <a:gd name="T5" fmla="*/ 1630924265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6"/>
                  </a:lnTo>
                  <a:lnTo>
                    <a:pt x="0" y="29"/>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69" name="Freeform 326"/>
            <p:cNvSpPr>
              <a:spLocks/>
            </p:cNvSpPr>
            <p:nvPr/>
          </p:nvSpPr>
          <p:spPr bwMode="auto">
            <a:xfrm>
              <a:off x="475" y="1784"/>
              <a:ext cx="25"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5"/>
                  </a:moveTo>
                  <a:lnTo>
                    <a:pt x="13" y="0"/>
                  </a:lnTo>
                  <a:lnTo>
                    <a:pt x="0" y="9"/>
                  </a:lnTo>
                  <a:lnTo>
                    <a:pt x="0" y="31"/>
                  </a:lnTo>
                  <a:lnTo>
                    <a:pt x="13"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0" name="Freeform 327"/>
            <p:cNvSpPr>
              <a:spLocks/>
            </p:cNvSpPr>
            <p:nvPr/>
          </p:nvSpPr>
          <p:spPr bwMode="auto">
            <a:xfrm>
              <a:off x="475" y="1749"/>
              <a:ext cx="25" cy="39"/>
            </a:xfrm>
            <a:custGeom>
              <a:avLst/>
              <a:gdLst>
                <a:gd name="T0" fmla="*/ 2147483647 w 13"/>
                <a:gd name="T1" fmla="*/ 2147483647 h 30"/>
                <a:gd name="T2" fmla="*/ 2147483647 w 13"/>
                <a:gd name="T3" fmla="*/ 0 h 30"/>
                <a:gd name="T4" fmla="*/ 0 w 13"/>
                <a:gd name="T5" fmla="*/ 1251131663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2"/>
                  </a:moveTo>
                  <a:lnTo>
                    <a:pt x="13" y="0"/>
                  </a:lnTo>
                  <a:lnTo>
                    <a:pt x="0" y="8"/>
                  </a:lnTo>
                  <a:lnTo>
                    <a:pt x="0" y="30"/>
                  </a:lnTo>
                  <a:lnTo>
                    <a:pt x="13"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1" name="Freeform 328"/>
            <p:cNvSpPr>
              <a:spLocks/>
            </p:cNvSpPr>
            <p:nvPr/>
          </p:nvSpPr>
          <p:spPr bwMode="auto">
            <a:xfrm>
              <a:off x="509" y="1771"/>
              <a:ext cx="27" cy="43"/>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9"/>
                  </a:lnTo>
                  <a:lnTo>
                    <a:pt x="0" y="32"/>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2" name="Freeform 329"/>
            <p:cNvSpPr>
              <a:spLocks/>
            </p:cNvSpPr>
            <p:nvPr/>
          </p:nvSpPr>
          <p:spPr bwMode="auto">
            <a:xfrm>
              <a:off x="509" y="173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5"/>
                  </a:moveTo>
                  <a:lnTo>
                    <a:pt x="14" y="0"/>
                  </a:lnTo>
                  <a:lnTo>
                    <a:pt x="0" y="7"/>
                  </a:lnTo>
                  <a:lnTo>
                    <a:pt x="0" y="31"/>
                  </a:lnTo>
                  <a:lnTo>
                    <a:pt x="14"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3" name="Freeform 330"/>
            <p:cNvSpPr>
              <a:spLocks/>
            </p:cNvSpPr>
            <p:nvPr/>
          </p:nvSpPr>
          <p:spPr bwMode="auto">
            <a:xfrm>
              <a:off x="544" y="1761"/>
              <a:ext cx="26" cy="39"/>
            </a:xfrm>
            <a:custGeom>
              <a:avLst/>
              <a:gdLst>
                <a:gd name="T0" fmla="*/ 2147483647 w 14"/>
                <a:gd name="T1" fmla="*/ 2147483647 h 30"/>
                <a:gd name="T2" fmla="*/ 2147483647 w 14"/>
                <a:gd name="T3" fmla="*/ 0 h 30"/>
                <a:gd name="T4" fmla="*/ 0 w 14"/>
                <a:gd name="T5" fmla="*/ 1165694603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7"/>
                  </a:lnTo>
                  <a:lnTo>
                    <a:pt x="0" y="30"/>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4" name="Freeform 331"/>
            <p:cNvSpPr>
              <a:spLocks/>
            </p:cNvSpPr>
            <p:nvPr/>
          </p:nvSpPr>
          <p:spPr bwMode="auto">
            <a:xfrm>
              <a:off x="544" y="1721"/>
              <a:ext cx="26"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5"/>
                  </a:moveTo>
                  <a:lnTo>
                    <a:pt x="14" y="0"/>
                  </a:lnTo>
                  <a:lnTo>
                    <a:pt x="0" y="8"/>
                  </a:lnTo>
                  <a:lnTo>
                    <a:pt x="0" y="32"/>
                  </a:lnTo>
                  <a:lnTo>
                    <a:pt x="14"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5" name="Freeform 332"/>
            <p:cNvSpPr>
              <a:spLocks/>
            </p:cNvSpPr>
            <p:nvPr/>
          </p:nvSpPr>
          <p:spPr bwMode="auto">
            <a:xfrm>
              <a:off x="576" y="1747"/>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7"/>
                  </a:lnTo>
                  <a:lnTo>
                    <a:pt x="0" y="31"/>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6" name="Freeform 333"/>
            <p:cNvSpPr>
              <a:spLocks/>
            </p:cNvSpPr>
            <p:nvPr/>
          </p:nvSpPr>
          <p:spPr bwMode="auto">
            <a:xfrm>
              <a:off x="576" y="1710"/>
              <a:ext cx="27" cy="39"/>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6"/>
                  </a:lnTo>
                  <a:lnTo>
                    <a:pt x="0" y="29"/>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7" name="Freeform 334"/>
            <p:cNvSpPr>
              <a:spLocks/>
            </p:cNvSpPr>
            <p:nvPr/>
          </p:nvSpPr>
          <p:spPr bwMode="auto">
            <a:xfrm>
              <a:off x="610" y="173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7"/>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8" name="Freeform 335"/>
            <p:cNvSpPr>
              <a:spLocks/>
            </p:cNvSpPr>
            <p:nvPr/>
          </p:nvSpPr>
          <p:spPr bwMode="auto">
            <a:xfrm>
              <a:off x="610" y="1697"/>
              <a:ext cx="27" cy="38"/>
            </a:xfrm>
            <a:custGeom>
              <a:avLst/>
              <a:gdLst>
                <a:gd name="T0" fmla="*/ 2147483647 w 14"/>
                <a:gd name="T1" fmla="*/ 2147483647 h 29"/>
                <a:gd name="T2" fmla="*/ 2147483647 w 14"/>
                <a:gd name="T3" fmla="*/ 0 h 29"/>
                <a:gd name="T4" fmla="*/ 0 w 14"/>
                <a:gd name="T5" fmla="*/ 2065792586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7"/>
                  </a:lnTo>
                  <a:lnTo>
                    <a:pt x="0" y="29"/>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9" name="Freeform 336"/>
            <p:cNvSpPr>
              <a:spLocks/>
            </p:cNvSpPr>
            <p:nvPr/>
          </p:nvSpPr>
          <p:spPr bwMode="auto">
            <a:xfrm>
              <a:off x="644" y="1721"/>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4"/>
                  </a:moveTo>
                  <a:lnTo>
                    <a:pt x="13" y="0"/>
                  </a:lnTo>
                  <a:lnTo>
                    <a:pt x="0" y="8"/>
                  </a:lnTo>
                  <a:lnTo>
                    <a:pt x="0" y="31"/>
                  </a:lnTo>
                  <a:lnTo>
                    <a:pt x="13"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0" name="Freeform 337"/>
            <p:cNvSpPr>
              <a:spLocks/>
            </p:cNvSpPr>
            <p:nvPr/>
          </p:nvSpPr>
          <p:spPr bwMode="auto">
            <a:xfrm>
              <a:off x="644" y="1683"/>
              <a:ext cx="25" cy="39"/>
            </a:xfrm>
            <a:custGeom>
              <a:avLst/>
              <a:gdLst>
                <a:gd name="T0" fmla="*/ 2147483647 w 13"/>
                <a:gd name="T1" fmla="*/ 2147483647 h 29"/>
                <a:gd name="T2" fmla="*/ 2147483647 w 13"/>
                <a:gd name="T3" fmla="*/ 0 h 29"/>
                <a:gd name="T4" fmla="*/ 0 w 13"/>
                <a:gd name="T5" fmla="*/ 2147483647 h 29"/>
                <a:gd name="T6" fmla="*/ 0 w 13"/>
                <a:gd name="T7" fmla="*/ 2147483647 h 29"/>
                <a:gd name="T8" fmla="*/ 2147483647 w 13"/>
                <a:gd name="T9" fmla="*/ 2147483647 h 29"/>
                <a:gd name="T10" fmla="*/ 0 60000 65536"/>
                <a:gd name="T11" fmla="*/ 0 60000 65536"/>
                <a:gd name="T12" fmla="*/ 0 60000 65536"/>
                <a:gd name="T13" fmla="*/ 0 60000 65536"/>
                <a:gd name="T14" fmla="*/ 0 60000 65536"/>
                <a:gd name="T15" fmla="*/ 0 w 13"/>
                <a:gd name="T16" fmla="*/ 0 h 29"/>
                <a:gd name="T17" fmla="*/ 13 w 13"/>
                <a:gd name="T18" fmla="*/ 29 h 29"/>
              </a:gdLst>
              <a:ahLst/>
              <a:cxnLst>
                <a:cxn ang="T10">
                  <a:pos x="T0" y="T1"/>
                </a:cxn>
                <a:cxn ang="T11">
                  <a:pos x="T2" y="T3"/>
                </a:cxn>
                <a:cxn ang="T12">
                  <a:pos x="T4" y="T5"/>
                </a:cxn>
                <a:cxn ang="T13">
                  <a:pos x="T6" y="T7"/>
                </a:cxn>
                <a:cxn ang="T14">
                  <a:pos x="T8" y="T9"/>
                </a:cxn>
              </a:cxnLst>
              <a:rect l="T15" t="T16" r="T17" b="T18"/>
              <a:pathLst>
                <a:path w="13" h="29">
                  <a:moveTo>
                    <a:pt x="13" y="23"/>
                  </a:moveTo>
                  <a:lnTo>
                    <a:pt x="13" y="0"/>
                  </a:lnTo>
                  <a:lnTo>
                    <a:pt x="0" y="7"/>
                  </a:lnTo>
                  <a:lnTo>
                    <a:pt x="0" y="29"/>
                  </a:lnTo>
                  <a:lnTo>
                    <a:pt x="13"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1" name="Freeform 338"/>
            <p:cNvSpPr>
              <a:spLocks/>
            </p:cNvSpPr>
            <p:nvPr/>
          </p:nvSpPr>
          <p:spPr bwMode="auto">
            <a:xfrm>
              <a:off x="677" y="1707"/>
              <a:ext cx="24"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4"/>
                  </a:moveTo>
                  <a:lnTo>
                    <a:pt x="13" y="0"/>
                  </a:lnTo>
                  <a:lnTo>
                    <a:pt x="0" y="8"/>
                  </a:lnTo>
                  <a:lnTo>
                    <a:pt x="0" y="31"/>
                  </a:lnTo>
                  <a:lnTo>
                    <a:pt x="13"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2" name="Freeform 339"/>
            <p:cNvSpPr>
              <a:spLocks/>
            </p:cNvSpPr>
            <p:nvPr/>
          </p:nvSpPr>
          <p:spPr bwMode="auto">
            <a:xfrm>
              <a:off x="677" y="1669"/>
              <a:ext cx="24" cy="42"/>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3" name="Freeform 340"/>
            <p:cNvSpPr>
              <a:spLocks/>
            </p:cNvSpPr>
            <p:nvPr/>
          </p:nvSpPr>
          <p:spPr bwMode="auto">
            <a:xfrm>
              <a:off x="268" y="1757"/>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2"/>
                  </a:moveTo>
                  <a:lnTo>
                    <a:pt x="13" y="0"/>
                  </a:lnTo>
                  <a:lnTo>
                    <a:pt x="0" y="8"/>
                  </a:lnTo>
                  <a:lnTo>
                    <a:pt x="0" y="31"/>
                  </a:lnTo>
                  <a:lnTo>
                    <a:pt x="13"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4" name="Freeform 341"/>
            <p:cNvSpPr>
              <a:spLocks/>
            </p:cNvSpPr>
            <p:nvPr/>
          </p:nvSpPr>
          <p:spPr bwMode="auto">
            <a:xfrm>
              <a:off x="268" y="1718"/>
              <a:ext cx="25" cy="43"/>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3"/>
                  </a:moveTo>
                  <a:lnTo>
                    <a:pt x="13" y="0"/>
                  </a:lnTo>
                  <a:lnTo>
                    <a:pt x="0" y="8"/>
                  </a:lnTo>
                  <a:lnTo>
                    <a:pt x="0" y="32"/>
                  </a:lnTo>
                  <a:lnTo>
                    <a:pt x="13"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5" name="Freeform 342"/>
            <p:cNvSpPr>
              <a:spLocks/>
            </p:cNvSpPr>
            <p:nvPr/>
          </p:nvSpPr>
          <p:spPr bwMode="auto">
            <a:xfrm>
              <a:off x="302" y="1743"/>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8"/>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6" name="Freeform 343"/>
            <p:cNvSpPr>
              <a:spLocks/>
            </p:cNvSpPr>
            <p:nvPr/>
          </p:nvSpPr>
          <p:spPr bwMode="auto">
            <a:xfrm>
              <a:off x="302" y="1706"/>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9"/>
                  </a:lnTo>
                  <a:lnTo>
                    <a:pt x="0" y="31"/>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7" name="Freeform 344"/>
            <p:cNvSpPr>
              <a:spLocks/>
            </p:cNvSpPr>
            <p:nvPr/>
          </p:nvSpPr>
          <p:spPr bwMode="auto">
            <a:xfrm>
              <a:off x="337" y="1731"/>
              <a:ext cx="22" cy="39"/>
            </a:xfrm>
            <a:custGeom>
              <a:avLst/>
              <a:gdLst>
                <a:gd name="T0" fmla="*/ 2147483647 w 12"/>
                <a:gd name="T1" fmla="*/ 2147483647 h 29"/>
                <a:gd name="T2" fmla="*/ 2147483647 w 12"/>
                <a:gd name="T3" fmla="*/ 0 h 29"/>
                <a:gd name="T4" fmla="*/ 0 w 12"/>
                <a:gd name="T5" fmla="*/ 2147483647 h 29"/>
                <a:gd name="T6" fmla="*/ 0 w 12"/>
                <a:gd name="T7" fmla="*/ 2147483647 h 29"/>
                <a:gd name="T8" fmla="*/ 2147483647 w 12"/>
                <a:gd name="T9" fmla="*/ 2147483647 h 29"/>
                <a:gd name="T10" fmla="*/ 0 60000 65536"/>
                <a:gd name="T11" fmla="*/ 0 60000 65536"/>
                <a:gd name="T12" fmla="*/ 0 60000 65536"/>
                <a:gd name="T13" fmla="*/ 0 60000 65536"/>
                <a:gd name="T14" fmla="*/ 0 60000 65536"/>
                <a:gd name="T15" fmla="*/ 0 w 12"/>
                <a:gd name="T16" fmla="*/ 0 h 29"/>
                <a:gd name="T17" fmla="*/ 12 w 12"/>
                <a:gd name="T18" fmla="*/ 29 h 29"/>
              </a:gdLst>
              <a:ahLst/>
              <a:cxnLst>
                <a:cxn ang="T10">
                  <a:pos x="T0" y="T1"/>
                </a:cxn>
                <a:cxn ang="T11">
                  <a:pos x="T2" y="T3"/>
                </a:cxn>
                <a:cxn ang="T12">
                  <a:pos x="T4" y="T5"/>
                </a:cxn>
                <a:cxn ang="T13">
                  <a:pos x="T6" y="T7"/>
                </a:cxn>
                <a:cxn ang="T14">
                  <a:pos x="T8" y="T9"/>
                </a:cxn>
              </a:cxnLst>
              <a:rect l="T15" t="T16" r="T17" b="T18"/>
              <a:pathLst>
                <a:path w="12" h="29">
                  <a:moveTo>
                    <a:pt x="12" y="23"/>
                  </a:moveTo>
                  <a:lnTo>
                    <a:pt x="12" y="0"/>
                  </a:lnTo>
                  <a:lnTo>
                    <a:pt x="0" y="7"/>
                  </a:lnTo>
                  <a:lnTo>
                    <a:pt x="0" y="29"/>
                  </a:lnTo>
                  <a:lnTo>
                    <a:pt x="12"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8" name="Freeform 345"/>
            <p:cNvSpPr>
              <a:spLocks/>
            </p:cNvSpPr>
            <p:nvPr/>
          </p:nvSpPr>
          <p:spPr bwMode="auto">
            <a:xfrm>
              <a:off x="337" y="1693"/>
              <a:ext cx="22"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2"/>
                  </a:moveTo>
                  <a:lnTo>
                    <a:pt x="12" y="0"/>
                  </a:lnTo>
                  <a:lnTo>
                    <a:pt x="0" y="8"/>
                  </a:lnTo>
                  <a:lnTo>
                    <a:pt x="0" y="31"/>
                  </a:lnTo>
                  <a:lnTo>
                    <a:pt x="12"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9" name="Freeform 346"/>
            <p:cNvSpPr>
              <a:spLocks/>
            </p:cNvSpPr>
            <p:nvPr/>
          </p:nvSpPr>
          <p:spPr bwMode="auto">
            <a:xfrm>
              <a:off x="369" y="1718"/>
              <a:ext cx="26"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7"/>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0" name="Freeform 347"/>
            <p:cNvSpPr>
              <a:spLocks/>
            </p:cNvSpPr>
            <p:nvPr/>
          </p:nvSpPr>
          <p:spPr bwMode="auto">
            <a:xfrm>
              <a:off x="369" y="1681"/>
              <a:ext cx="26" cy="38"/>
            </a:xfrm>
            <a:custGeom>
              <a:avLst/>
              <a:gdLst>
                <a:gd name="T0" fmla="*/ 2147483647 w 14"/>
                <a:gd name="T1" fmla="*/ 2147483647 h 29"/>
                <a:gd name="T2" fmla="*/ 2147483647 w 14"/>
                <a:gd name="T3" fmla="*/ 0 h 29"/>
                <a:gd name="T4" fmla="*/ 0 w 14"/>
                <a:gd name="T5" fmla="*/ 2065792586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3"/>
                  </a:moveTo>
                  <a:lnTo>
                    <a:pt x="14" y="0"/>
                  </a:lnTo>
                  <a:lnTo>
                    <a:pt x="0" y="7"/>
                  </a:lnTo>
                  <a:lnTo>
                    <a:pt x="0" y="29"/>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1" name="Freeform 348"/>
            <p:cNvSpPr>
              <a:spLocks/>
            </p:cNvSpPr>
            <p:nvPr/>
          </p:nvSpPr>
          <p:spPr bwMode="auto">
            <a:xfrm>
              <a:off x="403" y="1705"/>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3"/>
                  </a:moveTo>
                  <a:lnTo>
                    <a:pt x="13" y="0"/>
                  </a:lnTo>
                  <a:lnTo>
                    <a:pt x="0" y="9"/>
                  </a:lnTo>
                  <a:lnTo>
                    <a:pt x="0" y="31"/>
                  </a:lnTo>
                  <a:lnTo>
                    <a:pt x="13"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2" name="Freeform 349"/>
            <p:cNvSpPr>
              <a:spLocks/>
            </p:cNvSpPr>
            <p:nvPr/>
          </p:nvSpPr>
          <p:spPr bwMode="auto">
            <a:xfrm>
              <a:off x="403" y="1665"/>
              <a:ext cx="25" cy="42"/>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3" name="Freeform 350"/>
            <p:cNvSpPr>
              <a:spLocks/>
            </p:cNvSpPr>
            <p:nvPr/>
          </p:nvSpPr>
          <p:spPr bwMode="auto">
            <a:xfrm>
              <a:off x="435" y="1691"/>
              <a:ext cx="27" cy="42"/>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9"/>
                  </a:lnTo>
                  <a:lnTo>
                    <a:pt x="0" y="31"/>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4" name="Freeform 351"/>
            <p:cNvSpPr>
              <a:spLocks/>
            </p:cNvSpPr>
            <p:nvPr/>
          </p:nvSpPr>
          <p:spPr bwMode="auto">
            <a:xfrm>
              <a:off x="435" y="165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8"/>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5" name="Freeform 352"/>
            <p:cNvSpPr>
              <a:spLocks/>
            </p:cNvSpPr>
            <p:nvPr/>
          </p:nvSpPr>
          <p:spPr bwMode="auto">
            <a:xfrm>
              <a:off x="471" y="1678"/>
              <a:ext cx="23"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4"/>
                  </a:moveTo>
                  <a:lnTo>
                    <a:pt x="12" y="0"/>
                  </a:lnTo>
                  <a:lnTo>
                    <a:pt x="0" y="8"/>
                  </a:lnTo>
                  <a:lnTo>
                    <a:pt x="0" y="31"/>
                  </a:lnTo>
                  <a:lnTo>
                    <a:pt x="12"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6" name="Freeform 353"/>
            <p:cNvSpPr>
              <a:spLocks/>
            </p:cNvSpPr>
            <p:nvPr/>
          </p:nvSpPr>
          <p:spPr bwMode="auto">
            <a:xfrm>
              <a:off x="471" y="1641"/>
              <a:ext cx="23"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2"/>
                  </a:moveTo>
                  <a:lnTo>
                    <a:pt x="12" y="0"/>
                  </a:lnTo>
                  <a:lnTo>
                    <a:pt x="0" y="9"/>
                  </a:lnTo>
                  <a:lnTo>
                    <a:pt x="0" y="31"/>
                  </a:lnTo>
                  <a:lnTo>
                    <a:pt x="12"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7" name="Freeform 354"/>
            <p:cNvSpPr>
              <a:spLocks/>
            </p:cNvSpPr>
            <p:nvPr/>
          </p:nvSpPr>
          <p:spPr bwMode="auto">
            <a:xfrm>
              <a:off x="502" y="1665"/>
              <a:ext cx="26"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8"/>
                  </a:lnTo>
                  <a:lnTo>
                    <a:pt x="0" y="32"/>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8" name="Freeform 355"/>
            <p:cNvSpPr>
              <a:spLocks/>
            </p:cNvSpPr>
            <p:nvPr/>
          </p:nvSpPr>
          <p:spPr bwMode="auto">
            <a:xfrm>
              <a:off x="502" y="1628"/>
              <a:ext cx="26"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4"/>
                  </a:moveTo>
                  <a:lnTo>
                    <a:pt x="14" y="0"/>
                  </a:lnTo>
                  <a:lnTo>
                    <a:pt x="0" y="8"/>
                  </a:lnTo>
                  <a:lnTo>
                    <a:pt x="0" y="31"/>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9" name="Freeform 356"/>
            <p:cNvSpPr>
              <a:spLocks/>
            </p:cNvSpPr>
            <p:nvPr/>
          </p:nvSpPr>
          <p:spPr bwMode="auto">
            <a:xfrm>
              <a:off x="536" y="1653"/>
              <a:ext cx="27"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8"/>
                  </a:lnTo>
                  <a:lnTo>
                    <a:pt x="0" y="30"/>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0" name="Freeform 357"/>
            <p:cNvSpPr>
              <a:spLocks/>
            </p:cNvSpPr>
            <p:nvPr/>
          </p:nvSpPr>
          <p:spPr bwMode="auto">
            <a:xfrm>
              <a:off x="536" y="161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4"/>
                  </a:moveTo>
                  <a:lnTo>
                    <a:pt x="14" y="0"/>
                  </a:lnTo>
                  <a:lnTo>
                    <a:pt x="0" y="8"/>
                  </a:lnTo>
                  <a:lnTo>
                    <a:pt x="0" y="31"/>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1" name="Freeform 358"/>
            <p:cNvSpPr>
              <a:spLocks/>
            </p:cNvSpPr>
            <p:nvPr/>
          </p:nvSpPr>
          <p:spPr bwMode="auto">
            <a:xfrm>
              <a:off x="553" y="1870"/>
              <a:ext cx="23" cy="39"/>
            </a:xfrm>
            <a:custGeom>
              <a:avLst/>
              <a:gdLst>
                <a:gd name="T0" fmla="*/ 2147483647 w 12"/>
                <a:gd name="T1" fmla="*/ 2147483647 h 30"/>
                <a:gd name="T2" fmla="*/ 2147483647 w 12"/>
                <a:gd name="T3" fmla="*/ 0 h 30"/>
                <a:gd name="T4" fmla="*/ 0 w 12"/>
                <a:gd name="T5" fmla="*/ 962409099 h 30"/>
                <a:gd name="T6" fmla="*/ 0 w 12"/>
                <a:gd name="T7" fmla="*/ 2147483647 h 30"/>
                <a:gd name="T8" fmla="*/ 2147483647 w 12"/>
                <a:gd name="T9" fmla="*/ 2147483647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12" y="22"/>
                  </a:moveTo>
                  <a:lnTo>
                    <a:pt x="12" y="0"/>
                  </a:lnTo>
                  <a:lnTo>
                    <a:pt x="0" y="6"/>
                  </a:lnTo>
                  <a:lnTo>
                    <a:pt x="0" y="30"/>
                  </a:lnTo>
                  <a:lnTo>
                    <a:pt x="12"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2" name="Freeform 359"/>
            <p:cNvSpPr>
              <a:spLocks/>
            </p:cNvSpPr>
            <p:nvPr/>
          </p:nvSpPr>
          <p:spPr bwMode="auto">
            <a:xfrm>
              <a:off x="553" y="1828"/>
              <a:ext cx="23" cy="43"/>
            </a:xfrm>
            <a:custGeom>
              <a:avLst/>
              <a:gdLst>
                <a:gd name="T0" fmla="*/ 2147483647 w 12"/>
                <a:gd name="T1" fmla="*/ 2147483647 h 32"/>
                <a:gd name="T2" fmla="*/ 2147483647 w 12"/>
                <a:gd name="T3" fmla="*/ 0 h 32"/>
                <a:gd name="T4" fmla="*/ 0 w 12"/>
                <a:gd name="T5" fmla="*/ 2147483647 h 32"/>
                <a:gd name="T6" fmla="*/ 0 w 12"/>
                <a:gd name="T7" fmla="*/ 2147483647 h 32"/>
                <a:gd name="T8" fmla="*/ 2147483647 w 12"/>
                <a:gd name="T9" fmla="*/ 2147483647 h 32"/>
                <a:gd name="T10" fmla="*/ 0 60000 65536"/>
                <a:gd name="T11" fmla="*/ 0 60000 65536"/>
                <a:gd name="T12" fmla="*/ 0 60000 65536"/>
                <a:gd name="T13" fmla="*/ 0 60000 65536"/>
                <a:gd name="T14" fmla="*/ 0 60000 65536"/>
                <a:gd name="T15" fmla="*/ 0 w 12"/>
                <a:gd name="T16" fmla="*/ 0 h 32"/>
                <a:gd name="T17" fmla="*/ 12 w 12"/>
                <a:gd name="T18" fmla="*/ 32 h 32"/>
              </a:gdLst>
              <a:ahLst/>
              <a:cxnLst>
                <a:cxn ang="T10">
                  <a:pos x="T0" y="T1"/>
                </a:cxn>
                <a:cxn ang="T11">
                  <a:pos x="T2" y="T3"/>
                </a:cxn>
                <a:cxn ang="T12">
                  <a:pos x="T4" y="T5"/>
                </a:cxn>
                <a:cxn ang="T13">
                  <a:pos x="T6" y="T7"/>
                </a:cxn>
                <a:cxn ang="T14">
                  <a:pos x="T8" y="T9"/>
                </a:cxn>
              </a:cxnLst>
              <a:rect l="T15" t="T16" r="T17" b="T18"/>
              <a:pathLst>
                <a:path w="12" h="32">
                  <a:moveTo>
                    <a:pt x="12" y="25"/>
                  </a:moveTo>
                  <a:lnTo>
                    <a:pt x="12" y="0"/>
                  </a:lnTo>
                  <a:lnTo>
                    <a:pt x="0" y="9"/>
                  </a:lnTo>
                  <a:lnTo>
                    <a:pt x="0" y="32"/>
                  </a:lnTo>
                  <a:lnTo>
                    <a:pt x="12"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3" name="Freeform 360"/>
            <p:cNvSpPr>
              <a:spLocks/>
            </p:cNvSpPr>
            <p:nvPr/>
          </p:nvSpPr>
          <p:spPr bwMode="auto">
            <a:xfrm>
              <a:off x="584" y="1856"/>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8"/>
                  </a:lnTo>
                  <a:lnTo>
                    <a:pt x="0" y="30"/>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4" name="Freeform 361"/>
            <p:cNvSpPr>
              <a:spLocks/>
            </p:cNvSpPr>
            <p:nvPr/>
          </p:nvSpPr>
          <p:spPr bwMode="auto">
            <a:xfrm>
              <a:off x="584" y="1818"/>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7"/>
                  </a:lnTo>
                  <a:lnTo>
                    <a:pt x="0" y="30"/>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5" name="Freeform 362"/>
            <p:cNvSpPr>
              <a:spLocks/>
            </p:cNvSpPr>
            <p:nvPr/>
          </p:nvSpPr>
          <p:spPr bwMode="auto">
            <a:xfrm>
              <a:off x="618" y="1842"/>
              <a:ext cx="28" cy="41"/>
            </a:xfrm>
            <a:custGeom>
              <a:avLst/>
              <a:gdLst>
                <a:gd name="T0" fmla="*/ 2147483647 w 15"/>
                <a:gd name="T1" fmla="*/ 2147483647 h 31"/>
                <a:gd name="T2" fmla="*/ 2147483647 w 15"/>
                <a:gd name="T3" fmla="*/ 0 h 31"/>
                <a:gd name="T4" fmla="*/ 0 w 15"/>
                <a:gd name="T5" fmla="*/ 2147483647 h 31"/>
                <a:gd name="T6" fmla="*/ 0 w 15"/>
                <a:gd name="T7" fmla="*/ 2147483647 h 31"/>
                <a:gd name="T8" fmla="*/ 2147483647 w 15"/>
                <a:gd name="T9" fmla="*/ 2147483647 h 31"/>
                <a:gd name="T10" fmla="*/ 0 60000 65536"/>
                <a:gd name="T11" fmla="*/ 0 60000 65536"/>
                <a:gd name="T12" fmla="*/ 0 60000 65536"/>
                <a:gd name="T13" fmla="*/ 0 60000 65536"/>
                <a:gd name="T14" fmla="*/ 0 60000 65536"/>
                <a:gd name="T15" fmla="*/ 0 w 15"/>
                <a:gd name="T16" fmla="*/ 0 h 31"/>
                <a:gd name="T17" fmla="*/ 15 w 15"/>
                <a:gd name="T18" fmla="*/ 31 h 31"/>
              </a:gdLst>
              <a:ahLst/>
              <a:cxnLst>
                <a:cxn ang="T10">
                  <a:pos x="T0" y="T1"/>
                </a:cxn>
                <a:cxn ang="T11">
                  <a:pos x="T2" y="T3"/>
                </a:cxn>
                <a:cxn ang="T12">
                  <a:pos x="T4" y="T5"/>
                </a:cxn>
                <a:cxn ang="T13">
                  <a:pos x="T6" y="T7"/>
                </a:cxn>
                <a:cxn ang="T14">
                  <a:pos x="T8" y="T9"/>
                </a:cxn>
              </a:cxnLst>
              <a:rect l="T15" t="T16" r="T17" b="T18"/>
              <a:pathLst>
                <a:path w="15" h="31">
                  <a:moveTo>
                    <a:pt x="15" y="25"/>
                  </a:moveTo>
                  <a:lnTo>
                    <a:pt x="15" y="0"/>
                  </a:lnTo>
                  <a:lnTo>
                    <a:pt x="0" y="9"/>
                  </a:lnTo>
                  <a:lnTo>
                    <a:pt x="0" y="31"/>
                  </a:lnTo>
                  <a:lnTo>
                    <a:pt x="15"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6" name="Freeform 363"/>
            <p:cNvSpPr>
              <a:spLocks/>
            </p:cNvSpPr>
            <p:nvPr/>
          </p:nvSpPr>
          <p:spPr bwMode="auto">
            <a:xfrm>
              <a:off x="618" y="1804"/>
              <a:ext cx="28" cy="42"/>
            </a:xfrm>
            <a:custGeom>
              <a:avLst/>
              <a:gdLst>
                <a:gd name="T0" fmla="*/ 2147483647 w 15"/>
                <a:gd name="T1" fmla="*/ 2147483647 h 31"/>
                <a:gd name="T2" fmla="*/ 2147483647 w 15"/>
                <a:gd name="T3" fmla="*/ 0 h 31"/>
                <a:gd name="T4" fmla="*/ 0 w 15"/>
                <a:gd name="T5" fmla="*/ 2147483647 h 31"/>
                <a:gd name="T6" fmla="*/ 0 w 15"/>
                <a:gd name="T7" fmla="*/ 2147483647 h 31"/>
                <a:gd name="T8" fmla="*/ 2147483647 w 15"/>
                <a:gd name="T9" fmla="*/ 2147483647 h 31"/>
                <a:gd name="T10" fmla="*/ 0 60000 65536"/>
                <a:gd name="T11" fmla="*/ 0 60000 65536"/>
                <a:gd name="T12" fmla="*/ 0 60000 65536"/>
                <a:gd name="T13" fmla="*/ 0 60000 65536"/>
                <a:gd name="T14" fmla="*/ 0 60000 65536"/>
                <a:gd name="T15" fmla="*/ 0 w 15"/>
                <a:gd name="T16" fmla="*/ 0 h 31"/>
                <a:gd name="T17" fmla="*/ 15 w 15"/>
                <a:gd name="T18" fmla="*/ 31 h 31"/>
              </a:gdLst>
              <a:ahLst/>
              <a:cxnLst>
                <a:cxn ang="T10">
                  <a:pos x="T0" y="T1"/>
                </a:cxn>
                <a:cxn ang="T11">
                  <a:pos x="T2" y="T3"/>
                </a:cxn>
                <a:cxn ang="T12">
                  <a:pos x="T4" y="T5"/>
                </a:cxn>
                <a:cxn ang="T13">
                  <a:pos x="T6" y="T7"/>
                </a:cxn>
                <a:cxn ang="T14">
                  <a:pos x="T8" y="T9"/>
                </a:cxn>
              </a:cxnLst>
              <a:rect l="T15" t="T16" r="T17" b="T18"/>
              <a:pathLst>
                <a:path w="15" h="31">
                  <a:moveTo>
                    <a:pt x="15" y="22"/>
                  </a:moveTo>
                  <a:lnTo>
                    <a:pt x="15" y="0"/>
                  </a:lnTo>
                  <a:lnTo>
                    <a:pt x="0" y="9"/>
                  </a:lnTo>
                  <a:lnTo>
                    <a:pt x="0" y="31"/>
                  </a:lnTo>
                  <a:lnTo>
                    <a:pt x="15"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7" name="Freeform 364"/>
            <p:cNvSpPr>
              <a:spLocks/>
            </p:cNvSpPr>
            <p:nvPr/>
          </p:nvSpPr>
          <p:spPr bwMode="auto">
            <a:xfrm>
              <a:off x="652" y="1828"/>
              <a:ext cx="27" cy="43"/>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8"/>
                  </a:lnTo>
                  <a:lnTo>
                    <a:pt x="0" y="32"/>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8" name="Freeform 365"/>
            <p:cNvSpPr>
              <a:spLocks/>
            </p:cNvSpPr>
            <p:nvPr/>
          </p:nvSpPr>
          <p:spPr bwMode="auto">
            <a:xfrm>
              <a:off x="652" y="1791"/>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9"/>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9" name="Freeform 366"/>
            <p:cNvSpPr>
              <a:spLocks/>
            </p:cNvSpPr>
            <p:nvPr/>
          </p:nvSpPr>
          <p:spPr bwMode="auto">
            <a:xfrm>
              <a:off x="686" y="1818"/>
              <a:ext cx="27"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6"/>
                  </a:lnTo>
                  <a:lnTo>
                    <a:pt x="0" y="30"/>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0" name="Freeform 367"/>
            <p:cNvSpPr>
              <a:spLocks/>
            </p:cNvSpPr>
            <p:nvPr/>
          </p:nvSpPr>
          <p:spPr bwMode="auto">
            <a:xfrm>
              <a:off x="686" y="1778"/>
              <a:ext cx="27"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9"/>
                  </a:lnTo>
                  <a:lnTo>
                    <a:pt x="0" y="32"/>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1" name="Freeform 368"/>
            <p:cNvSpPr>
              <a:spLocks/>
            </p:cNvSpPr>
            <p:nvPr/>
          </p:nvSpPr>
          <p:spPr bwMode="auto">
            <a:xfrm>
              <a:off x="718" y="1804"/>
              <a:ext cx="25" cy="39"/>
            </a:xfrm>
            <a:custGeom>
              <a:avLst/>
              <a:gdLst>
                <a:gd name="T0" fmla="*/ 2147483647 w 13"/>
                <a:gd name="T1" fmla="*/ 2147483647 h 29"/>
                <a:gd name="T2" fmla="*/ 2147483647 w 13"/>
                <a:gd name="T3" fmla="*/ 0 h 29"/>
                <a:gd name="T4" fmla="*/ 0 w 13"/>
                <a:gd name="T5" fmla="*/ 2147483647 h 29"/>
                <a:gd name="T6" fmla="*/ 0 w 13"/>
                <a:gd name="T7" fmla="*/ 2147483647 h 29"/>
                <a:gd name="T8" fmla="*/ 2147483647 w 13"/>
                <a:gd name="T9" fmla="*/ 2147483647 h 29"/>
                <a:gd name="T10" fmla="*/ 0 60000 65536"/>
                <a:gd name="T11" fmla="*/ 0 60000 65536"/>
                <a:gd name="T12" fmla="*/ 0 60000 65536"/>
                <a:gd name="T13" fmla="*/ 0 60000 65536"/>
                <a:gd name="T14" fmla="*/ 0 60000 65536"/>
                <a:gd name="T15" fmla="*/ 0 w 13"/>
                <a:gd name="T16" fmla="*/ 0 h 29"/>
                <a:gd name="T17" fmla="*/ 13 w 13"/>
                <a:gd name="T18" fmla="*/ 29 h 29"/>
              </a:gdLst>
              <a:ahLst/>
              <a:cxnLst>
                <a:cxn ang="T10">
                  <a:pos x="T0" y="T1"/>
                </a:cxn>
                <a:cxn ang="T11">
                  <a:pos x="T2" y="T3"/>
                </a:cxn>
                <a:cxn ang="T12">
                  <a:pos x="T4" y="T5"/>
                </a:cxn>
                <a:cxn ang="T13">
                  <a:pos x="T6" y="T7"/>
                </a:cxn>
                <a:cxn ang="T14">
                  <a:pos x="T8" y="T9"/>
                </a:cxn>
              </a:cxnLst>
              <a:rect l="T15" t="T16" r="T17" b="T18"/>
              <a:pathLst>
                <a:path w="13" h="29">
                  <a:moveTo>
                    <a:pt x="13" y="22"/>
                  </a:moveTo>
                  <a:lnTo>
                    <a:pt x="13" y="0"/>
                  </a:lnTo>
                  <a:lnTo>
                    <a:pt x="0" y="7"/>
                  </a:lnTo>
                  <a:lnTo>
                    <a:pt x="0" y="29"/>
                  </a:lnTo>
                  <a:lnTo>
                    <a:pt x="13"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2" name="Freeform 369"/>
            <p:cNvSpPr>
              <a:spLocks/>
            </p:cNvSpPr>
            <p:nvPr/>
          </p:nvSpPr>
          <p:spPr bwMode="auto">
            <a:xfrm>
              <a:off x="718" y="1767"/>
              <a:ext cx="25"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2"/>
                  </a:moveTo>
                  <a:lnTo>
                    <a:pt x="13" y="0"/>
                  </a:lnTo>
                  <a:lnTo>
                    <a:pt x="0" y="6"/>
                  </a:lnTo>
                  <a:lnTo>
                    <a:pt x="0" y="30"/>
                  </a:lnTo>
                  <a:lnTo>
                    <a:pt x="13"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3" name="Freeform 370"/>
            <p:cNvSpPr>
              <a:spLocks/>
            </p:cNvSpPr>
            <p:nvPr/>
          </p:nvSpPr>
          <p:spPr bwMode="auto">
            <a:xfrm>
              <a:off x="753" y="1791"/>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7"/>
                  </a:lnTo>
                  <a:lnTo>
                    <a:pt x="0" y="30"/>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4" name="Freeform 371"/>
            <p:cNvSpPr>
              <a:spLocks/>
            </p:cNvSpPr>
            <p:nvPr/>
          </p:nvSpPr>
          <p:spPr bwMode="auto">
            <a:xfrm>
              <a:off x="753" y="1754"/>
              <a:ext cx="26" cy="38"/>
            </a:xfrm>
            <a:custGeom>
              <a:avLst/>
              <a:gdLst>
                <a:gd name="T0" fmla="*/ 2147483647 w 14"/>
                <a:gd name="T1" fmla="*/ 2147483647 h 29"/>
                <a:gd name="T2" fmla="*/ 2147483647 w 14"/>
                <a:gd name="T3" fmla="*/ 0 h 29"/>
                <a:gd name="T4" fmla="*/ 0 w 14"/>
                <a:gd name="T5" fmla="*/ 2065792586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7"/>
                  </a:lnTo>
                  <a:lnTo>
                    <a:pt x="0" y="29"/>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5" name="Freeform 372"/>
            <p:cNvSpPr>
              <a:spLocks/>
            </p:cNvSpPr>
            <p:nvPr/>
          </p:nvSpPr>
          <p:spPr bwMode="auto">
            <a:xfrm>
              <a:off x="787" y="1776"/>
              <a:ext cx="25" cy="43"/>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6" name="Freeform 373"/>
            <p:cNvSpPr>
              <a:spLocks/>
            </p:cNvSpPr>
            <p:nvPr/>
          </p:nvSpPr>
          <p:spPr bwMode="auto">
            <a:xfrm>
              <a:off x="787" y="1739"/>
              <a:ext cx="25"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3"/>
                  </a:moveTo>
                  <a:lnTo>
                    <a:pt x="13" y="0"/>
                  </a:lnTo>
                  <a:lnTo>
                    <a:pt x="0" y="8"/>
                  </a:lnTo>
                  <a:lnTo>
                    <a:pt x="0" y="30"/>
                  </a:lnTo>
                  <a:lnTo>
                    <a:pt x="13"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7" name="Freeform 374"/>
            <p:cNvSpPr>
              <a:spLocks/>
            </p:cNvSpPr>
            <p:nvPr/>
          </p:nvSpPr>
          <p:spPr bwMode="auto">
            <a:xfrm>
              <a:off x="817" y="1765"/>
              <a:ext cx="31" cy="41"/>
            </a:xfrm>
            <a:custGeom>
              <a:avLst/>
              <a:gdLst>
                <a:gd name="T0" fmla="*/ 2147483647 w 16"/>
                <a:gd name="T1" fmla="*/ 2147483647 h 31"/>
                <a:gd name="T2" fmla="*/ 2147483647 w 16"/>
                <a:gd name="T3" fmla="*/ 0 h 31"/>
                <a:gd name="T4" fmla="*/ 0 w 16"/>
                <a:gd name="T5" fmla="*/ 2147483647 h 31"/>
                <a:gd name="T6" fmla="*/ 0 w 16"/>
                <a:gd name="T7" fmla="*/ 2147483647 h 31"/>
                <a:gd name="T8" fmla="*/ 2147483647 w 16"/>
                <a:gd name="T9" fmla="*/ 2147483647 h 31"/>
                <a:gd name="T10" fmla="*/ 0 60000 65536"/>
                <a:gd name="T11" fmla="*/ 0 60000 65536"/>
                <a:gd name="T12" fmla="*/ 0 60000 65536"/>
                <a:gd name="T13" fmla="*/ 0 60000 65536"/>
                <a:gd name="T14" fmla="*/ 0 60000 65536"/>
                <a:gd name="T15" fmla="*/ 0 w 16"/>
                <a:gd name="T16" fmla="*/ 0 h 31"/>
                <a:gd name="T17" fmla="*/ 16 w 16"/>
                <a:gd name="T18" fmla="*/ 31 h 31"/>
              </a:gdLst>
              <a:ahLst/>
              <a:cxnLst>
                <a:cxn ang="T10">
                  <a:pos x="T0" y="T1"/>
                </a:cxn>
                <a:cxn ang="T11">
                  <a:pos x="T2" y="T3"/>
                </a:cxn>
                <a:cxn ang="T12">
                  <a:pos x="T4" y="T5"/>
                </a:cxn>
                <a:cxn ang="T13">
                  <a:pos x="T6" y="T7"/>
                </a:cxn>
                <a:cxn ang="T14">
                  <a:pos x="T8" y="T9"/>
                </a:cxn>
              </a:cxnLst>
              <a:rect l="T15" t="T16" r="T17" b="T18"/>
              <a:pathLst>
                <a:path w="16" h="31">
                  <a:moveTo>
                    <a:pt x="16" y="23"/>
                  </a:moveTo>
                  <a:lnTo>
                    <a:pt x="16" y="0"/>
                  </a:lnTo>
                  <a:lnTo>
                    <a:pt x="0" y="8"/>
                  </a:lnTo>
                  <a:lnTo>
                    <a:pt x="0" y="31"/>
                  </a:lnTo>
                  <a:lnTo>
                    <a:pt x="16"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8" name="Freeform 375"/>
            <p:cNvSpPr>
              <a:spLocks/>
            </p:cNvSpPr>
            <p:nvPr/>
          </p:nvSpPr>
          <p:spPr bwMode="auto">
            <a:xfrm>
              <a:off x="817" y="1726"/>
              <a:ext cx="31" cy="42"/>
            </a:xfrm>
            <a:custGeom>
              <a:avLst/>
              <a:gdLst>
                <a:gd name="T0" fmla="*/ 2147483647 w 16"/>
                <a:gd name="T1" fmla="*/ 2147483647 h 32"/>
                <a:gd name="T2" fmla="*/ 2147483647 w 16"/>
                <a:gd name="T3" fmla="*/ 0 h 32"/>
                <a:gd name="T4" fmla="*/ 0 w 16"/>
                <a:gd name="T5" fmla="*/ 2147483647 h 32"/>
                <a:gd name="T6" fmla="*/ 0 w 16"/>
                <a:gd name="T7" fmla="*/ 2147483647 h 32"/>
                <a:gd name="T8" fmla="*/ 2147483647 w 16"/>
                <a:gd name="T9" fmla="*/ 2147483647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16" y="25"/>
                  </a:moveTo>
                  <a:lnTo>
                    <a:pt x="16" y="0"/>
                  </a:lnTo>
                  <a:lnTo>
                    <a:pt x="0" y="9"/>
                  </a:lnTo>
                  <a:lnTo>
                    <a:pt x="0" y="32"/>
                  </a:lnTo>
                  <a:lnTo>
                    <a:pt x="16"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9" name="Line 376"/>
            <p:cNvSpPr>
              <a:spLocks noChangeShapeType="1"/>
            </p:cNvSpPr>
            <p:nvPr/>
          </p:nvSpPr>
          <p:spPr bwMode="auto">
            <a:xfrm flipV="1">
              <a:off x="699" y="2036"/>
              <a:ext cx="2" cy="20"/>
            </a:xfrm>
            <a:prstGeom prst="line">
              <a:avLst/>
            </a:prstGeom>
            <a:noFill/>
            <a:ln w="15875">
              <a:solidFill>
                <a:srgbClr val="000000"/>
              </a:solidFill>
              <a:round/>
              <a:headEnd/>
              <a:tailEnd/>
            </a:ln>
          </p:spPr>
          <p:txBody>
            <a:bodyPr/>
            <a:lstStyle/>
            <a:p>
              <a:endParaRPr lang="it-IT">
                <a:solidFill>
                  <a:srgbClr val="000000"/>
                </a:solidFill>
                <a:latin typeface="Arial" charset="0"/>
              </a:endParaRPr>
            </a:p>
          </p:txBody>
        </p:sp>
        <p:sp>
          <p:nvSpPr>
            <p:cNvPr id="120" name="Freeform 377"/>
            <p:cNvSpPr>
              <a:spLocks/>
            </p:cNvSpPr>
            <p:nvPr/>
          </p:nvSpPr>
          <p:spPr bwMode="auto">
            <a:xfrm>
              <a:off x="696" y="2045"/>
              <a:ext cx="5" cy="4"/>
            </a:xfrm>
            <a:custGeom>
              <a:avLst/>
              <a:gdLst>
                <a:gd name="T0" fmla="*/ 2147483647 w 3"/>
                <a:gd name="T1" fmla="*/ 2147483647 h 3"/>
                <a:gd name="T2" fmla="*/ 2147483647 w 3"/>
                <a:gd name="T3" fmla="*/ 2147483647 h 3"/>
                <a:gd name="T4" fmla="*/ 2147483647 w 3"/>
                <a:gd name="T5" fmla="*/ 2055408328 h 3"/>
                <a:gd name="T6" fmla="*/ 2147483647 w 3"/>
                <a:gd name="T7" fmla="*/ 1 h 3"/>
                <a:gd name="T8" fmla="*/ 2147483647 w 3"/>
                <a:gd name="T9" fmla="*/ 0 h 3"/>
                <a:gd name="T10" fmla="*/ 2147483647 w 3"/>
                <a:gd name="T11" fmla="*/ 0 h 3"/>
                <a:gd name="T12" fmla="*/ 0 w 3"/>
                <a:gd name="T13" fmla="*/ 0 h 3"/>
                <a:gd name="T14" fmla="*/ 0 w 3"/>
                <a:gd name="T15" fmla="*/ 1 h 3"/>
                <a:gd name="T16" fmla="*/ 0 w 3"/>
                <a:gd name="T17" fmla="*/ 2055408328 h 3"/>
                <a:gd name="T18" fmla="*/ 2147483647 w 3"/>
                <a:gd name="T19" fmla="*/ 2147483647 h 3"/>
                <a:gd name="T20" fmla="*/ 2147483647 w 3"/>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2" y="3"/>
                  </a:moveTo>
                  <a:lnTo>
                    <a:pt x="3" y="3"/>
                  </a:lnTo>
                  <a:lnTo>
                    <a:pt x="3" y="2"/>
                  </a:lnTo>
                  <a:lnTo>
                    <a:pt x="3" y="1"/>
                  </a:lnTo>
                  <a:lnTo>
                    <a:pt x="2" y="0"/>
                  </a:lnTo>
                  <a:lnTo>
                    <a:pt x="1" y="0"/>
                  </a:lnTo>
                  <a:lnTo>
                    <a:pt x="0" y="0"/>
                  </a:lnTo>
                  <a:lnTo>
                    <a:pt x="0" y="1"/>
                  </a:lnTo>
                  <a:lnTo>
                    <a:pt x="0" y="2"/>
                  </a:lnTo>
                  <a:lnTo>
                    <a:pt x="1" y="3"/>
                  </a:lnTo>
                  <a:lnTo>
                    <a:pt x="2" y="3"/>
                  </a:lnTo>
                  <a:close/>
                </a:path>
              </a:pathLst>
            </a:custGeom>
            <a:solidFill>
              <a:srgbClr val="999999"/>
            </a:solidFill>
            <a:ln w="9525">
              <a:noFill/>
              <a:round/>
              <a:headEnd/>
              <a:tailEnd/>
            </a:ln>
          </p:spPr>
          <p:txBody>
            <a:bodyPr/>
            <a:lstStyle/>
            <a:p>
              <a:endParaRPr lang="it-IT">
                <a:solidFill>
                  <a:srgbClr val="000000"/>
                </a:solidFill>
                <a:latin typeface="Arial" charset="0"/>
              </a:endParaRPr>
            </a:p>
          </p:txBody>
        </p:sp>
        <p:sp>
          <p:nvSpPr>
            <p:cNvPr id="121" name="Freeform 378"/>
            <p:cNvSpPr>
              <a:spLocks/>
            </p:cNvSpPr>
            <p:nvPr/>
          </p:nvSpPr>
          <p:spPr bwMode="auto">
            <a:xfrm>
              <a:off x="696" y="2045"/>
              <a:ext cx="3" cy="4"/>
            </a:xfrm>
            <a:custGeom>
              <a:avLst/>
              <a:gdLst>
                <a:gd name="T0" fmla="*/ 0 w 2"/>
                <a:gd name="T1" fmla="*/ 2055408328 h 3"/>
                <a:gd name="T2" fmla="*/ 0 w 2"/>
                <a:gd name="T3" fmla="*/ 1 h 3"/>
                <a:gd name="T4" fmla="*/ 0 w 2"/>
                <a:gd name="T5" fmla="*/ 0 h 3"/>
                <a:gd name="T6" fmla="*/ 2147483647 w 2"/>
                <a:gd name="T7" fmla="*/ 0 h 3"/>
                <a:gd name="T8" fmla="*/ 2147483647 w 2"/>
                <a:gd name="T9" fmla="*/ 2055408328 h 3"/>
                <a:gd name="T10" fmla="*/ 2147483647 w 2"/>
                <a:gd name="T11" fmla="*/ 2147483647 h 3"/>
                <a:gd name="T12" fmla="*/ 2147483647 w 2"/>
                <a:gd name="T13" fmla="*/ 2147483647 h 3"/>
                <a:gd name="T14" fmla="*/ 0 w 2"/>
                <a:gd name="T15" fmla="*/ 2055408328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2"/>
                  </a:moveTo>
                  <a:lnTo>
                    <a:pt x="0" y="1"/>
                  </a:lnTo>
                  <a:lnTo>
                    <a:pt x="0" y="0"/>
                  </a:lnTo>
                  <a:lnTo>
                    <a:pt x="1" y="0"/>
                  </a:lnTo>
                  <a:lnTo>
                    <a:pt x="2" y="2"/>
                  </a:lnTo>
                  <a:lnTo>
                    <a:pt x="2" y="3"/>
                  </a:lnTo>
                  <a:lnTo>
                    <a:pt x="1" y="3"/>
                  </a:lnTo>
                  <a:lnTo>
                    <a:pt x="0" y="2"/>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22" name="Freeform 379"/>
            <p:cNvSpPr>
              <a:spLocks/>
            </p:cNvSpPr>
            <p:nvPr/>
          </p:nvSpPr>
          <p:spPr bwMode="auto">
            <a:xfrm>
              <a:off x="715" y="2042"/>
              <a:ext cx="13" cy="15"/>
            </a:xfrm>
            <a:custGeom>
              <a:avLst/>
              <a:gdLst>
                <a:gd name="T0" fmla="*/ 2147483647 w 7"/>
                <a:gd name="T1" fmla="*/ 2147483647 h 11"/>
                <a:gd name="T2" fmla="*/ 2147483647 w 7"/>
                <a:gd name="T3" fmla="*/ 2147483647 h 11"/>
                <a:gd name="T4" fmla="*/ 2147483647 w 7"/>
                <a:gd name="T5" fmla="*/ 2147483647 h 11"/>
                <a:gd name="T6" fmla="*/ 2147483647 w 7"/>
                <a:gd name="T7" fmla="*/ 2147483647 h 11"/>
                <a:gd name="T8" fmla="*/ 2147483647 w 7"/>
                <a:gd name="T9" fmla="*/ 2147483647 h 11"/>
                <a:gd name="T10" fmla="*/ 2147483647 w 7"/>
                <a:gd name="T11" fmla="*/ 2147483647 h 11"/>
                <a:gd name="T12" fmla="*/ 2147483647 w 7"/>
                <a:gd name="T13" fmla="*/ 2147483647 h 11"/>
                <a:gd name="T14" fmla="*/ 2147483647 w 7"/>
                <a:gd name="T15" fmla="*/ 2147483647 h 11"/>
                <a:gd name="T16" fmla="*/ 2147483647 w 7"/>
                <a:gd name="T17" fmla="*/ 0 h 11"/>
                <a:gd name="T18" fmla="*/ 2147483647 w 7"/>
                <a:gd name="T19" fmla="*/ 2147483647 h 11"/>
                <a:gd name="T20" fmla="*/ 2147483647 w 7"/>
                <a:gd name="T21" fmla="*/ 2147483647 h 11"/>
                <a:gd name="T22" fmla="*/ 0 w 7"/>
                <a:gd name="T23" fmla="*/ 2147483647 h 11"/>
                <a:gd name="T24" fmla="*/ 0 w 7"/>
                <a:gd name="T25" fmla="*/ 2147483647 h 11"/>
                <a:gd name="T26" fmla="*/ 0 w 7"/>
                <a:gd name="T27" fmla="*/ 2147483647 h 11"/>
                <a:gd name="T28" fmla="*/ 2147483647 w 7"/>
                <a:gd name="T29" fmla="*/ 2147483647 h 11"/>
                <a:gd name="T30" fmla="*/ 2147483647 w 7"/>
                <a:gd name="T31" fmla="*/ 2147483647 h 11"/>
                <a:gd name="T32" fmla="*/ 2147483647 w 7"/>
                <a:gd name="T33" fmla="*/ 2147483647 h 11"/>
                <a:gd name="T34" fmla="*/ 2147483647 w 7"/>
                <a:gd name="T35" fmla="*/ 2147483647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1"/>
                <a:gd name="T56" fmla="*/ 7 w 7"/>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1">
                  <a:moveTo>
                    <a:pt x="5" y="11"/>
                  </a:moveTo>
                  <a:lnTo>
                    <a:pt x="7" y="10"/>
                  </a:lnTo>
                  <a:lnTo>
                    <a:pt x="7" y="9"/>
                  </a:lnTo>
                  <a:lnTo>
                    <a:pt x="7" y="8"/>
                  </a:lnTo>
                  <a:lnTo>
                    <a:pt x="7" y="5"/>
                  </a:lnTo>
                  <a:lnTo>
                    <a:pt x="7" y="4"/>
                  </a:lnTo>
                  <a:lnTo>
                    <a:pt x="5" y="3"/>
                  </a:lnTo>
                  <a:lnTo>
                    <a:pt x="5" y="2"/>
                  </a:lnTo>
                  <a:lnTo>
                    <a:pt x="4" y="0"/>
                  </a:lnTo>
                  <a:lnTo>
                    <a:pt x="2" y="2"/>
                  </a:lnTo>
                  <a:lnTo>
                    <a:pt x="1" y="3"/>
                  </a:lnTo>
                  <a:lnTo>
                    <a:pt x="0" y="3"/>
                  </a:lnTo>
                  <a:lnTo>
                    <a:pt x="0" y="4"/>
                  </a:lnTo>
                  <a:lnTo>
                    <a:pt x="0" y="6"/>
                  </a:lnTo>
                  <a:lnTo>
                    <a:pt x="1" y="8"/>
                  </a:lnTo>
                  <a:lnTo>
                    <a:pt x="1" y="10"/>
                  </a:lnTo>
                  <a:lnTo>
                    <a:pt x="4" y="11"/>
                  </a:lnTo>
                  <a:lnTo>
                    <a:pt x="5" y="11"/>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23" name="Freeform 380"/>
            <p:cNvSpPr>
              <a:spLocks/>
            </p:cNvSpPr>
            <p:nvPr/>
          </p:nvSpPr>
          <p:spPr bwMode="auto">
            <a:xfrm>
              <a:off x="715" y="2046"/>
              <a:ext cx="9" cy="11"/>
            </a:xfrm>
            <a:custGeom>
              <a:avLst/>
              <a:gdLst>
                <a:gd name="T0" fmla="*/ 2147483647 w 5"/>
                <a:gd name="T1" fmla="*/ 2147483647 h 8"/>
                <a:gd name="T2" fmla="*/ 0 w 5"/>
                <a:gd name="T3" fmla="*/ 2147483647 h 8"/>
                <a:gd name="T4" fmla="*/ 0 w 5"/>
                <a:gd name="T5" fmla="*/ 1 h 8"/>
                <a:gd name="T6" fmla="*/ 0 w 5"/>
                <a:gd name="T7" fmla="*/ 0 h 8"/>
                <a:gd name="T8" fmla="*/ 2147483647 w 5"/>
                <a:gd name="T9" fmla="*/ 0 h 8"/>
                <a:gd name="T10" fmla="*/ 2147483647 w 5"/>
                <a:gd name="T11" fmla="*/ 0 h 8"/>
                <a:gd name="T12" fmla="*/ 2147483647 w 5"/>
                <a:gd name="T13" fmla="*/ 1 h 8"/>
                <a:gd name="T14" fmla="*/ 2147483647 w 5"/>
                <a:gd name="T15" fmla="*/ 2147483647 h 8"/>
                <a:gd name="T16" fmla="*/ 2147483647 w 5"/>
                <a:gd name="T17" fmla="*/ 2147483647 h 8"/>
                <a:gd name="T18" fmla="*/ 2147483647 w 5"/>
                <a:gd name="T19" fmla="*/ 2147483647 h 8"/>
                <a:gd name="T20" fmla="*/ 2147483647 w 5"/>
                <a:gd name="T21" fmla="*/ 2147483647 h 8"/>
                <a:gd name="T22" fmla="*/ 2147483647 w 5"/>
                <a:gd name="T23" fmla="*/ 2147483647 h 8"/>
                <a:gd name="T24" fmla="*/ 2147483647 w 5"/>
                <a:gd name="T25" fmla="*/ 2147483647 h 8"/>
                <a:gd name="T26" fmla="*/ 2147483647 w 5"/>
                <a:gd name="T27" fmla="*/ 2147483647 h 8"/>
                <a:gd name="T28" fmla="*/ 2147483647 w 5"/>
                <a:gd name="T29" fmla="*/ 2147483647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8"/>
                <a:gd name="T47" fmla="*/ 5 w 5"/>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8">
                  <a:moveTo>
                    <a:pt x="1" y="5"/>
                  </a:moveTo>
                  <a:lnTo>
                    <a:pt x="0" y="3"/>
                  </a:lnTo>
                  <a:lnTo>
                    <a:pt x="0" y="1"/>
                  </a:lnTo>
                  <a:lnTo>
                    <a:pt x="0" y="0"/>
                  </a:lnTo>
                  <a:lnTo>
                    <a:pt x="1" y="0"/>
                  </a:lnTo>
                  <a:lnTo>
                    <a:pt x="4" y="0"/>
                  </a:lnTo>
                  <a:lnTo>
                    <a:pt x="5" y="1"/>
                  </a:lnTo>
                  <a:lnTo>
                    <a:pt x="5" y="2"/>
                  </a:lnTo>
                  <a:lnTo>
                    <a:pt x="5" y="5"/>
                  </a:lnTo>
                  <a:lnTo>
                    <a:pt x="5" y="6"/>
                  </a:lnTo>
                  <a:lnTo>
                    <a:pt x="5" y="7"/>
                  </a:lnTo>
                  <a:lnTo>
                    <a:pt x="5" y="8"/>
                  </a:lnTo>
                  <a:lnTo>
                    <a:pt x="4" y="8"/>
                  </a:lnTo>
                  <a:lnTo>
                    <a:pt x="1" y="7"/>
                  </a:lnTo>
                  <a:lnTo>
                    <a:pt x="1" y="5"/>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24" name="Freeform 381"/>
            <p:cNvSpPr>
              <a:spLocks/>
            </p:cNvSpPr>
            <p:nvPr/>
          </p:nvSpPr>
          <p:spPr bwMode="auto">
            <a:xfrm>
              <a:off x="717" y="2048"/>
              <a:ext cx="7" cy="6"/>
            </a:xfrm>
            <a:custGeom>
              <a:avLst/>
              <a:gdLst>
                <a:gd name="T0" fmla="*/ 0 w 4"/>
                <a:gd name="T1" fmla="*/ 1955666 h 5"/>
                <a:gd name="T2" fmla="*/ 0 w 4"/>
                <a:gd name="T3" fmla="*/ 2 h 5"/>
                <a:gd name="T4" fmla="*/ 0 w 4"/>
                <a:gd name="T5" fmla="*/ 1 h 5"/>
                <a:gd name="T6" fmla="*/ 0 w 4"/>
                <a:gd name="T7" fmla="*/ 0 h 5"/>
                <a:gd name="T8" fmla="*/ 2147483647 w 4"/>
                <a:gd name="T9" fmla="*/ 0 h 5"/>
                <a:gd name="T10" fmla="*/ 2147483647 w 4"/>
                <a:gd name="T11" fmla="*/ 0 h 5"/>
                <a:gd name="T12" fmla="*/ 2147483647 w 4"/>
                <a:gd name="T13" fmla="*/ 2 h 5"/>
                <a:gd name="T14" fmla="*/ 2147483647 w 4"/>
                <a:gd name="T15" fmla="*/ 1955666 h 5"/>
                <a:gd name="T16" fmla="*/ 2147483647 w 4"/>
                <a:gd name="T17" fmla="*/ 2346799 h 5"/>
                <a:gd name="T18" fmla="*/ 2147483647 w 4"/>
                <a:gd name="T19" fmla="*/ 2346799 h 5"/>
                <a:gd name="T20" fmla="*/ 0 w 4"/>
                <a:gd name="T21" fmla="*/ 195566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5"/>
                <a:gd name="T35" fmla="*/ 4 w 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5">
                  <a:moveTo>
                    <a:pt x="0" y="4"/>
                  </a:moveTo>
                  <a:lnTo>
                    <a:pt x="0" y="2"/>
                  </a:lnTo>
                  <a:lnTo>
                    <a:pt x="0" y="1"/>
                  </a:lnTo>
                  <a:lnTo>
                    <a:pt x="0" y="0"/>
                  </a:lnTo>
                  <a:lnTo>
                    <a:pt x="1" y="0"/>
                  </a:lnTo>
                  <a:lnTo>
                    <a:pt x="3" y="0"/>
                  </a:lnTo>
                  <a:lnTo>
                    <a:pt x="4" y="2"/>
                  </a:lnTo>
                  <a:lnTo>
                    <a:pt x="4" y="4"/>
                  </a:lnTo>
                  <a:lnTo>
                    <a:pt x="4" y="5"/>
                  </a:lnTo>
                  <a:lnTo>
                    <a:pt x="3" y="5"/>
                  </a:lnTo>
                  <a:lnTo>
                    <a:pt x="0" y="4"/>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25" name="Freeform 382"/>
            <p:cNvSpPr>
              <a:spLocks/>
            </p:cNvSpPr>
            <p:nvPr/>
          </p:nvSpPr>
          <p:spPr bwMode="auto">
            <a:xfrm>
              <a:off x="728" y="2049"/>
              <a:ext cx="17" cy="15"/>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2147483647 w 9"/>
                <a:gd name="T11" fmla="*/ 2147483647 h 11"/>
                <a:gd name="T12" fmla="*/ 2147483647 w 9"/>
                <a:gd name="T13" fmla="*/ 2147483647 h 11"/>
                <a:gd name="T14" fmla="*/ 2147483647 w 9"/>
                <a:gd name="T15" fmla="*/ 1 h 11"/>
                <a:gd name="T16" fmla="*/ 2147483647 w 9"/>
                <a:gd name="T17" fmla="*/ 0 h 11"/>
                <a:gd name="T18" fmla="*/ 2147483647 w 9"/>
                <a:gd name="T19" fmla="*/ 1 h 11"/>
                <a:gd name="T20" fmla="*/ 0 w 9"/>
                <a:gd name="T21" fmla="*/ 2147483647 h 11"/>
                <a:gd name="T22" fmla="*/ 0 w 9"/>
                <a:gd name="T23" fmla="*/ 2147483647 h 11"/>
                <a:gd name="T24" fmla="*/ 0 w 9"/>
                <a:gd name="T25" fmla="*/ 2147483647 h 11"/>
                <a:gd name="T26" fmla="*/ 0 w 9"/>
                <a:gd name="T27" fmla="*/ 2147483647 h 11"/>
                <a:gd name="T28" fmla="*/ 2147483647 w 9"/>
                <a:gd name="T29" fmla="*/ 2147483647 h 11"/>
                <a:gd name="T30" fmla="*/ 2147483647 w 9"/>
                <a:gd name="T31" fmla="*/ 2147483647 h 11"/>
                <a:gd name="T32" fmla="*/ 2147483647 w 9"/>
                <a:gd name="T33" fmla="*/ 2147483647 h 11"/>
                <a:gd name="T34" fmla="*/ 2147483647 w 9"/>
                <a:gd name="T35" fmla="*/ 2147483647 h 11"/>
                <a:gd name="T36" fmla="*/ 2147483647 w 9"/>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1"/>
                <a:gd name="T59" fmla="*/ 9 w 9"/>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1">
                  <a:moveTo>
                    <a:pt x="5" y="10"/>
                  </a:moveTo>
                  <a:lnTo>
                    <a:pt x="8" y="10"/>
                  </a:lnTo>
                  <a:lnTo>
                    <a:pt x="8" y="9"/>
                  </a:lnTo>
                  <a:lnTo>
                    <a:pt x="9" y="6"/>
                  </a:lnTo>
                  <a:lnTo>
                    <a:pt x="8" y="5"/>
                  </a:lnTo>
                  <a:lnTo>
                    <a:pt x="8" y="4"/>
                  </a:lnTo>
                  <a:lnTo>
                    <a:pt x="7" y="3"/>
                  </a:lnTo>
                  <a:lnTo>
                    <a:pt x="5" y="1"/>
                  </a:lnTo>
                  <a:lnTo>
                    <a:pt x="4" y="0"/>
                  </a:lnTo>
                  <a:lnTo>
                    <a:pt x="3" y="1"/>
                  </a:lnTo>
                  <a:lnTo>
                    <a:pt x="0" y="3"/>
                  </a:lnTo>
                  <a:lnTo>
                    <a:pt x="0" y="4"/>
                  </a:lnTo>
                  <a:lnTo>
                    <a:pt x="0" y="6"/>
                  </a:lnTo>
                  <a:lnTo>
                    <a:pt x="0" y="8"/>
                  </a:lnTo>
                  <a:lnTo>
                    <a:pt x="2" y="10"/>
                  </a:lnTo>
                  <a:lnTo>
                    <a:pt x="3" y="10"/>
                  </a:lnTo>
                  <a:lnTo>
                    <a:pt x="4" y="11"/>
                  </a:lnTo>
                  <a:lnTo>
                    <a:pt x="5" y="11"/>
                  </a:lnTo>
                  <a:lnTo>
                    <a:pt x="5"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26" name="Freeform 383"/>
            <p:cNvSpPr>
              <a:spLocks/>
            </p:cNvSpPr>
            <p:nvPr/>
          </p:nvSpPr>
          <p:spPr bwMode="auto">
            <a:xfrm>
              <a:off x="728" y="2053"/>
              <a:ext cx="13" cy="11"/>
            </a:xfrm>
            <a:custGeom>
              <a:avLst/>
              <a:gdLst>
                <a:gd name="T0" fmla="*/ 0 w 7"/>
                <a:gd name="T1" fmla="*/ 2147483647 h 8"/>
                <a:gd name="T2" fmla="*/ 0 w 7"/>
                <a:gd name="T3" fmla="*/ 2147483647 h 8"/>
                <a:gd name="T4" fmla="*/ 0 w 7"/>
                <a:gd name="T5" fmla="*/ 1 h 8"/>
                <a:gd name="T6" fmla="*/ 0 w 7"/>
                <a:gd name="T7" fmla="*/ 0 h 8"/>
                <a:gd name="T8" fmla="*/ 2147483647 w 7"/>
                <a:gd name="T9" fmla="*/ 0 h 8"/>
                <a:gd name="T10" fmla="*/ 2147483647 w 7"/>
                <a:gd name="T11" fmla="*/ 0 h 8"/>
                <a:gd name="T12" fmla="*/ 2147483647 w 7"/>
                <a:gd name="T13" fmla="*/ 0 h 8"/>
                <a:gd name="T14" fmla="*/ 2147483647 w 7"/>
                <a:gd name="T15" fmla="*/ 2147483647 h 8"/>
                <a:gd name="T16" fmla="*/ 2147483647 w 7"/>
                <a:gd name="T17" fmla="*/ 2147483647 h 8"/>
                <a:gd name="T18" fmla="*/ 2147483647 w 7"/>
                <a:gd name="T19" fmla="*/ 2147483647 h 8"/>
                <a:gd name="T20" fmla="*/ 2147483647 w 7"/>
                <a:gd name="T21" fmla="*/ 2147483647 h 8"/>
                <a:gd name="T22" fmla="*/ 2147483647 w 7"/>
                <a:gd name="T23" fmla="*/ 2147483647 h 8"/>
                <a:gd name="T24" fmla="*/ 2147483647 w 7"/>
                <a:gd name="T25" fmla="*/ 2147483647 h 8"/>
                <a:gd name="T26" fmla="*/ 2147483647 w 7"/>
                <a:gd name="T27" fmla="*/ 2147483647 h 8"/>
                <a:gd name="T28" fmla="*/ 2147483647 w 7"/>
                <a:gd name="T29" fmla="*/ 2147483647 h 8"/>
                <a:gd name="T30" fmla="*/ 0 w 7"/>
                <a:gd name="T31" fmla="*/ 2147483647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0" y="5"/>
                  </a:moveTo>
                  <a:lnTo>
                    <a:pt x="0" y="3"/>
                  </a:lnTo>
                  <a:lnTo>
                    <a:pt x="0" y="1"/>
                  </a:lnTo>
                  <a:lnTo>
                    <a:pt x="0" y="0"/>
                  </a:lnTo>
                  <a:lnTo>
                    <a:pt x="2" y="0"/>
                  </a:lnTo>
                  <a:lnTo>
                    <a:pt x="3" y="0"/>
                  </a:lnTo>
                  <a:lnTo>
                    <a:pt x="4" y="0"/>
                  </a:lnTo>
                  <a:lnTo>
                    <a:pt x="5" y="2"/>
                  </a:lnTo>
                  <a:lnTo>
                    <a:pt x="7" y="3"/>
                  </a:lnTo>
                  <a:lnTo>
                    <a:pt x="7" y="6"/>
                  </a:lnTo>
                  <a:lnTo>
                    <a:pt x="7" y="7"/>
                  </a:lnTo>
                  <a:lnTo>
                    <a:pt x="5" y="7"/>
                  </a:lnTo>
                  <a:lnTo>
                    <a:pt x="4" y="8"/>
                  </a:lnTo>
                  <a:lnTo>
                    <a:pt x="3" y="7"/>
                  </a:lnTo>
                  <a:lnTo>
                    <a:pt x="2" y="7"/>
                  </a:lnTo>
                  <a:lnTo>
                    <a:pt x="0" y="5"/>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27" name="Freeform 384"/>
            <p:cNvSpPr>
              <a:spLocks/>
            </p:cNvSpPr>
            <p:nvPr/>
          </p:nvSpPr>
          <p:spPr bwMode="auto">
            <a:xfrm>
              <a:off x="732" y="2054"/>
              <a:ext cx="4" cy="7"/>
            </a:xfrm>
            <a:custGeom>
              <a:avLst/>
              <a:gdLst>
                <a:gd name="T0" fmla="*/ 0 w 2"/>
                <a:gd name="T1" fmla="*/ 2147483647 h 5"/>
                <a:gd name="T2" fmla="*/ 0 w 2"/>
                <a:gd name="T3" fmla="*/ 2147483647 h 5"/>
                <a:gd name="T4" fmla="*/ 0 w 2"/>
                <a:gd name="T5" fmla="*/ 1 h 5"/>
                <a:gd name="T6" fmla="*/ 0 w 2"/>
                <a:gd name="T7" fmla="*/ 0 h 5"/>
                <a:gd name="T8" fmla="*/ 2147483647 w 2"/>
                <a:gd name="T9" fmla="*/ 0 h 5"/>
                <a:gd name="T10" fmla="*/ 2147483647 w 2"/>
                <a:gd name="T11" fmla="*/ 2147483647 h 5"/>
                <a:gd name="T12" fmla="*/ 2147483647 w 2"/>
                <a:gd name="T13" fmla="*/ 2147483647 h 5"/>
                <a:gd name="T14" fmla="*/ 2147483647 w 2"/>
                <a:gd name="T15" fmla="*/ 2147483647 h 5"/>
                <a:gd name="T16" fmla="*/ 2147483647 w 2"/>
                <a:gd name="T17" fmla="*/ 2147483647 h 5"/>
                <a:gd name="T18" fmla="*/ 0 w 2"/>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5"/>
                <a:gd name="T32" fmla="*/ 2 w 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5">
                  <a:moveTo>
                    <a:pt x="0" y="4"/>
                  </a:moveTo>
                  <a:lnTo>
                    <a:pt x="0" y="2"/>
                  </a:lnTo>
                  <a:lnTo>
                    <a:pt x="0" y="1"/>
                  </a:lnTo>
                  <a:lnTo>
                    <a:pt x="0" y="0"/>
                  </a:lnTo>
                  <a:lnTo>
                    <a:pt x="1" y="0"/>
                  </a:lnTo>
                  <a:lnTo>
                    <a:pt x="2" y="2"/>
                  </a:lnTo>
                  <a:lnTo>
                    <a:pt x="2" y="4"/>
                  </a:lnTo>
                  <a:lnTo>
                    <a:pt x="2" y="5"/>
                  </a:lnTo>
                  <a:lnTo>
                    <a:pt x="1" y="5"/>
                  </a:lnTo>
                  <a:lnTo>
                    <a:pt x="0" y="4"/>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28" name="Freeform 385"/>
            <p:cNvSpPr>
              <a:spLocks/>
            </p:cNvSpPr>
            <p:nvPr/>
          </p:nvSpPr>
          <p:spPr bwMode="auto">
            <a:xfrm>
              <a:off x="707" y="2046"/>
              <a:ext cx="17" cy="15"/>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2147483647 w 9"/>
                <a:gd name="T11" fmla="*/ 1 h 11"/>
                <a:gd name="T12" fmla="*/ 2147483647 w 9"/>
                <a:gd name="T13" fmla="*/ 1 h 11"/>
                <a:gd name="T14" fmla="*/ 2147483647 w 9"/>
                <a:gd name="T15" fmla="*/ 0 h 11"/>
                <a:gd name="T16" fmla="*/ 2147483647 w 9"/>
                <a:gd name="T17" fmla="*/ 1 h 11"/>
                <a:gd name="T18" fmla="*/ 2147483647 w 9"/>
                <a:gd name="T19" fmla="*/ 1 h 11"/>
                <a:gd name="T20" fmla="*/ 0 w 9"/>
                <a:gd name="T21" fmla="*/ 2147483647 h 11"/>
                <a:gd name="T22" fmla="*/ 0 w 9"/>
                <a:gd name="T23" fmla="*/ 2147483647 h 11"/>
                <a:gd name="T24" fmla="*/ 0 w 9"/>
                <a:gd name="T25" fmla="*/ 2147483647 h 11"/>
                <a:gd name="T26" fmla="*/ 2147483647 w 9"/>
                <a:gd name="T27" fmla="*/ 2147483647 h 11"/>
                <a:gd name="T28" fmla="*/ 2147483647 w 9"/>
                <a:gd name="T29" fmla="*/ 2147483647 h 11"/>
                <a:gd name="T30" fmla="*/ 2147483647 w 9"/>
                <a:gd name="T31" fmla="*/ 2147483647 h 11"/>
                <a:gd name="T32" fmla="*/ 2147483647 w 9"/>
                <a:gd name="T33" fmla="*/ 2147483647 h 11"/>
                <a:gd name="T34" fmla="*/ 2147483647 w 9"/>
                <a:gd name="T35" fmla="*/ 2147483647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1"/>
                <a:gd name="T56" fmla="*/ 9 w 9"/>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1">
                  <a:moveTo>
                    <a:pt x="5" y="10"/>
                  </a:moveTo>
                  <a:lnTo>
                    <a:pt x="9" y="8"/>
                  </a:lnTo>
                  <a:lnTo>
                    <a:pt x="9" y="7"/>
                  </a:lnTo>
                  <a:lnTo>
                    <a:pt x="9" y="5"/>
                  </a:lnTo>
                  <a:lnTo>
                    <a:pt x="8" y="3"/>
                  </a:lnTo>
                  <a:lnTo>
                    <a:pt x="6" y="1"/>
                  </a:lnTo>
                  <a:lnTo>
                    <a:pt x="5" y="1"/>
                  </a:lnTo>
                  <a:lnTo>
                    <a:pt x="4" y="0"/>
                  </a:lnTo>
                  <a:lnTo>
                    <a:pt x="3" y="1"/>
                  </a:lnTo>
                  <a:lnTo>
                    <a:pt x="1" y="1"/>
                  </a:lnTo>
                  <a:lnTo>
                    <a:pt x="0" y="2"/>
                  </a:lnTo>
                  <a:lnTo>
                    <a:pt x="0" y="3"/>
                  </a:lnTo>
                  <a:lnTo>
                    <a:pt x="0" y="6"/>
                  </a:lnTo>
                  <a:lnTo>
                    <a:pt x="1" y="7"/>
                  </a:lnTo>
                  <a:lnTo>
                    <a:pt x="1" y="8"/>
                  </a:lnTo>
                  <a:lnTo>
                    <a:pt x="4" y="10"/>
                  </a:lnTo>
                  <a:lnTo>
                    <a:pt x="5" y="11"/>
                  </a:lnTo>
                  <a:lnTo>
                    <a:pt x="5"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29" name="Freeform 386"/>
            <p:cNvSpPr>
              <a:spLocks/>
            </p:cNvSpPr>
            <p:nvPr/>
          </p:nvSpPr>
          <p:spPr bwMode="auto">
            <a:xfrm>
              <a:off x="707" y="2048"/>
              <a:ext cx="11" cy="13"/>
            </a:xfrm>
            <a:custGeom>
              <a:avLst/>
              <a:gdLst>
                <a:gd name="T0" fmla="*/ 2147483647 w 6"/>
                <a:gd name="T1" fmla="*/ 962363050 h 10"/>
                <a:gd name="T2" fmla="*/ 0 w 6"/>
                <a:gd name="T3" fmla="*/ 896492637 h 10"/>
                <a:gd name="T4" fmla="*/ 0 w 6"/>
                <a:gd name="T5" fmla="*/ 408141937 h 10"/>
                <a:gd name="T6" fmla="*/ 0 w 6"/>
                <a:gd name="T7" fmla="*/ 1 h 10"/>
                <a:gd name="T8" fmla="*/ 2147483647 w 6"/>
                <a:gd name="T9" fmla="*/ 0 h 10"/>
                <a:gd name="T10" fmla="*/ 2147483647 w 6"/>
                <a:gd name="T11" fmla="*/ 1 h 10"/>
                <a:gd name="T12" fmla="*/ 2147483647 w 6"/>
                <a:gd name="T13" fmla="*/ 408141937 h 10"/>
                <a:gd name="T14" fmla="*/ 2147483647 w 6"/>
                <a:gd name="T15" fmla="*/ 689609094 h 10"/>
                <a:gd name="T16" fmla="*/ 2147483647 w 6"/>
                <a:gd name="T17" fmla="*/ 896492637 h 10"/>
                <a:gd name="T18" fmla="*/ 2147483647 w 6"/>
                <a:gd name="T19" fmla="*/ 1165438864 h 10"/>
                <a:gd name="T20" fmla="*/ 2147483647 w 6"/>
                <a:gd name="T21" fmla="*/ 1515072088 h 10"/>
                <a:gd name="T22" fmla="*/ 2147483647 w 6"/>
                <a:gd name="T23" fmla="*/ 1515072088 h 10"/>
                <a:gd name="T24" fmla="*/ 2147483647 w 6"/>
                <a:gd name="T25" fmla="*/ 1626470855 h 10"/>
                <a:gd name="T26" fmla="*/ 2147483647 w 6"/>
                <a:gd name="T27" fmla="*/ 1515072088 h 10"/>
                <a:gd name="T28" fmla="*/ 2147483647 w 6"/>
                <a:gd name="T29" fmla="*/ 1165438864 h 10"/>
                <a:gd name="T30" fmla="*/ 2147483647 w 6"/>
                <a:gd name="T31" fmla="*/ 96236305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0"/>
                <a:gd name="T50" fmla="*/ 6 w 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0">
                  <a:moveTo>
                    <a:pt x="1" y="6"/>
                  </a:moveTo>
                  <a:lnTo>
                    <a:pt x="0" y="5"/>
                  </a:lnTo>
                  <a:lnTo>
                    <a:pt x="0" y="2"/>
                  </a:lnTo>
                  <a:lnTo>
                    <a:pt x="0" y="1"/>
                  </a:lnTo>
                  <a:lnTo>
                    <a:pt x="1" y="0"/>
                  </a:lnTo>
                  <a:lnTo>
                    <a:pt x="4" y="1"/>
                  </a:lnTo>
                  <a:lnTo>
                    <a:pt x="5" y="2"/>
                  </a:lnTo>
                  <a:lnTo>
                    <a:pt x="5" y="4"/>
                  </a:lnTo>
                  <a:lnTo>
                    <a:pt x="6" y="5"/>
                  </a:lnTo>
                  <a:lnTo>
                    <a:pt x="6" y="7"/>
                  </a:lnTo>
                  <a:lnTo>
                    <a:pt x="6" y="9"/>
                  </a:lnTo>
                  <a:lnTo>
                    <a:pt x="5" y="9"/>
                  </a:lnTo>
                  <a:lnTo>
                    <a:pt x="5" y="10"/>
                  </a:lnTo>
                  <a:lnTo>
                    <a:pt x="4" y="9"/>
                  </a:lnTo>
                  <a:lnTo>
                    <a:pt x="1" y="7"/>
                  </a:lnTo>
                  <a:lnTo>
                    <a:pt x="1" y="6"/>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30" name="Freeform 387"/>
            <p:cNvSpPr>
              <a:spLocks/>
            </p:cNvSpPr>
            <p:nvPr/>
          </p:nvSpPr>
          <p:spPr bwMode="auto">
            <a:xfrm>
              <a:off x="709" y="2050"/>
              <a:ext cx="8" cy="7"/>
            </a:xfrm>
            <a:custGeom>
              <a:avLst/>
              <a:gdLst>
                <a:gd name="T0" fmla="*/ 0 w 4"/>
                <a:gd name="T1" fmla="*/ 2147483647 h 5"/>
                <a:gd name="T2" fmla="*/ 0 w 4"/>
                <a:gd name="T3" fmla="*/ 2147483647 h 5"/>
                <a:gd name="T4" fmla="*/ 0 w 4"/>
                <a:gd name="T5" fmla="*/ 2147483647 h 5"/>
                <a:gd name="T6" fmla="*/ 0 w 4"/>
                <a:gd name="T7" fmla="*/ 0 h 5"/>
                <a:gd name="T8" fmla="*/ 2147483647 w 4"/>
                <a:gd name="T9" fmla="*/ 0 h 5"/>
                <a:gd name="T10" fmla="*/ 2147483647 w 4"/>
                <a:gd name="T11" fmla="*/ 0 h 5"/>
                <a:gd name="T12" fmla="*/ 2147483647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0 w 4"/>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5"/>
                <a:gd name="T38" fmla="*/ 4 w 4"/>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5">
                  <a:moveTo>
                    <a:pt x="0" y="4"/>
                  </a:moveTo>
                  <a:lnTo>
                    <a:pt x="0" y="3"/>
                  </a:lnTo>
                  <a:lnTo>
                    <a:pt x="0" y="2"/>
                  </a:lnTo>
                  <a:lnTo>
                    <a:pt x="0" y="0"/>
                  </a:lnTo>
                  <a:lnTo>
                    <a:pt x="2" y="0"/>
                  </a:lnTo>
                  <a:lnTo>
                    <a:pt x="3" y="0"/>
                  </a:lnTo>
                  <a:lnTo>
                    <a:pt x="4" y="2"/>
                  </a:lnTo>
                  <a:lnTo>
                    <a:pt x="4" y="3"/>
                  </a:lnTo>
                  <a:lnTo>
                    <a:pt x="4" y="4"/>
                  </a:lnTo>
                  <a:lnTo>
                    <a:pt x="4" y="5"/>
                  </a:lnTo>
                  <a:lnTo>
                    <a:pt x="3" y="5"/>
                  </a:lnTo>
                  <a:lnTo>
                    <a:pt x="0" y="4"/>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31" name="Freeform 388"/>
            <p:cNvSpPr>
              <a:spLocks/>
            </p:cNvSpPr>
            <p:nvPr/>
          </p:nvSpPr>
          <p:spPr bwMode="auto">
            <a:xfrm>
              <a:off x="724" y="2053"/>
              <a:ext cx="13" cy="15"/>
            </a:xfrm>
            <a:custGeom>
              <a:avLst/>
              <a:gdLst>
                <a:gd name="T0" fmla="*/ 2147483647 w 7"/>
                <a:gd name="T1" fmla="*/ 2147483647 h 11"/>
                <a:gd name="T2" fmla="*/ 2147483647 w 7"/>
                <a:gd name="T3" fmla="*/ 2147483647 h 11"/>
                <a:gd name="T4" fmla="*/ 2147483647 w 7"/>
                <a:gd name="T5" fmla="*/ 2147483647 h 11"/>
                <a:gd name="T6" fmla="*/ 2147483647 w 7"/>
                <a:gd name="T7" fmla="*/ 2147483647 h 11"/>
                <a:gd name="T8" fmla="*/ 2147483647 w 7"/>
                <a:gd name="T9" fmla="*/ 2147483647 h 11"/>
                <a:gd name="T10" fmla="*/ 2147483647 w 7"/>
                <a:gd name="T11" fmla="*/ 2147483647 h 11"/>
                <a:gd name="T12" fmla="*/ 2147483647 w 7"/>
                <a:gd name="T13" fmla="*/ 1 h 11"/>
                <a:gd name="T14" fmla="*/ 2147483647 w 7"/>
                <a:gd name="T15" fmla="*/ 0 h 11"/>
                <a:gd name="T16" fmla="*/ 2147483647 w 7"/>
                <a:gd name="T17" fmla="*/ 0 h 11"/>
                <a:gd name="T18" fmla="*/ 2147483647 w 7"/>
                <a:gd name="T19" fmla="*/ 0 h 11"/>
                <a:gd name="T20" fmla="*/ 0 w 7"/>
                <a:gd name="T21" fmla="*/ 1 h 11"/>
                <a:gd name="T22" fmla="*/ 0 w 7"/>
                <a:gd name="T23" fmla="*/ 2147483647 h 11"/>
                <a:gd name="T24" fmla="*/ 0 w 7"/>
                <a:gd name="T25" fmla="*/ 2147483647 h 11"/>
                <a:gd name="T26" fmla="*/ 0 w 7"/>
                <a:gd name="T27" fmla="*/ 2147483647 h 11"/>
                <a:gd name="T28" fmla="*/ 0 w 7"/>
                <a:gd name="T29" fmla="*/ 2147483647 h 11"/>
                <a:gd name="T30" fmla="*/ 0 w 7"/>
                <a:gd name="T31" fmla="*/ 2147483647 h 11"/>
                <a:gd name="T32" fmla="*/ 2147483647 w 7"/>
                <a:gd name="T33" fmla="*/ 2147483647 h 11"/>
                <a:gd name="T34" fmla="*/ 2147483647 w 7"/>
                <a:gd name="T35" fmla="*/ 2147483647 h 11"/>
                <a:gd name="T36" fmla="*/ 2147483647 w 7"/>
                <a:gd name="T37" fmla="*/ 2147483647 h 11"/>
                <a:gd name="T38" fmla="*/ 2147483647 w 7"/>
                <a:gd name="T39" fmla="*/ 2147483647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11"/>
                <a:gd name="T62" fmla="*/ 7 w 7"/>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11">
                  <a:moveTo>
                    <a:pt x="4" y="9"/>
                  </a:moveTo>
                  <a:lnTo>
                    <a:pt x="6" y="8"/>
                  </a:lnTo>
                  <a:lnTo>
                    <a:pt x="6" y="7"/>
                  </a:lnTo>
                  <a:lnTo>
                    <a:pt x="7" y="7"/>
                  </a:lnTo>
                  <a:lnTo>
                    <a:pt x="6" y="5"/>
                  </a:lnTo>
                  <a:lnTo>
                    <a:pt x="6" y="3"/>
                  </a:lnTo>
                  <a:lnTo>
                    <a:pt x="5" y="1"/>
                  </a:lnTo>
                  <a:lnTo>
                    <a:pt x="4" y="0"/>
                  </a:lnTo>
                  <a:lnTo>
                    <a:pt x="2" y="0"/>
                  </a:lnTo>
                  <a:lnTo>
                    <a:pt x="1" y="0"/>
                  </a:lnTo>
                  <a:lnTo>
                    <a:pt x="0" y="1"/>
                  </a:lnTo>
                  <a:lnTo>
                    <a:pt x="0" y="2"/>
                  </a:lnTo>
                  <a:lnTo>
                    <a:pt x="0" y="3"/>
                  </a:lnTo>
                  <a:lnTo>
                    <a:pt x="0" y="5"/>
                  </a:lnTo>
                  <a:lnTo>
                    <a:pt x="0" y="7"/>
                  </a:lnTo>
                  <a:lnTo>
                    <a:pt x="0" y="8"/>
                  </a:lnTo>
                  <a:lnTo>
                    <a:pt x="1" y="9"/>
                  </a:lnTo>
                  <a:lnTo>
                    <a:pt x="2" y="11"/>
                  </a:lnTo>
                  <a:lnTo>
                    <a:pt x="4" y="11"/>
                  </a:lnTo>
                  <a:lnTo>
                    <a:pt x="4" y="9"/>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32" name="Freeform 389"/>
            <p:cNvSpPr>
              <a:spLocks/>
            </p:cNvSpPr>
            <p:nvPr/>
          </p:nvSpPr>
          <p:spPr bwMode="auto">
            <a:xfrm>
              <a:off x="724" y="2054"/>
              <a:ext cx="10" cy="14"/>
            </a:xfrm>
            <a:custGeom>
              <a:avLst/>
              <a:gdLst>
                <a:gd name="T0" fmla="*/ 0 w 5"/>
                <a:gd name="T1" fmla="*/ 2147483647 h 10"/>
                <a:gd name="T2" fmla="*/ 0 w 5"/>
                <a:gd name="T3" fmla="*/ 2147483647 h 10"/>
                <a:gd name="T4" fmla="*/ 0 w 5"/>
                <a:gd name="T5" fmla="*/ 2147483647 h 10"/>
                <a:gd name="T6" fmla="*/ 0 w 5"/>
                <a:gd name="T7" fmla="*/ 1 h 10"/>
                <a:gd name="T8" fmla="*/ 0 w 5"/>
                <a:gd name="T9" fmla="*/ 0 h 10"/>
                <a:gd name="T10" fmla="*/ 2147483647 w 5"/>
                <a:gd name="T11" fmla="*/ 1 h 10"/>
                <a:gd name="T12" fmla="*/ 2147483647 w 5"/>
                <a:gd name="T13" fmla="*/ 2147483647 h 10"/>
                <a:gd name="T14" fmla="*/ 2147483647 w 5"/>
                <a:gd name="T15" fmla="*/ 2147483647 h 10"/>
                <a:gd name="T16" fmla="*/ 2147483647 w 5"/>
                <a:gd name="T17" fmla="*/ 2147483647 h 10"/>
                <a:gd name="T18" fmla="*/ 2147483647 w 5"/>
                <a:gd name="T19" fmla="*/ 2147483647 h 10"/>
                <a:gd name="T20" fmla="*/ 2147483647 w 5"/>
                <a:gd name="T21" fmla="*/ 2147483647 h 10"/>
                <a:gd name="T22" fmla="*/ 2147483647 w 5"/>
                <a:gd name="T23" fmla="*/ 2147483647 h 10"/>
                <a:gd name="T24" fmla="*/ 2147483647 w 5"/>
                <a:gd name="T25" fmla="*/ 2147483647 h 10"/>
                <a:gd name="T26" fmla="*/ 2147483647 w 5"/>
                <a:gd name="T27" fmla="*/ 2147483647 h 10"/>
                <a:gd name="T28" fmla="*/ 0 w 5"/>
                <a:gd name="T29" fmla="*/ 2147483647 h 10"/>
                <a:gd name="T30" fmla="*/ 0 w 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10"/>
                <a:gd name="T50" fmla="*/ 5 w 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10">
                  <a:moveTo>
                    <a:pt x="0" y="6"/>
                  </a:moveTo>
                  <a:lnTo>
                    <a:pt x="0" y="4"/>
                  </a:lnTo>
                  <a:lnTo>
                    <a:pt x="0" y="2"/>
                  </a:lnTo>
                  <a:lnTo>
                    <a:pt x="0" y="1"/>
                  </a:lnTo>
                  <a:lnTo>
                    <a:pt x="0" y="0"/>
                  </a:lnTo>
                  <a:lnTo>
                    <a:pt x="1" y="1"/>
                  </a:lnTo>
                  <a:lnTo>
                    <a:pt x="2" y="2"/>
                  </a:lnTo>
                  <a:lnTo>
                    <a:pt x="4" y="2"/>
                  </a:lnTo>
                  <a:lnTo>
                    <a:pt x="5" y="5"/>
                  </a:lnTo>
                  <a:lnTo>
                    <a:pt x="5" y="6"/>
                  </a:lnTo>
                  <a:lnTo>
                    <a:pt x="5" y="8"/>
                  </a:lnTo>
                  <a:lnTo>
                    <a:pt x="4" y="8"/>
                  </a:lnTo>
                  <a:lnTo>
                    <a:pt x="2" y="10"/>
                  </a:lnTo>
                  <a:lnTo>
                    <a:pt x="1" y="8"/>
                  </a:lnTo>
                  <a:lnTo>
                    <a:pt x="0" y="7"/>
                  </a:lnTo>
                  <a:lnTo>
                    <a:pt x="0" y="6"/>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33" name="Freeform 390"/>
            <p:cNvSpPr>
              <a:spLocks/>
            </p:cNvSpPr>
            <p:nvPr/>
          </p:nvSpPr>
          <p:spPr bwMode="auto">
            <a:xfrm>
              <a:off x="724" y="2057"/>
              <a:ext cx="4" cy="7"/>
            </a:xfrm>
            <a:custGeom>
              <a:avLst/>
              <a:gdLst>
                <a:gd name="T0" fmla="*/ 0 w 2"/>
                <a:gd name="T1" fmla="*/ 2147483647 h 5"/>
                <a:gd name="T2" fmla="*/ 0 w 2"/>
                <a:gd name="T3" fmla="*/ 2147483647 h 5"/>
                <a:gd name="T4" fmla="*/ 0 w 2"/>
                <a:gd name="T5" fmla="*/ 2147483647 h 5"/>
                <a:gd name="T6" fmla="*/ 0 w 2"/>
                <a:gd name="T7" fmla="*/ 0 h 5"/>
                <a:gd name="T8" fmla="*/ 2147483647 w 2"/>
                <a:gd name="T9" fmla="*/ 0 h 5"/>
                <a:gd name="T10" fmla="*/ 2147483647 w 2"/>
                <a:gd name="T11" fmla="*/ 2147483647 h 5"/>
                <a:gd name="T12" fmla="*/ 2147483647 w 2"/>
                <a:gd name="T13" fmla="*/ 2147483647 h 5"/>
                <a:gd name="T14" fmla="*/ 2147483647 w 2"/>
                <a:gd name="T15" fmla="*/ 2147483647 h 5"/>
                <a:gd name="T16" fmla="*/ 2147483647 w 2"/>
                <a:gd name="T17" fmla="*/ 2147483647 h 5"/>
                <a:gd name="T18" fmla="*/ 2147483647 w 2"/>
                <a:gd name="T19" fmla="*/ 2147483647 h 5"/>
                <a:gd name="T20" fmla="*/ 0 w 2"/>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5"/>
                <a:gd name="T35" fmla="*/ 2 w 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5">
                  <a:moveTo>
                    <a:pt x="0" y="4"/>
                  </a:moveTo>
                  <a:lnTo>
                    <a:pt x="0" y="3"/>
                  </a:lnTo>
                  <a:lnTo>
                    <a:pt x="0" y="2"/>
                  </a:lnTo>
                  <a:lnTo>
                    <a:pt x="0" y="0"/>
                  </a:lnTo>
                  <a:lnTo>
                    <a:pt x="1" y="0"/>
                  </a:lnTo>
                  <a:lnTo>
                    <a:pt x="2" y="2"/>
                  </a:lnTo>
                  <a:lnTo>
                    <a:pt x="2" y="3"/>
                  </a:lnTo>
                  <a:lnTo>
                    <a:pt x="2" y="4"/>
                  </a:lnTo>
                  <a:lnTo>
                    <a:pt x="2" y="5"/>
                  </a:lnTo>
                  <a:lnTo>
                    <a:pt x="1" y="4"/>
                  </a:lnTo>
                  <a:lnTo>
                    <a:pt x="0" y="4"/>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34" name="Freeform 391"/>
            <p:cNvSpPr>
              <a:spLocks/>
            </p:cNvSpPr>
            <p:nvPr/>
          </p:nvSpPr>
          <p:spPr bwMode="auto">
            <a:xfrm>
              <a:off x="781" y="2077"/>
              <a:ext cx="17" cy="12"/>
            </a:xfrm>
            <a:custGeom>
              <a:avLst/>
              <a:gdLst>
                <a:gd name="T0" fmla="*/ 2147483647 w 9"/>
                <a:gd name="T1" fmla="*/ 2147483647 h 9"/>
                <a:gd name="T2" fmla="*/ 2147483647 w 9"/>
                <a:gd name="T3" fmla="*/ 2147483647 h 9"/>
                <a:gd name="T4" fmla="*/ 2147483647 w 9"/>
                <a:gd name="T5" fmla="*/ 2147483647 h 9"/>
                <a:gd name="T6" fmla="*/ 2147483647 w 9"/>
                <a:gd name="T7" fmla="*/ 2147483647 h 9"/>
                <a:gd name="T8" fmla="*/ 2147483647 w 9"/>
                <a:gd name="T9" fmla="*/ 2147483647 h 9"/>
                <a:gd name="T10" fmla="*/ 2147483647 w 9"/>
                <a:gd name="T11" fmla="*/ 1 h 9"/>
                <a:gd name="T12" fmla="*/ 2147483647 w 9"/>
                <a:gd name="T13" fmla="*/ 0 h 9"/>
                <a:gd name="T14" fmla="*/ 2147483647 w 9"/>
                <a:gd name="T15" fmla="*/ 0 h 9"/>
                <a:gd name="T16" fmla="*/ 2147483647 w 9"/>
                <a:gd name="T17" fmla="*/ 0 h 9"/>
                <a:gd name="T18" fmla="*/ 2147483647 w 9"/>
                <a:gd name="T19" fmla="*/ 1 h 9"/>
                <a:gd name="T20" fmla="*/ 0 w 9"/>
                <a:gd name="T21" fmla="*/ 1 h 9"/>
                <a:gd name="T22" fmla="*/ 0 w 9"/>
                <a:gd name="T23" fmla="*/ 2147483647 h 9"/>
                <a:gd name="T24" fmla="*/ 0 w 9"/>
                <a:gd name="T25" fmla="*/ 2147483647 h 9"/>
                <a:gd name="T26" fmla="*/ 0 w 9"/>
                <a:gd name="T27" fmla="*/ 2147483647 h 9"/>
                <a:gd name="T28" fmla="*/ 2147483647 w 9"/>
                <a:gd name="T29" fmla="*/ 2147483647 h 9"/>
                <a:gd name="T30" fmla="*/ 2147483647 w 9"/>
                <a:gd name="T31" fmla="*/ 2147483647 h 9"/>
                <a:gd name="T32" fmla="*/ 2147483647 w 9"/>
                <a:gd name="T33" fmla="*/ 2147483647 h 9"/>
                <a:gd name="T34" fmla="*/ 2147483647 w 9"/>
                <a:gd name="T35" fmla="*/ 2147483647 h 9"/>
                <a:gd name="T36" fmla="*/ 2147483647 w 9"/>
                <a:gd name="T37" fmla="*/ 2147483647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9"/>
                <a:gd name="T59" fmla="*/ 9 w 9"/>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9">
                  <a:moveTo>
                    <a:pt x="7" y="9"/>
                  </a:moveTo>
                  <a:lnTo>
                    <a:pt x="9" y="7"/>
                  </a:lnTo>
                  <a:lnTo>
                    <a:pt x="9" y="6"/>
                  </a:lnTo>
                  <a:lnTo>
                    <a:pt x="9" y="5"/>
                  </a:lnTo>
                  <a:lnTo>
                    <a:pt x="9" y="3"/>
                  </a:lnTo>
                  <a:lnTo>
                    <a:pt x="8" y="1"/>
                  </a:lnTo>
                  <a:lnTo>
                    <a:pt x="5" y="0"/>
                  </a:lnTo>
                  <a:lnTo>
                    <a:pt x="4" y="0"/>
                  </a:lnTo>
                  <a:lnTo>
                    <a:pt x="3" y="0"/>
                  </a:lnTo>
                  <a:lnTo>
                    <a:pt x="2" y="1"/>
                  </a:lnTo>
                  <a:lnTo>
                    <a:pt x="0" y="1"/>
                  </a:lnTo>
                  <a:lnTo>
                    <a:pt x="0" y="3"/>
                  </a:lnTo>
                  <a:lnTo>
                    <a:pt x="0" y="4"/>
                  </a:lnTo>
                  <a:lnTo>
                    <a:pt x="0" y="5"/>
                  </a:lnTo>
                  <a:lnTo>
                    <a:pt x="2" y="5"/>
                  </a:lnTo>
                  <a:lnTo>
                    <a:pt x="3" y="7"/>
                  </a:lnTo>
                  <a:lnTo>
                    <a:pt x="4" y="9"/>
                  </a:lnTo>
                  <a:lnTo>
                    <a:pt x="5" y="9"/>
                  </a:lnTo>
                  <a:lnTo>
                    <a:pt x="7" y="9"/>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35" name="Freeform 392"/>
            <p:cNvSpPr>
              <a:spLocks/>
            </p:cNvSpPr>
            <p:nvPr/>
          </p:nvSpPr>
          <p:spPr bwMode="auto">
            <a:xfrm>
              <a:off x="781" y="2078"/>
              <a:ext cx="13" cy="11"/>
            </a:xfrm>
            <a:custGeom>
              <a:avLst/>
              <a:gdLst>
                <a:gd name="T0" fmla="*/ 2147483647 w 7"/>
                <a:gd name="T1" fmla="*/ 2147483647 h 8"/>
                <a:gd name="T2" fmla="*/ 0 w 7"/>
                <a:gd name="T3" fmla="*/ 2147483647 h 8"/>
                <a:gd name="T4" fmla="*/ 0 w 7"/>
                <a:gd name="T5" fmla="*/ 2147483647 h 8"/>
                <a:gd name="T6" fmla="*/ 0 w 7"/>
                <a:gd name="T7" fmla="*/ 2147483647 h 8"/>
                <a:gd name="T8" fmla="*/ 0 w 7"/>
                <a:gd name="T9" fmla="*/ 0 h 8"/>
                <a:gd name="T10" fmla="*/ 2147483647 w 7"/>
                <a:gd name="T11" fmla="*/ 0 h 8"/>
                <a:gd name="T12" fmla="*/ 2147483647 w 7"/>
                <a:gd name="T13" fmla="*/ 0 h 8"/>
                <a:gd name="T14" fmla="*/ 2147483647 w 7"/>
                <a:gd name="T15" fmla="*/ 0 h 8"/>
                <a:gd name="T16" fmla="*/ 2147483647 w 7"/>
                <a:gd name="T17" fmla="*/ 2147483647 h 8"/>
                <a:gd name="T18" fmla="*/ 2147483647 w 7"/>
                <a:gd name="T19" fmla="*/ 2147483647 h 8"/>
                <a:gd name="T20" fmla="*/ 2147483647 w 7"/>
                <a:gd name="T21" fmla="*/ 2147483647 h 8"/>
                <a:gd name="T22" fmla="*/ 2147483647 w 7"/>
                <a:gd name="T23" fmla="*/ 2147483647 h 8"/>
                <a:gd name="T24" fmla="*/ 2147483647 w 7"/>
                <a:gd name="T25" fmla="*/ 2147483647 h 8"/>
                <a:gd name="T26" fmla="*/ 2147483647 w 7"/>
                <a:gd name="T27" fmla="*/ 2147483647 h 8"/>
                <a:gd name="T28" fmla="*/ 2147483647 w 7"/>
                <a:gd name="T29" fmla="*/ 2147483647 h 8"/>
                <a:gd name="T30" fmla="*/ 2147483647 w 7"/>
                <a:gd name="T31" fmla="*/ 2147483647 h 8"/>
                <a:gd name="T32" fmla="*/ 2147483647 w 7"/>
                <a:gd name="T33" fmla="*/ 2147483647 h 8"/>
                <a:gd name="T34" fmla="*/ 2147483647 w 7"/>
                <a:gd name="T35" fmla="*/ 2147483647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8"/>
                <a:gd name="T56" fmla="*/ 7 w 7"/>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8">
                  <a:moveTo>
                    <a:pt x="2" y="4"/>
                  </a:moveTo>
                  <a:lnTo>
                    <a:pt x="0" y="4"/>
                  </a:lnTo>
                  <a:lnTo>
                    <a:pt x="0" y="3"/>
                  </a:lnTo>
                  <a:lnTo>
                    <a:pt x="0" y="2"/>
                  </a:lnTo>
                  <a:lnTo>
                    <a:pt x="0" y="0"/>
                  </a:lnTo>
                  <a:lnTo>
                    <a:pt x="2" y="0"/>
                  </a:lnTo>
                  <a:lnTo>
                    <a:pt x="3" y="0"/>
                  </a:lnTo>
                  <a:lnTo>
                    <a:pt x="4" y="0"/>
                  </a:lnTo>
                  <a:lnTo>
                    <a:pt x="5" y="2"/>
                  </a:lnTo>
                  <a:lnTo>
                    <a:pt x="5" y="3"/>
                  </a:lnTo>
                  <a:lnTo>
                    <a:pt x="7" y="4"/>
                  </a:lnTo>
                  <a:lnTo>
                    <a:pt x="7" y="5"/>
                  </a:lnTo>
                  <a:lnTo>
                    <a:pt x="7" y="6"/>
                  </a:lnTo>
                  <a:lnTo>
                    <a:pt x="7" y="8"/>
                  </a:lnTo>
                  <a:lnTo>
                    <a:pt x="5" y="8"/>
                  </a:lnTo>
                  <a:lnTo>
                    <a:pt x="4" y="8"/>
                  </a:lnTo>
                  <a:lnTo>
                    <a:pt x="3" y="6"/>
                  </a:lnTo>
                  <a:lnTo>
                    <a:pt x="2" y="4"/>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36" name="Freeform 393"/>
            <p:cNvSpPr>
              <a:spLocks/>
            </p:cNvSpPr>
            <p:nvPr/>
          </p:nvSpPr>
          <p:spPr bwMode="auto">
            <a:xfrm>
              <a:off x="785" y="2081"/>
              <a:ext cx="6" cy="4"/>
            </a:xfrm>
            <a:custGeom>
              <a:avLst/>
              <a:gdLst>
                <a:gd name="T0" fmla="*/ 2147483647 w 3"/>
                <a:gd name="T1" fmla="*/ 2055408328 h 3"/>
                <a:gd name="T2" fmla="*/ 2147483647 w 3"/>
                <a:gd name="T3" fmla="*/ 2055408328 h 3"/>
                <a:gd name="T4" fmla="*/ 0 w 3"/>
                <a:gd name="T5" fmla="*/ 2055408328 h 3"/>
                <a:gd name="T6" fmla="*/ 2147483647 w 3"/>
                <a:gd name="T7" fmla="*/ 1 h 3"/>
                <a:gd name="T8" fmla="*/ 2147483647 w 3"/>
                <a:gd name="T9" fmla="*/ 0 h 3"/>
                <a:gd name="T10" fmla="*/ 2147483647 w 3"/>
                <a:gd name="T11" fmla="*/ 1 h 3"/>
                <a:gd name="T12" fmla="*/ 2147483647 w 3"/>
                <a:gd name="T13" fmla="*/ 2055408328 h 3"/>
                <a:gd name="T14" fmla="*/ 2147483647 w 3"/>
                <a:gd name="T15" fmla="*/ 2147483647 h 3"/>
                <a:gd name="T16" fmla="*/ 2147483647 w 3"/>
                <a:gd name="T17" fmla="*/ 2147483647 h 3"/>
                <a:gd name="T18" fmla="*/ 2147483647 w 3"/>
                <a:gd name="T19" fmla="*/ 2055408328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1" y="2"/>
                  </a:moveTo>
                  <a:lnTo>
                    <a:pt x="1" y="2"/>
                  </a:lnTo>
                  <a:lnTo>
                    <a:pt x="0" y="2"/>
                  </a:lnTo>
                  <a:lnTo>
                    <a:pt x="1" y="1"/>
                  </a:lnTo>
                  <a:lnTo>
                    <a:pt x="1" y="0"/>
                  </a:lnTo>
                  <a:lnTo>
                    <a:pt x="2" y="1"/>
                  </a:lnTo>
                  <a:lnTo>
                    <a:pt x="3" y="2"/>
                  </a:lnTo>
                  <a:lnTo>
                    <a:pt x="3" y="3"/>
                  </a:lnTo>
                  <a:lnTo>
                    <a:pt x="2" y="3"/>
                  </a:lnTo>
                  <a:lnTo>
                    <a:pt x="1" y="2"/>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37" name="Freeform 394"/>
            <p:cNvSpPr>
              <a:spLocks/>
            </p:cNvSpPr>
            <p:nvPr/>
          </p:nvSpPr>
          <p:spPr bwMode="auto">
            <a:xfrm>
              <a:off x="724" y="2005"/>
              <a:ext cx="40" cy="45"/>
            </a:xfrm>
            <a:custGeom>
              <a:avLst/>
              <a:gdLst>
                <a:gd name="T0" fmla="*/ 0 w 21"/>
                <a:gd name="T1" fmla="*/ 2147483647 h 34"/>
                <a:gd name="T2" fmla="*/ 2147483647 w 21"/>
                <a:gd name="T3" fmla="*/ 0 h 34"/>
                <a:gd name="T4" fmla="*/ 2147483647 w 21"/>
                <a:gd name="T5" fmla="*/ 2147483647 h 34"/>
                <a:gd name="T6" fmla="*/ 0 w 21"/>
                <a:gd name="T7" fmla="*/ 2147483647 h 34"/>
                <a:gd name="T8" fmla="*/ 0 w 21"/>
                <a:gd name="T9" fmla="*/ 2147483647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12"/>
                  </a:moveTo>
                  <a:lnTo>
                    <a:pt x="21" y="0"/>
                  </a:lnTo>
                  <a:lnTo>
                    <a:pt x="21" y="22"/>
                  </a:lnTo>
                  <a:lnTo>
                    <a:pt x="0" y="34"/>
                  </a:lnTo>
                  <a:lnTo>
                    <a:pt x="0" y="12"/>
                  </a:lnTo>
                  <a:close/>
                </a:path>
              </a:pathLst>
            </a:custGeom>
            <a:solidFill>
              <a:srgbClr val="B3B3B3"/>
            </a:solidFill>
            <a:ln w="9525">
              <a:noFill/>
              <a:round/>
              <a:headEnd/>
              <a:tailEnd/>
            </a:ln>
          </p:spPr>
          <p:txBody>
            <a:bodyPr/>
            <a:lstStyle/>
            <a:p>
              <a:endParaRPr lang="it-IT">
                <a:solidFill>
                  <a:srgbClr val="000000"/>
                </a:solidFill>
                <a:latin typeface="Arial" charset="0"/>
              </a:endParaRPr>
            </a:p>
          </p:txBody>
        </p:sp>
        <p:sp>
          <p:nvSpPr>
            <p:cNvPr id="138" name="Freeform 395"/>
            <p:cNvSpPr>
              <a:spLocks/>
            </p:cNvSpPr>
            <p:nvPr/>
          </p:nvSpPr>
          <p:spPr bwMode="auto">
            <a:xfrm>
              <a:off x="591" y="1997"/>
              <a:ext cx="19" cy="14"/>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1 h 10"/>
                <a:gd name="T14" fmla="*/ 2147483647 w 10"/>
                <a:gd name="T15" fmla="*/ 1 h 10"/>
                <a:gd name="T16" fmla="*/ 2147483647 w 10"/>
                <a:gd name="T17" fmla="*/ 0 h 10"/>
                <a:gd name="T18" fmla="*/ 2147483647 w 10"/>
                <a:gd name="T19" fmla="*/ 0 h 10"/>
                <a:gd name="T20" fmla="*/ 2147483647 w 10"/>
                <a:gd name="T21" fmla="*/ 1 h 10"/>
                <a:gd name="T22" fmla="*/ 0 w 10"/>
                <a:gd name="T23" fmla="*/ 2147483647 h 10"/>
                <a:gd name="T24" fmla="*/ 0 w 10"/>
                <a:gd name="T25" fmla="*/ 2147483647 h 10"/>
                <a:gd name="T26" fmla="*/ 0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214748364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6" y="10"/>
                  </a:moveTo>
                  <a:lnTo>
                    <a:pt x="9" y="8"/>
                  </a:lnTo>
                  <a:lnTo>
                    <a:pt x="10" y="7"/>
                  </a:lnTo>
                  <a:lnTo>
                    <a:pt x="10" y="6"/>
                  </a:lnTo>
                  <a:lnTo>
                    <a:pt x="10" y="5"/>
                  </a:lnTo>
                  <a:lnTo>
                    <a:pt x="9" y="4"/>
                  </a:lnTo>
                  <a:lnTo>
                    <a:pt x="8" y="1"/>
                  </a:lnTo>
                  <a:lnTo>
                    <a:pt x="6" y="1"/>
                  </a:lnTo>
                  <a:lnTo>
                    <a:pt x="5" y="0"/>
                  </a:lnTo>
                  <a:lnTo>
                    <a:pt x="4" y="0"/>
                  </a:lnTo>
                  <a:lnTo>
                    <a:pt x="1" y="1"/>
                  </a:lnTo>
                  <a:lnTo>
                    <a:pt x="0" y="2"/>
                  </a:lnTo>
                  <a:lnTo>
                    <a:pt x="0" y="4"/>
                  </a:lnTo>
                  <a:lnTo>
                    <a:pt x="0" y="5"/>
                  </a:lnTo>
                  <a:lnTo>
                    <a:pt x="1" y="7"/>
                  </a:lnTo>
                  <a:lnTo>
                    <a:pt x="3" y="8"/>
                  </a:lnTo>
                  <a:lnTo>
                    <a:pt x="4" y="10"/>
                  </a:lnTo>
                  <a:lnTo>
                    <a:pt x="5" y="10"/>
                  </a:lnTo>
                  <a:lnTo>
                    <a:pt x="6"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39" name="Freeform 396"/>
            <p:cNvSpPr>
              <a:spLocks/>
            </p:cNvSpPr>
            <p:nvPr/>
          </p:nvSpPr>
          <p:spPr bwMode="auto">
            <a:xfrm>
              <a:off x="591" y="1999"/>
              <a:ext cx="15" cy="12"/>
            </a:xfrm>
            <a:custGeom>
              <a:avLst/>
              <a:gdLst>
                <a:gd name="T0" fmla="*/ 2147483647 w 8"/>
                <a:gd name="T1" fmla="*/ 2147483647 h 9"/>
                <a:gd name="T2" fmla="*/ 0 w 8"/>
                <a:gd name="T3" fmla="*/ 2147483647 h 9"/>
                <a:gd name="T4" fmla="*/ 0 w 8"/>
                <a:gd name="T5" fmla="*/ 2147483647 h 9"/>
                <a:gd name="T6" fmla="*/ 0 w 8"/>
                <a:gd name="T7" fmla="*/ 1 h 9"/>
                <a:gd name="T8" fmla="*/ 2147483647 w 8"/>
                <a:gd name="T9" fmla="*/ 0 h 9"/>
                <a:gd name="T10" fmla="*/ 2147483647 w 8"/>
                <a:gd name="T11" fmla="*/ 0 h 9"/>
                <a:gd name="T12" fmla="*/ 2147483647 w 8"/>
                <a:gd name="T13" fmla="*/ 0 h 9"/>
                <a:gd name="T14" fmla="*/ 2147483647 w 8"/>
                <a:gd name="T15" fmla="*/ 1 h 9"/>
                <a:gd name="T16" fmla="*/ 2147483647 w 8"/>
                <a:gd name="T17" fmla="*/ 2147483647 h 9"/>
                <a:gd name="T18" fmla="*/ 2147483647 w 8"/>
                <a:gd name="T19" fmla="*/ 2147483647 h 9"/>
                <a:gd name="T20" fmla="*/ 2147483647 w 8"/>
                <a:gd name="T21" fmla="*/ 2147483647 h 9"/>
                <a:gd name="T22" fmla="*/ 2147483647 w 8"/>
                <a:gd name="T23" fmla="*/ 2147483647 h 9"/>
                <a:gd name="T24" fmla="*/ 2147483647 w 8"/>
                <a:gd name="T25" fmla="*/ 2147483647 h 9"/>
                <a:gd name="T26" fmla="*/ 2147483647 w 8"/>
                <a:gd name="T27" fmla="*/ 2147483647 h 9"/>
                <a:gd name="T28" fmla="*/ 2147483647 w 8"/>
                <a:gd name="T29" fmla="*/ 2147483647 h 9"/>
                <a:gd name="T30" fmla="*/ 2147483647 w 8"/>
                <a:gd name="T31" fmla="*/ 2147483647 h 9"/>
                <a:gd name="T32" fmla="*/ 2147483647 w 8"/>
                <a:gd name="T33" fmla="*/ 2147483647 h 9"/>
                <a:gd name="T34" fmla="*/ 2147483647 w 8"/>
                <a:gd name="T35" fmla="*/ 2147483647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9"/>
                <a:gd name="T56" fmla="*/ 8 w 8"/>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9">
                  <a:moveTo>
                    <a:pt x="1" y="6"/>
                  </a:moveTo>
                  <a:lnTo>
                    <a:pt x="0" y="4"/>
                  </a:lnTo>
                  <a:lnTo>
                    <a:pt x="0" y="3"/>
                  </a:lnTo>
                  <a:lnTo>
                    <a:pt x="0" y="1"/>
                  </a:lnTo>
                  <a:lnTo>
                    <a:pt x="1" y="0"/>
                  </a:lnTo>
                  <a:lnTo>
                    <a:pt x="3" y="0"/>
                  </a:lnTo>
                  <a:lnTo>
                    <a:pt x="4" y="0"/>
                  </a:lnTo>
                  <a:lnTo>
                    <a:pt x="5" y="1"/>
                  </a:lnTo>
                  <a:lnTo>
                    <a:pt x="6" y="3"/>
                  </a:lnTo>
                  <a:lnTo>
                    <a:pt x="8" y="5"/>
                  </a:lnTo>
                  <a:lnTo>
                    <a:pt x="8" y="6"/>
                  </a:lnTo>
                  <a:lnTo>
                    <a:pt x="8" y="7"/>
                  </a:lnTo>
                  <a:lnTo>
                    <a:pt x="8" y="9"/>
                  </a:lnTo>
                  <a:lnTo>
                    <a:pt x="6" y="9"/>
                  </a:lnTo>
                  <a:lnTo>
                    <a:pt x="5" y="9"/>
                  </a:lnTo>
                  <a:lnTo>
                    <a:pt x="4" y="9"/>
                  </a:lnTo>
                  <a:lnTo>
                    <a:pt x="3" y="7"/>
                  </a:lnTo>
                  <a:lnTo>
                    <a:pt x="1" y="6"/>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40" name="Freeform 397"/>
            <p:cNvSpPr>
              <a:spLocks/>
            </p:cNvSpPr>
            <p:nvPr/>
          </p:nvSpPr>
          <p:spPr bwMode="auto">
            <a:xfrm>
              <a:off x="597" y="2003"/>
              <a:ext cx="6" cy="4"/>
            </a:xfrm>
            <a:custGeom>
              <a:avLst/>
              <a:gdLst>
                <a:gd name="T0" fmla="*/ 0 w 3"/>
                <a:gd name="T1" fmla="*/ 2055408328 h 3"/>
                <a:gd name="T2" fmla="*/ 0 w 3"/>
                <a:gd name="T3" fmla="*/ 1 h 3"/>
                <a:gd name="T4" fmla="*/ 0 w 3"/>
                <a:gd name="T5" fmla="*/ 0 h 3"/>
                <a:gd name="T6" fmla="*/ 2147483647 w 3"/>
                <a:gd name="T7" fmla="*/ 0 h 3"/>
                <a:gd name="T8" fmla="*/ 2147483647 w 3"/>
                <a:gd name="T9" fmla="*/ 1 h 3"/>
                <a:gd name="T10" fmla="*/ 2147483647 w 3"/>
                <a:gd name="T11" fmla="*/ 2055408328 h 3"/>
                <a:gd name="T12" fmla="*/ 2147483647 w 3"/>
                <a:gd name="T13" fmla="*/ 2147483647 h 3"/>
                <a:gd name="T14" fmla="*/ 2147483647 w 3"/>
                <a:gd name="T15" fmla="*/ 2147483647 h 3"/>
                <a:gd name="T16" fmla="*/ 2147483647 w 3"/>
                <a:gd name="T17" fmla="*/ 2147483647 h 3"/>
                <a:gd name="T18" fmla="*/ 0 w 3"/>
                <a:gd name="T19" fmla="*/ 2055408328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2"/>
                  </a:moveTo>
                  <a:lnTo>
                    <a:pt x="0" y="1"/>
                  </a:lnTo>
                  <a:lnTo>
                    <a:pt x="0" y="0"/>
                  </a:lnTo>
                  <a:lnTo>
                    <a:pt x="1" y="0"/>
                  </a:lnTo>
                  <a:lnTo>
                    <a:pt x="2" y="1"/>
                  </a:lnTo>
                  <a:lnTo>
                    <a:pt x="3" y="2"/>
                  </a:lnTo>
                  <a:lnTo>
                    <a:pt x="3" y="3"/>
                  </a:lnTo>
                  <a:lnTo>
                    <a:pt x="2" y="3"/>
                  </a:lnTo>
                  <a:lnTo>
                    <a:pt x="1" y="3"/>
                  </a:lnTo>
                  <a:lnTo>
                    <a:pt x="0" y="2"/>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41" name="Freeform 398"/>
            <p:cNvSpPr>
              <a:spLocks/>
            </p:cNvSpPr>
            <p:nvPr/>
          </p:nvSpPr>
          <p:spPr bwMode="auto">
            <a:xfrm>
              <a:off x="608" y="2004"/>
              <a:ext cx="17" cy="13"/>
            </a:xfrm>
            <a:custGeom>
              <a:avLst/>
              <a:gdLst>
                <a:gd name="T0" fmla="*/ 2147483647 w 9"/>
                <a:gd name="T1" fmla="*/ 1626470855 h 10"/>
                <a:gd name="T2" fmla="*/ 2147483647 w 9"/>
                <a:gd name="T3" fmla="*/ 1251072931 h 10"/>
                <a:gd name="T4" fmla="*/ 2147483647 w 9"/>
                <a:gd name="T5" fmla="*/ 1165438864 h 10"/>
                <a:gd name="T6" fmla="*/ 2147483647 w 9"/>
                <a:gd name="T7" fmla="*/ 962363050 h 10"/>
                <a:gd name="T8" fmla="*/ 2147483647 w 9"/>
                <a:gd name="T9" fmla="*/ 896492637 h 10"/>
                <a:gd name="T10" fmla="*/ 2147483647 w 9"/>
                <a:gd name="T11" fmla="*/ 408141937 h 10"/>
                <a:gd name="T12" fmla="*/ 2147483647 w 9"/>
                <a:gd name="T13" fmla="*/ 1 h 10"/>
                <a:gd name="T14" fmla="*/ 2147483647 w 9"/>
                <a:gd name="T15" fmla="*/ 0 h 10"/>
                <a:gd name="T16" fmla="*/ 2147483647 w 9"/>
                <a:gd name="T17" fmla="*/ 0 h 10"/>
                <a:gd name="T18" fmla="*/ 2147483647 w 9"/>
                <a:gd name="T19" fmla="*/ 0 h 10"/>
                <a:gd name="T20" fmla="*/ 2147483647 w 9"/>
                <a:gd name="T21" fmla="*/ 1 h 10"/>
                <a:gd name="T22" fmla="*/ 0 w 9"/>
                <a:gd name="T23" fmla="*/ 1 h 10"/>
                <a:gd name="T24" fmla="*/ 0 w 9"/>
                <a:gd name="T25" fmla="*/ 408141937 h 10"/>
                <a:gd name="T26" fmla="*/ 0 w 9"/>
                <a:gd name="T27" fmla="*/ 530584335 h 10"/>
                <a:gd name="T28" fmla="*/ 0 w 9"/>
                <a:gd name="T29" fmla="*/ 896492637 h 10"/>
                <a:gd name="T30" fmla="*/ 2147483647 w 9"/>
                <a:gd name="T31" fmla="*/ 962363050 h 10"/>
                <a:gd name="T32" fmla="*/ 2147483647 w 9"/>
                <a:gd name="T33" fmla="*/ 1251072931 h 10"/>
                <a:gd name="T34" fmla="*/ 2147483647 w 9"/>
                <a:gd name="T35" fmla="*/ 1626470855 h 10"/>
                <a:gd name="T36" fmla="*/ 2147483647 w 9"/>
                <a:gd name="T37" fmla="*/ 1626470855 h 10"/>
                <a:gd name="T38" fmla="*/ 2147483647 w 9"/>
                <a:gd name="T39" fmla="*/ 1626470855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0"/>
                <a:gd name="T62" fmla="*/ 9 w 9"/>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0">
                  <a:moveTo>
                    <a:pt x="6" y="10"/>
                  </a:moveTo>
                  <a:lnTo>
                    <a:pt x="9" y="8"/>
                  </a:lnTo>
                  <a:lnTo>
                    <a:pt x="9" y="7"/>
                  </a:lnTo>
                  <a:lnTo>
                    <a:pt x="9" y="6"/>
                  </a:lnTo>
                  <a:lnTo>
                    <a:pt x="9" y="5"/>
                  </a:lnTo>
                  <a:lnTo>
                    <a:pt x="9" y="2"/>
                  </a:lnTo>
                  <a:lnTo>
                    <a:pt x="8" y="1"/>
                  </a:lnTo>
                  <a:lnTo>
                    <a:pt x="5" y="0"/>
                  </a:lnTo>
                  <a:lnTo>
                    <a:pt x="4" y="0"/>
                  </a:lnTo>
                  <a:lnTo>
                    <a:pt x="3" y="0"/>
                  </a:lnTo>
                  <a:lnTo>
                    <a:pt x="1" y="1"/>
                  </a:lnTo>
                  <a:lnTo>
                    <a:pt x="0" y="1"/>
                  </a:lnTo>
                  <a:lnTo>
                    <a:pt x="0" y="2"/>
                  </a:lnTo>
                  <a:lnTo>
                    <a:pt x="0" y="3"/>
                  </a:lnTo>
                  <a:lnTo>
                    <a:pt x="0" y="5"/>
                  </a:lnTo>
                  <a:lnTo>
                    <a:pt x="1" y="6"/>
                  </a:lnTo>
                  <a:lnTo>
                    <a:pt x="1" y="8"/>
                  </a:lnTo>
                  <a:lnTo>
                    <a:pt x="4" y="10"/>
                  </a:lnTo>
                  <a:lnTo>
                    <a:pt x="5" y="10"/>
                  </a:lnTo>
                  <a:lnTo>
                    <a:pt x="6"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42" name="Freeform 399"/>
            <p:cNvSpPr>
              <a:spLocks/>
            </p:cNvSpPr>
            <p:nvPr/>
          </p:nvSpPr>
          <p:spPr bwMode="auto">
            <a:xfrm>
              <a:off x="608" y="2005"/>
              <a:ext cx="15" cy="12"/>
            </a:xfrm>
            <a:custGeom>
              <a:avLst/>
              <a:gdLst>
                <a:gd name="T0" fmla="*/ 2147483647 w 8"/>
                <a:gd name="T1" fmla="*/ 2147483647 h 9"/>
                <a:gd name="T2" fmla="*/ 0 w 8"/>
                <a:gd name="T3" fmla="*/ 2147483647 h 9"/>
                <a:gd name="T4" fmla="*/ 0 w 8"/>
                <a:gd name="T5" fmla="*/ 2055408110 h 9"/>
                <a:gd name="T6" fmla="*/ 0 w 8"/>
                <a:gd name="T7" fmla="*/ 1 h 9"/>
                <a:gd name="T8" fmla="*/ 0 w 8"/>
                <a:gd name="T9" fmla="*/ 0 h 9"/>
                <a:gd name="T10" fmla="*/ 2147483647 w 8"/>
                <a:gd name="T11" fmla="*/ 0 h 9"/>
                <a:gd name="T12" fmla="*/ 2147483647 w 8"/>
                <a:gd name="T13" fmla="*/ 0 h 9"/>
                <a:gd name="T14" fmla="*/ 2147483647 w 8"/>
                <a:gd name="T15" fmla="*/ 1 h 9"/>
                <a:gd name="T16" fmla="*/ 2147483647 w 8"/>
                <a:gd name="T17" fmla="*/ 2055408110 h 9"/>
                <a:gd name="T18" fmla="*/ 2147483647 w 8"/>
                <a:gd name="T19" fmla="*/ 2147483647 h 9"/>
                <a:gd name="T20" fmla="*/ 2147483647 w 8"/>
                <a:gd name="T21" fmla="*/ 2147483647 h 9"/>
                <a:gd name="T22" fmla="*/ 2147483647 w 8"/>
                <a:gd name="T23" fmla="*/ 2147483647 h 9"/>
                <a:gd name="T24" fmla="*/ 2147483647 w 8"/>
                <a:gd name="T25" fmla="*/ 2147483647 h 9"/>
                <a:gd name="T26" fmla="*/ 2147483647 w 8"/>
                <a:gd name="T27" fmla="*/ 2147483647 h 9"/>
                <a:gd name="T28" fmla="*/ 2147483647 w 8"/>
                <a:gd name="T29" fmla="*/ 2147483647 h 9"/>
                <a:gd name="T30" fmla="*/ 2147483647 w 8"/>
                <a:gd name="T31" fmla="*/ 2147483647 h 9"/>
                <a:gd name="T32" fmla="*/ 2147483647 w 8"/>
                <a:gd name="T33" fmla="*/ 214748364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9"/>
                <a:gd name="T53" fmla="*/ 8 w 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9">
                  <a:moveTo>
                    <a:pt x="1" y="5"/>
                  </a:moveTo>
                  <a:lnTo>
                    <a:pt x="0" y="4"/>
                  </a:lnTo>
                  <a:lnTo>
                    <a:pt x="0" y="2"/>
                  </a:lnTo>
                  <a:lnTo>
                    <a:pt x="0" y="1"/>
                  </a:lnTo>
                  <a:lnTo>
                    <a:pt x="0" y="0"/>
                  </a:lnTo>
                  <a:lnTo>
                    <a:pt x="1" y="0"/>
                  </a:lnTo>
                  <a:lnTo>
                    <a:pt x="4" y="0"/>
                  </a:lnTo>
                  <a:lnTo>
                    <a:pt x="5" y="1"/>
                  </a:lnTo>
                  <a:lnTo>
                    <a:pt x="6" y="2"/>
                  </a:lnTo>
                  <a:lnTo>
                    <a:pt x="6" y="5"/>
                  </a:lnTo>
                  <a:lnTo>
                    <a:pt x="8" y="6"/>
                  </a:lnTo>
                  <a:lnTo>
                    <a:pt x="6" y="7"/>
                  </a:lnTo>
                  <a:lnTo>
                    <a:pt x="6" y="9"/>
                  </a:lnTo>
                  <a:lnTo>
                    <a:pt x="5" y="9"/>
                  </a:lnTo>
                  <a:lnTo>
                    <a:pt x="4" y="9"/>
                  </a:lnTo>
                  <a:lnTo>
                    <a:pt x="1" y="7"/>
                  </a:lnTo>
                  <a:lnTo>
                    <a:pt x="1" y="5"/>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43" name="Freeform 400"/>
            <p:cNvSpPr>
              <a:spLocks/>
            </p:cNvSpPr>
            <p:nvPr/>
          </p:nvSpPr>
          <p:spPr bwMode="auto">
            <a:xfrm>
              <a:off x="610" y="2007"/>
              <a:ext cx="8" cy="6"/>
            </a:xfrm>
            <a:custGeom>
              <a:avLst/>
              <a:gdLst>
                <a:gd name="T0" fmla="*/ 2147483647 w 4"/>
                <a:gd name="T1" fmla="*/ 1955666 h 5"/>
                <a:gd name="T2" fmla="*/ 0 w 4"/>
                <a:gd name="T3" fmla="*/ 1629722 h 5"/>
                <a:gd name="T4" fmla="*/ 0 w 4"/>
                <a:gd name="T5" fmla="*/ 1 h 5"/>
                <a:gd name="T6" fmla="*/ 2147483647 w 4"/>
                <a:gd name="T7" fmla="*/ 1 h 5"/>
                <a:gd name="T8" fmla="*/ 2147483647 w 4"/>
                <a:gd name="T9" fmla="*/ 0 h 5"/>
                <a:gd name="T10" fmla="*/ 2147483647 w 4"/>
                <a:gd name="T11" fmla="*/ 1 h 5"/>
                <a:gd name="T12" fmla="*/ 2147483647 w 4"/>
                <a:gd name="T13" fmla="*/ 1629722 h 5"/>
                <a:gd name="T14" fmla="*/ 2147483647 w 4"/>
                <a:gd name="T15" fmla="*/ 1955666 h 5"/>
                <a:gd name="T16" fmla="*/ 2147483647 w 4"/>
                <a:gd name="T17" fmla="*/ 2346799 h 5"/>
                <a:gd name="T18" fmla="*/ 2147483647 w 4"/>
                <a:gd name="T19" fmla="*/ 2346799 h 5"/>
                <a:gd name="T20" fmla="*/ 2147483647 w 4"/>
                <a:gd name="T21" fmla="*/ 195566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5"/>
                <a:gd name="T35" fmla="*/ 4 w 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5">
                  <a:moveTo>
                    <a:pt x="2" y="4"/>
                  </a:moveTo>
                  <a:lnTo>
                    <a:pt x="0" y="3"/>
                  </a:lnTo>
                  <a:lnTo>
                    <a:pt x="0" y="1"/>
                  </a:lnTo>
                  <a:lnTo>
                    <a:pt x="2" y="1"/>
                  </a:lnTo>
                  <a:lnTo>
                    <a:pt x="2" y="0"/>
                  </a:lnTo>
                  <a:lnTo>
                    <a:pt x="3" y="1"/>
                  </a:lnTo>
                  <a:lnTo>
                    <a:pt x="4" y="3"/>
                  </a:lnTo>
                  <a:lnTo>
                    <a:pt x="4" y="4"/>
                  </a:lnTo>
                  <a:lnTo>
                    <a:pt x="4" y="5"/>
                  </a:lnTo>
                  <a:lnTo>
                    <a:pt x="3" y="5"/>
                  </a:lnTo>
                  <a:lnTo>
                    <a:pt x="2" y="4"/>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44" name="Freeform 401"/>
            <p:cNvSpPr>
              <a:spLocks/>
            </p:cNvSpPr>
            <p:nvPr/>
          </p:nvSpPr>
          <p:spPr bwMode="auto">
            <a:xfrm>
              <a:off x="584" y="2000"/>
              <a:ext cx="19" cy="13"/>
            </a:xfrm>
            <a:custGeom>
              <a:avLst/>
              <a:gdLst>
                <a:gd name="T0" fmla="*/ 2147483647 w 10"/>
                <a:gd name="T1" fmla="*/ 1626470855 h 10"/>
                <a:gd name="T2" fmla="*/ 2147483647 w 10"/>
                <a:gd name="T3" fmla="*/ 1515072088 h 10"/>
                <a:gd name="T4" fmla="*/ 2147483647 w 10"/>
                <a:gd name="T5" fmla="*/ 1251072931 h 10"/>
                <a:gd name="T6" fmla="*/ 2147483647 w 10"/>
                <a:gd name="T7" fmla="*/ 962363050 h 10"/>
                <a:gd name="T8" fmla="*/ 2147483647 w 10"/>
                <a:gd name="T9" fmla="*/ 896492637 h 10"/>
                <a:gd name="T10" fmla="*/ 2147483647 w 10"/>
                <a:gd name="T11" fmla="*/ 530584335 h 10"/>
                <a:gd name="T12" fmla="*/ 2147483647 w 10"/>
                <a:gd name="T13" fmla="*/ 408141937 h 10"/>
                <a:gd name="T14" fmla="*/ 2147483647 w 10"/>
                <a:gd name="T15" fmla="*/ 0 h 10"/>
                <a:gd name="T16" fmla="*/ 2147483647 w 10"/>
                <a:gd name="T17" fmla="*/ 0 h 10"/>
                <a:gd name="T18" fmla="*/ 2147483647 w 10"/>
                <a:gd name="T19" fmla="*/ 0 h 10"/>
                <a:gd name="T20" fmla="*/ 2147483647 w 10"/>
                <a:gd name="T21" fmla="*/ 408141937 h 10"/>
                <a:gd name="T22" fmla="*/ 0 w 10"/>
                <a:gd name="T23" fmla="*/ 408141937 h 10"/>
                <a:gd name="T24" fmla="*/ 0 w 10"/>
                <a:gd name="T25" fmla="*/ 689609094 h 10"/>
                <a:gd name="T26" fmla="*/ 0 w 10"/>
                <a:gd name="T27" fmla="*/ 896492637 h 10"/>
                <a:gd name="T28" fmla="*/ 2147483647 w 10"/>
                <a:gd name="T29" fmla="*/ 962363050 h 10"/>
                <a:gd name="T30" fmla="*/ 2147483647 w 10"/>
                <a:gd name="T31" fmla="*/ 1515072088 h 10"/>
                <a:gd name="T32" fmla="*/ 2147483647 w 10"/>
                <a:gd name="T33" fmla="*/ 1515072088 h 10"/>
                <a:gd name="T34" fmla="*/ 2147483647 w 10"/>
                <a:gd name="T35" fmla="*/ 1626470855 h 10"/>
                <a:gd name="T36" fmla="*/ 2147483647 w 10"/>
                <a:gd name="T37" fmla="*/ 1626470855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7" y="10"/>
                  </a:moveTo>
                  <a:lnTo>
                    <a:pt x="9" y="9"/>
                  </a:lnTo>
                  <a:lnTo>
                    <a:pt x="10" y="8"/>
                  </a:lnTo>
                  <a:lnTo>
                    <a:pt x="10" y="6"/>
                  </a:lnTo>
                  <a:lnTo>
                    <a:pt x="10" y="5"/>
                  </a:lnTo>
                  <a:lnTo>
                    <a:pt x="9" y="3"/>
                  </a:lnTo>
                  <a:lnTo>
                    <a:pt x="8" y="2"/>
                  </a:lnTo>
                  <a:lnTo>
                    <a:pt x="7" y="0"/>
                  </a:lnTo>
                  <a:lnTo>
                    <a:pt x="5" y="0"/>
                  </a:lnTo>
                  <a:lnTo>
                    <a:pt x="4" y="0"/>
                  </a:lnTo>
                  <a:lnTo>
                    <a:pt x="2" y="2"/>
                  </a:lnTo>
                  <a:lnTo>
                    <a:pt x="0" y="2"/>
                  </a:lnTo>
                  <a:lnTo>
                    <a:pt x="0" y="4"/>
                  </a:lnTo>
                  <a:lnTo>
                    <a:pt x="0" y="5"/>
                  </a:lnTo>
                  <a:lnTo>
                    <a:pt x="2" y="6"/>
                  </a:lnTo>
                  <a:lnTo>
                    <a:pt x="3" y="9"/>
                  </a:lnTo>
                  <a:lnTo>
                    <a:pt x="4" y="9"/>
                  </a:lnTo>
                  <a:lnTo>
                    <a:pt x="5" y="10"/>
                  </a:lnTo>
                  <a:lnTo>
                    <a:pt x="7"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45" name="Freeform 402"/>
            <p:cNvSpPr>
              <a:spLocks/>
            </p:cNvSpPr>
            <p:nvPr/>
          </p:nvSpPr>
          <p:spPr bwMode="auto">
            <a:xfrm>
              <a:off x="584" y="2003"/>
              <a:ext cx="15" cy="10"/>
            </a:xfrm>
            <a:custGeom>
              <a:avLst/>
              <a:gdLst>
                <a:gd name="T0" fmla="*/ 2147483647 w 8"/>
                <a:gd name="T1" fmla="*/ 37158272 h 8"/>
                <a:gd name="T2" fmla="*/ 0 w 8"/>
                <a:gd name="T3" fmla="*/ 25843938 h 8"/>
                <a:gd name="T4" fmla="*/ 0 w 8"/>
                <a:gd name="T5" fmla="*/ 21139180 h 8"/>
                <a:gd name="T6" fmla="*/ 0 w 8"/>
                <a:gd name="T7" fmla="*/ 0 h 8"/>
                <a:gd name="T8" fmla="*/ 2147483647 w 8"/>
                <a:gd name="T9" fmla="*/ 0 h 8"/>
                <a:gd name="T10" fmla="*/ 2147483647 w 8"/>
                <a:gd name="T11" fmla="*/ 0 h 8"/>
                <a:gd name="T12" fmla="*/ 2147483647 w 8"/>
                <a:gd name="T13" fmla="*/ 0 h 8"/>
                <a:gd name="T14" fmla="*/ 2147483647 w 8"/>
                <a:gd name="T15" fmla="*/ 1 h 8"/>
                <a:gd name="T16" fmla="*/ 2147483647 w 8"/>
                <a:gd name="T17" fmla="*/ 21139180 h 8"/>
                <a:gd name="T18" fmla="*/ 2147483647 w 8"/>
                <a:gd name="T19" fmla="*/ 25843938 h 8"/>
                <a:gd name="T20" fmla="*/ 2147483647 w 8"/>
                <a:gd name="T21" fmla="*/ 61829271 h 8"/>
                <a:gd name="T22" fmla="*/ 2147483647 w 8"/>
                <a:gd name="T23" fmla="*/ 62811310 h 8"/>
                <a:gd name="T24" fmla="*/ 2147483647 w 8"/>
                <a:gd name="T25" fmla="*/ 77862503 h 8"/>
                <a:gd name="T26" fmla="*/ 2147483647 w 8"/>
                <a:gd name="T27" fmla="*/ 77862503 h 8"/>
                <a:gd name="T28" fmla="*/ 2147483647 w 8"/>
                <a:gd name="T29" fmla="*/ 62811310 h 8"/>
                <a:gd name="T30" fmla="*/ 2147483647 w 8"/>
                <a:gd name="T31" fmla="*/ 62811310 h 8"/>
                <a:gd name="T32" fmla="*/ 2147483647 w 8"/>
                <a:gd name="T33" fmla="*/ 3715827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8"/>
                <a:gd name="T53" fmla="*/ 8 w 8"/>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8">
                  <a:moveTo>
                    <a:pt x="2" y="4"/>
                  </a:moveTo>
                  <a:lnTo>
                    <a:pt x="0" y="3"/>
                  </a:lnTo>
                  <a:lnTo>
                    <a:pt x="0" y="2"/>
                  </a:lnTo>
                  <a:lnTo>
                    <a:pt x="0" y="0"/>
                  </a:lnTo>
                  <a:lnTo>
                    <a:pt x="2" y="0"/>
                  </a:lnTo>
                  <a:lnTo>
                    <a:pt x="3" y="0"/>
                  </a:lnTo>
                  <a:lnTo>
                    <a:pt x="4" y="0"/>
                  </a:lnTo>
                  <a:lnTo>
                    <a:pt x="5" y="1"/>
                  </a:lnTo>
                  <a:lnTo>
                    <a:pt x="7" y="2"/>
                  </a:lnTo>
                  <a:lnTo>
                    <a:pt x="8" y="3"/>
                  </a:lnTo>
                  <a:lnTo>
                    <a:pt x="8" y="6"/>
                  </a:lnTo>
                  <a:lnTo>
                    <a:pt x="8" y="7"/>
                  </a:lnTo>
                  <a:lnTo>
                    <a:pt x="7" y="8"/>
                  </a:lnTo>
                  <a:lnTo>
                    <a:pt x="5" y="8"/>
                  </a:lnTo>
                  <a:lnTo>
                    <a:pt x="4" y="7"/>
                  </a:lnTo>
                  <a:lnTo>
                    <a:pt x="3" y="7"/>
                  </a:lnTo>
                  <a:lnTo>
                    <a:pt x="2" y="4"/>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46" name="Freeform 403"/>
            <p:cNvSpPr>
              <a:spLocks/>
            </p:cNvSpPr>
            <p:nvPr/>
          </p:nvSpPr>
          <p:spPr bwMode="auto">
            <a:xfrm>
              <a:off x="589" y="2005"/>
              <a:ext cx="8" cy="6"/>
            </a:xfrm>
            <a:custGeom>
              <a:avLst/>
              <a:gdLst>
                <a:gd name="T0" fmla="*/ 0 w 4"/>
                <a:gd name="T1" fmla="*/ 2147483647 h 4"/>
                <a:gd name="T2" fmla="*/ 0 w 4"/>
                <a:gd name="T3" fmla="*/ 2147483647 h 4"/>
                <a:gd name="T4" fmla="*/ 0 w 4"/>
                <a:gd name="T5" fmla="*/ 0 h 4"/>
                <a:gd name="T6" fmla="*/ 2147483647 w 4"/>
                <a:gd name="T7" fmla="*/ 0 h 4"/>
                <a:gd name="T8" fmla="*/ 2147483647 w 4"/>
                <a:gd name="T9" fmla="*/ 2147483647 h 4"/>
                <a:gd name="T10" fmla="*/ 2147483647 w 4"/>
                <a:gd name="T11" fmla="*/ 2147483647 h 4"/>
                <a:gd name="T12" fmla="*/ 2147483647 w 4"/>
                <a:gd name="T13" fmla="*/ 2147483647 h 4"/>
                <a:gd name="T14" fmla="*/ 2147483647 w 4"/>
                <a:gd name="T15" fmla="*/ 2147483647 h 4"/>
                <a:gd name="T16" fmla="*/ 2147483647 w 4"/>
                <a:gd name="T17" fmla="*/ 2147483647 h 4"/>
                <a:gd name="T18" fmla="*/ 0 w 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2"/>
                  </a:moveTo>
                  <a:lnTo>
                    <a:pt x="0" y="1"/>
                  </a:lnTo>
                  <a:lnTo>
                    <a:pt x="0" y="0"/>
                  </a:lnTo>
                  <a:lnTo>
                    <a:pt x="1" y="0"/>
                  </a:lnTo>
                  <a:lnTo>
                    <a:pt x="2" y="1"/>
                  </a:lnTo>
                  <a:lnTo>
                    <a:pt x="4" y="2"/>
                  </a:lnTo>
                  <a:lnTo>
                    <a:pt x="4" y="4"/>
                  </a:lnTo>
                  <a:lnTo>
                    <a:pt x="2" y="4"/>
                  </a:lnTo>
                  <a:lnTo>
                    <a:pt x="1" y="4"/>
                  </a:lnTo>
                  <a:lnTo>
                    <a:pt x="0" y="2"/>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47" name="Freeform 404"/>
            <p:cNvSpPr>
              <a:spLocks/>
            </p:cNvSpPr>
            <p:nvPr/>
          </p:nvSpPr>
          <p:spPr bwMode="auto">
            <a:xfrm>
              <a:off x="601" y="2007"/>
              <a:ext cx="17" cy="13"/>
            </a:xfrm>
            <a:custGeom>
              <a:avLst/>
              <a:gdLst>
                <a:gd name="T0" fmla="*/ 2147483647 w 9"/>
                <a:gd name="T1" fmla="*/ 1626470855 h 10"/>
                <a:gd name="T2" fmla="*/ 2147483647 w 9"/>
                <a:gd name="T3" fmla="*/ 1251072931 h 10"/>
                <a:gd name="T4" fmla="*/ 2147483647 w 9"/>
                <a:gd name="T5" fmla="*/ 962363050 h 10"/>
                <a:gd name="T6" fmla="*/ 2147483647 w 9"/>
                <a:gd name="T7" fmla="*/ 689609094 h 10"/>
                <a:gd name="T8" fmla="*/ 2147483647 w 9"/>
                <a:gd name="T9" fmla="*/ 530584335 h 10"/>
                <a:gd name="T10" fmla="*/ 2147483647 w 9"/>
                <a:gd name="T11" fmla="*/ 1 h 10"/>
                <a:gd name="T12" fmla="*/ 2147483647 w 9"/>
                <a:gd name="T13" fmla="*/ 0 h 10"/>
                <a:gd name="T14" fmla="*/ 2147483647 w 9"/>
                <a:gd name="T15" fmla="*/ 0 h 10"/>
                <a:gd name="T16" fmla="*/ 2147483647 w 9"/>
                <a:gd name="T17" fmla="*/ 0 h 10"/>
                <a:gd name="T18" fmla="*/ 2147483647 w 9"/>
                <a:gd name="T19" fmla="*/ 1 h 10"/>
                <a:gd name="T20" fmla="*/ 0 w 9"/>
                <a:gd name="T21" fmla="*/ 1 h 10"/>
                <a:gd name="T22" fmla="*/ 0 w 9"/>
                <a:gd name="T23" fmla="*/ 689609094 h 10"/>
                <a:gd name="T24" fmla="*/ 0 w 9"/>
                <a:gd name="T25" fmla="*/ 896492637 h 10"/>
                <a:gd name="T26" fmla="*/ 2147483647 w 9"/>
                <a:gd name="T27" fmla="*/ 962363050 h 10"/>
                <a:gd name="T28" fmla="*/ 2147483647 w 9"/>
                <a:gd name="T29" fmla="*/ 1251072931 h 10"/>
                <a:gd name="T30" fmla="*/ 2147483647 w 9"/>
                <a:gd name="T31" fmla="*/ 1515072088 h 10"/>
                <a:gd name="T32" fmla="*/ 2147483647 w 9"/>
                <a:gd name="T33" fmla="*/ 1626470855 h 10"/>
                <a:gd name="T34" fmla="*/ 2147483647 w 9"/>
                <a:gd name="T35" fmla="*/ 1626470855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0"/>
                <a:gd name="T56" fmla="*/ 9 w 9"/>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0">
                  <a:moveTo>
                    <a:pt x="7" y="10"/>
                  </a:moveTo>
                  <a:lnTo>
                    <a:pt x="9" y="8"/>
                  </a:lnTo>
                  <a:lnTo>
                    <a:pt x="9" y="6"/>
                  </a:lnTo>
                  <a:lnTo>
                    <a:pt x="9" y="4"/>
                  </a:lnTo>
                  <a:lnTo>
                    <a:pt x="9" y="3"/>
                  </a:lnTo>
                  <a:lnTo>
                    <a:pt x="8" y="1"/>
                  </a:lnTo>
                  <a:lnTo>
                    <a:pt x="5" y="0"/>
                  </a:lnTo>
                  <a:lnTo>
                    <a:pt x="4" y="0"/>
                  </a:lnTo>
                  <a:lnTo>
                    <a:pt x="3" y="0"/>
                  </a:lnTo>
                  <a:lnTo>
                    <a:pt x="1" y="1"/>
                  </a:lnTo>
                  <a:lnTo>
                    <a:pt x="0" y="1"/>
                  </a:lnTo>
                  <a:lnTo>
                    <a:pt x="0" y="4"/>
                  </a:lnTo>
                  <a:lnTo>
                    <a:pt x="0" y="5"/>
                  </a:lnTo>
                  <a:lnTo>
                    <a:pt x="1" y="6"/>
                  </a:lnTo>
                  <a:lnTo>
                    <a:pt x="3" y="8"/>
                  </a:lnTo>
                  <a:lnTo>
                    <a:pt x="4" y="9"/>
                  </a:lnTo>
                  <a:lnTo>
                    <a:pt x="5" y="10"/>
                  </a:lnTo>
                  <a:lnTo>
                    <a:pt x="7"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48" name="Freeform 405"/>
            <p:cNvSpPr>
              <a:spLocks/>
            </p:cNvSpPr>
            <p:nvPr/>
          </p:nvSpPr>
          <p:spPr bwMode="auto">
            <a:xfrm>
              <a:off x="601" y="2007"/>
              <a:ext cx="13" cy="13"/>
            </a:xfrm>
            <a:custGeom>
              <a:avLst/>
              <a:gdLst>
                <a:gd name="T0" fmla="*/ 2147483647 w 7"/>
                <a:gd name="T1" fmla="*/ 962363050 h 10"/>
                <a:gd name="T2" fmla="*/ 0 w 7"/>
                <a:gd name="T3" fmla="*/ 896492637 h 10"/>
                <a:gd name="T4" fmla="*/ 0 w 7"/>
                <a:gd name="T5" fmla="*/ 689609094 h 10"/>
                <a:gd name="T6" fmla="*/ 0 w 7"/>
                <a:gd name="T7" fmla="*/ 1 h 10"/>
                <a:gd name="T8" fmla="*/ 2147483647 w 7"/>
                <a:gd name="T9" fmla="*/ 1 h 10"/>
                <a:gd name="T10" fmla="*/ 2147483647 w 7"/>
                <a:gd name="T11" fmla="*/ 0 h 10"/>
                <a:gd name="T12" fmla="*/ 2147483647 w 7"/>
                <a:gd name="T13" fmla="*/ 1 h 10"/>
                <a:gd name="T14" fmla="*/ 2147483647 w 7"/>
                <a:gd name="T15" fmla="*/ 530584335 h 10"/>
                <a:gd name="T16" fmla="*/ 2147483647 w 7"/>
                <a:gd name="T17" fmla="*/ 689609094 h 10"/>
                <a:gd name="T18" fmla="*/ 2147483647 w 7"/>
                <a:gd name="T19" fmla="*/ 896492637 h 10"/>
                <a:gd name="T20" fmla="*/ 2147483647 w 7"/>
                <a:gd name="T21" fmla="*/ 1251072931 h 10"/>
                <a:gd name="T22" fmla="*/ 2147483647 w 7"/>
                <a:gd name="T23" fmla="*/ 1515072088 h 10"/>
                <a:gd name="T24" fmla="*/ 2147483647 w 7"/>
                <a:gd name="T25" fmla="*/ 1626470855 h 10"/>
                <a:gd name="T26" fmla="*/ 2147483647 w 7"/>
                <a:gd name="T27" fmla="*/ 1626470855 h 10"/>
                <a:gd name="T28" fmla="*/ 2147483647 w 7"/>
                <a:gd name="T29" fmla="*/ 1515072088 h 10"/>
                <a:gd name="T30" fmla="*/ 2147483647 w 7"/>
                <a:gd name="T31" fmla="*/ 1251072931 h 10"/>
                <a:gd name="T32" fmla="*/ 2147483647 w 7"/>
                <a:gd name="T33" fmla="*/ 96236305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0"/>
                <a:gd name="T53" fmla="*/ 7 w 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0">
                  <a:moveTo>
                    <a:pt x="1" y="6"/>
                  </a:moveTo>
                  <a:lnTo>
                    <a:pt x="0" y="5"/>
                  </a:lnTo>
                  <a:lnTo>
                    <a:pt x="0" y="4"/>
                  </a:lnTo>
                  <a:lnTo>
                    <a:pt x="0" y="1"/>
                  </a:lnTo>
                  <a:lnTo>
                    <a:pt x="1" y="1"/>
                  </a:lnTo>
                  <a:lnTo>
                    <a:pt x="3" y="0"/>
                  </a:lnTo>
                  <a:lnTo>
                    <a:pt x="4" y="1"/>
                  </a:lnTo>
                  <a:lnTo>
                    <a:pt x="5" y="3"/>
                  </a:lnTo>
                  <a:lnTo>
                    <a:pt x="7" y="4"/>
                  </a:lnTo>
                  <a:lnTo>
                    <a:pt x="7" y="5"/>
                  </a:lnTo>
                  <a:lnTo>
                    <a:pt x="7" y="8"/>
                  </a:lnTo>
                  <a:lnTo>
                    <a:pt x="7" y="9"/>
                  </a:lnTo>
                  <a:lnTo>
                    <a:pt x="7" y="10"/>
                  </a:lnTo>
                  <a:lnTo>
                    <a:pt x="5" y="10"/>
                  </a:lnTo>
                  <a:lnTo>
                    <a:pt x="4" y="9"/>
                  </a:lnTo>
                  <a:lnTo>
                    <a:pt x="3" y="8"/>
                  </a:lnTo>
                  <a:lnTo>
                    <a:pt x="1" y="6"/>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49" name="Freeform 406"/>
            <p:cNvSpPr>
              <a:spLocks/>
            </p:cNvSpPr>
            <p:nvPr/>
          </p:nvSpPr>
          <p:spPr bwMode="auto">
            <a:xfrm>
              <a:off x="603" y="2011"/>
              <a:ext cx="7" cy="6"/>
            </a:xfrm>
            <a:custGeom>
              <a:avLst/>
              <a:gdLst>
                <a:gd name="T0" fmla="*/ 2147483647 w 4"/>
                <a:gd name="T1" fmla="*/ 1629722 h 5"/>
                <a:gd name="T2" fmla="*/ 2147483647 w 4"/>
                <a:gd name="T3" fmla="*/ 2 h 5"/>
                <a:gd name="T4" fmla="*/ 0 w 4"/>
                <a:gd name="T5" fmla="*/ 1 h 5"/>
                <a:gd name="T6" fmla="*/ 2147483647 w 4"/>
                <a:gd name="T7" fmla="*/ 1 h 5"/>
                <a:gd name="T8" fmla="*/ 2147483647 w 4"/>
                <a:gd name="T9" fmla="*/ 0 h 5"/>
                <a:gd name="T10" fmla="*/ 2147483647 w 4"/>
                <a:gd name="T11" fmla="*/ 1 h 5"/>
                <a:gd name="T12" fmla="*/ 2147483647 w 4"/>
                <a:gd name="T13" fmla="*/ 1 h 5"/>
                <a:gd name="T14" fmla="*/ 2147483647 w 4"/>
                <a:gd name="T15" fmla="*/ 2 h 5"/>
                <a:gd name="T16" fmla="*/ 2147483647 w 4"/>
                <a:gd name="T17" fmla="*/ 1629722 h 5"/>
                <a:gd name="T18" fmla="*/ 2147483647 w 4"/>
                <a:gd name="T19" fmla="*/ 2346799 h 5"/>
                <a:gd name="T20" fmla="*/ 2147483647 w 4"/>
                <a:gd name="T21" fmla="*/ 2346799 h 5"/>
                <a:gd name="T22" fmla="*/ 2147483647 w 4"/>
                <a:gd name="T23" fmla="*/ 1629722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5"/>
                <a:gd name="T38" fmla="*/ 4 w 4"/>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5">
                  <a:moveTo>
                    <a:pt x="2" y="3"/>
                  </a:moveTo>
                  <a:lnTo>
                    <a:pt x="2" y="2"/>
                  </a:lnTo>
                  <a:lnTo>
                    <a:pt x="0" y="1"/>
                  </a:lnTo>
                  <a:lnTo>
                    <a:pt x="2" y="1"/>
                  </a:lnTo>
                  <a:lnTo>
                    <a:pt x="2" y="0"/>
                  </a:lnTo>
                  <a:lnTo>
                    <a:pt x="3" y="1"/>
                  </a:lnTo>
                  <a:lnTo>
                    <a:pt x="4" y="1"/>
                  </a:lnTo>
                  <a:lnTo>
                    <a:pt x="4" y="2"/>
                  </a:lnTo>
                  <a:lnTo>
                    <a:pt x="4" y="3"/>
                  </a:lnTo>
                  <a:lnTo>
                    <a:pt x="4" y="5"/>
                  </a:lnTo>
                  <a:lnTo>
                    <a:pt x="3" y="5"/>
                  </a:lnTo>
                  <a:lnTo>
                    <a:pt x="2" y="3"/>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50" name="Freeform 407"/>
            <p:cNvSpPr>
              <a:spLocks/>
            </p:cNvSpPr>
            <p:nvPr/>
          </p:nvSpPr>
          <p:spPr bwMode="auto">
            <a:xfrm>
              <a:off x="572" y="1945"/>
              <a:ext cx="192" cy="76"/>
            </a:xfrm>
            <a:custGeom>
              <a:avLst/>
              <a:gdLst>
                <a:gd name="T0" fmla="*/ 0 w 101"/>
                <a:gd name="T1" fmla="*/ 2147483647 h 57"/>
                <a:gd name="T2" fmla="*/ 2147483647 w 101"/>
                <a:gd name="T3" fmla="*/ 0 h 57"/>
                <a:gd name="T4" fmla="*/ 2147483647 w 101"/>
                <a:gd name="T5" fmla="*/ 2147483647 h 57"/>
                <a:gd name="T6" fmla="*/ 2147483647 w 101"/>
                <a:gd name="T7" fmla="*/ 2147483647 h 57"/>
                <a:gd name="T8" fmla="*/ 0 w 101"/>
                <a:gd name="T9" fmla="*/ 2147483647 h 57"/>
                <a:gd name="T10" fmla="*/ 0 60000 65536"/>
                <a:gd name="T11" fmla="*/ 0 60000 65536"/>
                <a:gd name="T12" fmla="*/ 0 60000 65536"/>
                <a:gd name="T13" fmla="*/ 0 60000 65536"/>
                <a:gd name="T14" fmla="*/ 0 60000 65536"/>
                <a:gd name="T15" fmla="*/ 0 w 101"/>
                <a:gd name="T16" fmla="*/ 0 h 57"/>
                <a:gd name="T17" fmla="*/ 101 w 101"/>
                <a:gd name="T18" fmla="*/ 57 h 57"/>
              </a:gdLst>
              <a:ahLst/>
              <a:cxnLst>
                <a:cxn ang="T10">
                  <a:pos x="T0" y="T1"/>
                </a:cxn>
                <a:cxn ang="T11">
                  <a:pos x="T2" y="T3"/>
                </a:cxn>
                <a:cxn ang="T12">
                  <a:pos x="T4" y="T5"/>
                </a:cxn>
                <a:cxn ang="T13">
                  <a:pos x="T6" y="T7"/>
                </a:cxn>
                <a:cxn ang="T14">
                  <a:pos x="T8" y="T9"/>
                </a:cxn>
              </a:cxnLst>
              <a:rect l="T15" t="T16" r="T17" b="T18"/>
              <a:pathLst>
                <a:path w="101" h="57">
                  <a:moveTo>
                    <a:pt x="0" y="12"/>
                  </a:moveTo>
                  <a:lnTo>
                    <a:pt x="19" y="0"/>
                  </a:lnTo>
                  <a:lnTo>
                    <a:pt x="101" y="45"/>
                  </a:lnTo>
                  <a:lnTo>
                    <a:pt x="80" y="57"/>
                  </a:lnTo>
                  <a:lnTo>
                    <a:pt x="0" y="12"/>
                  </a:lnTo>
                  <a:close/>
                </a:path>
              </a:pathLst>
            </a:custGeom>
            <a:solidFill>
              <a:srgbClr val="E6E6E6"/>
            </a:solidFill>
            <a:ln w="9525">
              <a:noFill/>
              <a:round/>
              <a:headEnd/>
              <a:tailEnd/>
            </a:ln>
          </p:spPr>
          <p:txBody>
            <a:bodyPr/>
            <a:lstStyle/>
            <a:p>
              <a:endParaRPr lang="it-IT">
                <a:solidFill>
                  <a:srgbClr val="000000"/>
                </a:solidFill>
                <a:latin typeface="Arial" charset="0"/>
              </a:endParaRPr>
            </a:p>
          </p:txBody>
        </p:sp>
        <p:sp>
          <p:nvSpPr>
            <p:cNvPr id="151" name="Freeform 408"/>
            <p:cNvSpPr>
              <a:spLocks/>
            </p:cNvSpPr>
            <p:nvPr/>
          </p:nvSpPr>
          <p:spPr bwMode="auto">
            <a:xfrm>
              <a:off x="572" y="1961"/>
              <a:ext cx="152" cy="89"/>
            </a:xfrm>
            <a:custGeom>
              <a:avLst/>
              <a:gdLst>
                <a:gd name="T0" fmla="*/ 0 w 80"/>
                <a:gd name="T1" fmla="*/ 0 h 67"/>
                <a:gd name="T2" fmla="*/ 2147483647 w 80"/>
                <a:gd name="T3" fmla="*/ 2147483647 h 67"/>
                <a:gd name="T4" fmla="*/ 2147483647 w 80"/>
                <a:gd name="T5" fmla="*/ 2147483647 h 67"/>
                <a:gd name="T6" fmla="*/ 0 w 80"/>
                <a:gd name="T7" fmla="*/ 2147483647 h 67"/>
                <a:gd name="T8" fmla="*/ 0 w 80"/>
                <a:gd name="T9" fmla="*/ 0 h 67"/>
                <a:gd name="T10" fmla="*/ 0 60000 65536"/>
                <a:gd name="T11" fmla="*/ 0 60000 65536"/>
                <a:gd name="T12" fmla="*/ 0 60000 65536"/>
                <a:gd name="T13" fmla="*/ 0 60000 65536"/>
                <a:gd name="T14" fmla="*/ 0 60000 65536"/>
                <a:gd name="T15" fmla="*/ 0 w 80"/>
                <a:gd name="T16" fmla="*/ 0 h 67"/>
                <a:gd name="T17" fmla="*/ 80 w 80"/>
                <a:gd name="T18" fmla="*/ 67 h 67"/>
              </a:gdLst>
              <a:ahLst/>
              <a:cxnLst>
                <a:cxn ang="T10">
                  <a:pos x="T0" y="T1"/>
                </a:cxn>
                <a:cxn ang="T11">
                  <a:pos x="T2" y="T3"/>
                </a:cxn>
                <a:cxn ang="T12">
                  <a:pos x="T4" y="T5"/>
                </a:cxn>
                <a:cxn ang="T13">
                  <a:pos x="T6" y="T7"/>
                </a:cxn>
                <a:cxn ang="T14">
                  <a:pos x="T8" y="T9"/>
                </a:cxn>
              </a:cxnLst>
              <a:rect l="T15" t="T16" r="T17" b="T18"/>
              <a:pathLst>
                <a:path w="80" h="67">
                  <a:moveTo>
                    <a:pt x="0" y="0"/>
                  </a:moveTo>
                  <a:lnTo>
                    <a:pt x="80" y="45"/>
                  </a:lnTo>
                  <a:lnTo>
                    <a:pt x="80" y="67"/>
                  </a:lnTo>
                  <a:lnTo>
                    <a:pt x="0" y="22"/>
                  </a:lnTo>
                  <a:lnTo>
                    <a:pt x="0" y="0"/>
                  </a:lnTo>
                  <a:close/>
                </a:path>
              </a:pathLst>
            </a:custGeom>
            <a:solidFill>
              <a:srgbClr val="7F7F7F"/>
            </a:solidFill>
            <a:ln w="9525">
              <a:noFill/>
              <a:round/>
              <a:headEnd/>
              <a:tailEnd/>
            </a:ln>
          </p:spPr>
          <p:txBody>
            <a:bodyPr/>
            <a:lstStyle/>
            <a:p>
              <a:endParaRPr lang="it-IT">
                <a:solidFill>
                  <a:srgbClr val="000000"/>
                </a:solidFill>
                <a:latin typeface="Arial" charset="0"/>
              </a:endParaRPr>
            </a:p>
          </p:txBody>
        </p:sp>
        <p:sp>
          <p:nvSpPr>
            <p:cNvPr id="152" name="Freeform 409"/>
            <p:cNvSpPr>
              <a:spLocks/>
            </p:cNvSpPr>
            <p:nvPr/>
          </p:nvSpPr>
          <p:spPr bwMode="auto">
            <a:xfrm>
              <a:off x="804" y="2057"/>
              <a:ext cx="23" cy="12"/>
            </a:xfrm>
            <a:custGeom>
              <a:avLst/>
              <a:gdLst>
                <a:gd name="T0" fmla="*/ 2147483647 w 12"/>
                <a:gd name="T1" fmla="*/ 0 h 9"/>
                <a:gd name="T2" fmla="*/ 2147483647 w 12"/>
                <a:gd name="T3" fmla="*/ 2147483647 h 9"/>
                <a:gd name="T4" fmla="*/ 2147483647 w 12"/>
                <a:gd name="T5" fmla="*/ 2147483647 h 9"/>
                <a:gd name="T6" fmla="*/ 0 w 12"/>
                <a:gd name="T7" fmla="*/ 2147483647 h 9"/>
                <a:gd name="T8" fmla="*/ 2147483647 w 12"/>
                <a:gd name="T9" fmla="*/ 0 h 9"/>
                <a:gd name="T10" fmla="*/ 0 60000 65536"/>
                <a:gd name="T11" fmla="*/ 0 60000 65536"/>
                <a:gd name="T12" fmla="*/ 0 60000 65536"/>
                <a:gd name="T13" fmla="*/ 0 60000 65536"/>
                <a:gd name="T14" fmla="*/ 0 60000 65536"/>
                <a:gd name="T15" fmla="*/ 0 w 12"/>
                <a:gd name="T16" fmla="*/ 0 h 9"/>
                <a:gd name="T17" fmla="*/ 12 w 12"/>
                <a:gd name="T18" fmla="*/ 9 h 9"/>
              </a:gdLst>
              <a:ahLst/>
              <a:cxnLst>
                <a:cxn ang="T10">
                  <a:pos x="T0" y="T1"/>
                </a:cxn>
                <a:cxn ang="T11">
                  <a:pos x="T2" y="T3"/>
                </a:cxn>
                <a:cxn ang="T12">
                  <a:pos x="T4" y="T5"/>
                </a:cxn>
                <a:cxn ang="T13">
                  <a:pos x="T6" y="T7"/>
                </a:cxn>
                <a:cxn ang="T14">
                  <a:pos x="T8" y="T9"/>
                </a:cxn>
              </a:cxnLst>
              <a:rect l="T15" t="T16" r="T17" b="T18"/>
              <a:pathLst>
                <a:path w="12" h="9">
                  <a:moveTo>
                    <a:pt x="4" y="0"/>
                  </a:moveTo>
                  <a:lnTo>
                    <a:pt x="12" y="5"/>
                  </a:lnTo>
                  <a:lnTo>
                    <a:pt x="10" y="9"/>
                  </a:lnTo>
                  <a:lnTo>
                    <a:pt x="0" y="3"/>
                  </a:lnTo>
                  <a:lnTo>
                    <a:pt x="4" y="0"/>
                  </a:lnTo>
                  <a:close/>
                </a:path>
              </a:pathLst>
            </a:custGeom>
            <a:solidFill>
              <a:srgbClr val="019170"/>
            </a:solidFill>
            <a:ln w="9525">
              <a:noFill/>
              <a:round/>
              <a:headEnd/>
              <a:tailEnd/>
            </a:ln>
          </p:spPr>
          <p:txBody>
            <a:bodyPr/>
            <a:lstStyle/>
            <a:p>
              <a:endParaRPr lang="it-IT">
                <a:solidFill>
                  <a:srgbClr val="000000"/>
                </a:solidFill>
                <a:latin typeface="Arial" charset="0"/>
              </a:endParaRPr>
            </a:p>
          </p:txBody>
        </p:sp>
        <p:sp>
          <p:nvSpPr>
            <p:cNvPr id="153" name="Freeform 410"/>
            <p:cNvSpPr>
              <a:spLocks/>
            </p:cNvSpPr>
            <p:nvPr/>
          </p:nvSpPr>
          <p:spPr bwMode="auto">
            <a:xfrm>
              <a:off x="823" y="2064"/>
              <a:ext cx="8" cy="17"/>
            </a:xfrm>
            <a:custGeom>
              <a:avLst/>
              <a:gdLst>
                <a:gd name="T0" fmla="*/ 2147483647 w 4"/>
                <a:gd name="T1" fmla="*/ 1851573926 h 13"/>
                <a:gd name="T2" fmla="*/ 2147483647 w 4"/>
                <a:gd name="T3" fmla="*/ 2147483647 h 13"/>
                <a:gd name="T4" fmla="*/ 0 w 4"/>
                <a:gd name="T5" fmla="*/ 997430905 h 13"/>
                <a:gd name="T6" fmla="*/ 2147483647 w 4"/>
                <a:gd name="T7" fmla="*/ 0 h 13"/>
                <a:gd name="T8" fmla="*/ 2147483647 w 4"/>
                <a:gd name="T9" fmla="*/ 1851573926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8"/>
                  </a:moveTo>
                  <a:lnTo>
                    <a:pt x="1" y="13"/>
                  </a:lnTo>
                  <a:lnTo>
                    <a:pt x="0" y="4"/>
                  </a:lnTo>
                  <a:lnTo>
                    <a:pt x="2" y="0"/>
                  </a:lnTo>
                  <a:lnTo>
                    <a:pt x="4" y="8"/>
                  </a:lnTo>
                  <a:close/>
                </a:path>
              </a:pathLst>
            </a:custGeom>
            <a:solidFill>
              <a:srgbClr val="006C2C"/>
            </a:solidFill>
            <a:ln w="9525">
              <a:noFill/>
              <a:round/>
              <a:headEnd/>
              <a:tailEnd/>
            </a:ln>
          </p:spPr>
          <p:txBody>
            <a:bodyPr/>
            <a:lstStyle/>
            <a:p>
              <a:endParaRPr lang="it-IT">
                <a:solidFill>
                  <a:srgbClr val="000000"/>
                </a:solidFill>
                <a:latin typeface="Arial" charset="0"/>
              </a:endParaRPr>
            </a:p>
          </p:txBody>
        </p:sp>
        <p:sp>
          <p:nvSpPr>
            <p:cNvPr id="154" name="Freeform 411"/>
            <p:cNvSpPr>
              <a:spLocks/>
            </p:cNvSpPr>
            <p:nvPr/>
          </p:nvSpPr>
          <p:spPr bwMode="auto">
            <a:xfrm>
              <a:off x="804" y="2076"/>
              <a:ext cx="30" cy="13"/>
            </a:xfrm>
            <a:custGeom>
              <a:avLst/>
              <a:gdLst>
                <a:gd name="T0" fmla="*/ 2147483647 w 16"/>
                <a:gd name="T1" fmla="*/ 1 h 10"/>
                <a:gd name="T2" fmla="*/ 2147483647 w 16"/>
                <a:gd name="T3" fmla="*/ 962363050 h 10"/>
                <a:gd name="T4" fmla="*/ 0 w 16"/>
                <a:gd name="T5" fmla="*/ 1626470855 h 10"/>
                <a:gd name="T6" fmla="*/ 0 w 16"/>
                <a:gd name="T7" fmla="*/ 1165438864 h 10"/>
                <a:gd name="T8" fmla="*/ 2147483647 w 16"/>
                <a:gd name="T9" fmla="*/ 896492637 h 10"/>
                <a:gd name="T10" fmla="*/ 2147483647 w 16"/>
                <a:gd name="T11" fmla="*/ 0 h 10"/>
                <a:gd name="T12" fmla="*/ 2147483647 w 16"/>
                <a:gd name="T13" fmla="*/ 1 h 10"/>
                <a:gd name="T14" fmla="*/ 0 60000 65536"/>
                <a:gd name="T15" fmla="*/ 0 60000 65536"/>
                <a:gd name="T16" fmla="*/ 0 60000 65536"/>
                <a:gd name="T17" fmla="*/ 0 60000 65536"/>
                <a:gd name="T18" fmla="*/ 0 60000 65536"/>
                <a:gd name="T19" fmla="*/ 0 60000 65536"/>
                <a:gd name="T20" fmla="*/ 0 60000 65536"/>
                <a:gd name="T21" fmla="*/ 0 w 16"/>
                <a:gd name="T22" fmla="*/ 0 h 10"/>
                <a:gd name="T23" fmla="*/ 16 w 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0">
                  <a:moveTo>
                    <a:pt x="16" y="1"/>
                  </a:moveTo>
                  <a:lnTo>
                    <a:pt x="9" y="6"/>
                  </a:lnTo>
                  <a:lnTo>
                    <a:pt x="0" y="10"/>
                  </a:lnTo>
                  <a:lnTo>
                    <a:pt x="0" y="7"/>
                  </a:lnTo>
                  <a:lnTo>
                    <a:pt x="9" y="5"/>
                  </a:lnTo>
                  <a:lnTo>
                    <a:pt x="16" y="0"/>
                  </a:lnTo>
                  <a:lnTo>
                    <a:pt x="16" y="1"/>
                  </a:lnTo>
                  <a:close/>
                </a:path>
              </a:pathLst>
            </a:custGeom>
            <a:solidFill>
              <a:srgbClr val="999999"/>
            </a:solidFill>
            <a:ln w="9525">
              <a:noFill/>
              <a:round/>
              <a:headEnd/>
              <a:tailEnd/>
            </a:ln>
          </p:spPr>
          <p:txBody>
            <a:bodyPr/>
            <a:lstStyle/>
            <a:p>
              <a:endParaRPr lang="it-IT">
                <a:solidFill>
                  <a:srgbClr val="000000"/>
                </a:solidFill>
                <a:latin typeface="Arial" charset="0"/>
              </a:endParaRPr>
            </a:p>
          </p:txBody>
        </p:sp>
        <p:sp>
          <p:nvSpPr>
            <p:cNvPr id="155" name="Freeform 412"/>
            <p:cNvSpPr>
              <a:spLocks/>
            </p:cNvSpPr>
            <p:nvPr/>
          </p:nvSpPr>
          <p:spPr bwMode="auto">
            <a:xfrm>
              <a:off x="749" y="2068"/>
              <a:ext cx="26" cy="9"/>
            </a:xfrm>
            <a:custGeom>
              <a:avLst/>
              <a:gdLst>
                <a:gd name="T0" fmla="*/ 2147483647 w 14"/>
                <a:gd name="T1" fmla="*/ 0 h 7"/>
                <a:gd name="T2" fmla="*/ 2147483647 w 14"/>
                <a:gd name="T3" fmla="*/ 444023303 h 7"/>
                <a:gd name="T4" fmla="*/ 2147483647 w 14"/>
                <a:gd name="T5" fmla="*/ 494043129 h 7"/>
                <a:gd name="T6" fmla="*/ 0 w 14"/>
                <a:gd name="T7" fmla="*/ 1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2" y="0"/>
                  </a:moveTo>
                  <a:lnTo>
                    <a:pt x="14" y="6"/>
                  </a:lnTo>
                  <a:lnTo>
                    <a:pt x="10" y="7"/>
                  </a:lnTo>
                  <a:lnTo>
                    <a:pt x="0" y="1"/>
                  </a:lnTo>
                  <a:lnTo>
                    <a:pt x="2" y="0"/>
                  </a:lnTo>
                  <a:close/>
                </a:path>
              </a:pathLst>
            </a:custGeom>
            <a:solidFill>
              <a:srgbClr val="019170"/>
            </a:solidFill>
            <a:ln w="9525">
              <a:noFill/>
              <a:round/>
              <a:headEnd/>
              <a:tailEnd/>
            </a:ln>
          </p:spPr>
          <p:txBody>
            <a:bodyPr/>
            <a:lstStyle/>
            <a:p>
              <a:endParaRPr lang="it-IT">
                <a:solidFill>
                  <a:srgbClr val="000000"/>
                </a:solidFill>
                <a:latin typeface="Arial" charset="0"/>
              </a:endParaRPr>
            </a:p>
          </p:txBody>
        </p:sp>
        <p:sp>
          <p:nvSpPr>
            <p:cNvPr id="156" name="Freeform 413"/>
            <p:cNvSpPr>
              <a:spLocks/>
            </p:cNvSpPr>
            <p:nvPr/>
          </p:nvSpPr>
          <p:spPr bwMode="auto">
            <a:xfrm>
              <a:off x="749" y="2069"/>
              <a:ext cx="19" cy="12"/>
            </a:xfrm>
            <a:custGeom>
              <a:avLst/>
              <a:gdLst>
                <a:gd name="T0" fmla="*/ 0 w 10"/>
                <a:gd name="T1" fmla="*/ 2055408110 h 9"/>
                <a:gd name="T2" fmla="*/ 2147483647 w 10"/>
                <a:gd name="T3" fmla="*/ 2147483647 h 9"/>
                <a:gd name="T4" fmla="*/ 2147483647 w 10"/>
                <a:gd name="T5" fmla="*/ 2147483647 h 9"/>
                <a:gd name="T6" fmla="*/ 0 w 10"/>
                <a:gd name="T7" fmla="*/ 0 h 9"/>
                <a:gd name="T8" fmla="*/ 0 w 10"/>
                <a:gd name="T9" fmla="*/ 205540811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2"/>
                  </a:moveTo>
                  <a:lnTo>
                    <a:pt x="10" y="9"/>
                  </a:lnTo>
                  <a:lnTo>
                    <a:pt x="10" y="6"/>
                  </a:lnTo>
                  <a:lnTo>
                    <a:pt x="0" y="0"/>
                  </a:lnTo>
                  <a:lnTo>
                    <a:pt x="0" y="2"/>
                  </a:lnTo>
                  <a:close/>
                </a:path>
              </a:pathLst>
            </a:custGeom>
            <a:solidFill>
              <a:srgbClr val="003B32"/>
            </a:solidFill>
            <a:ln w="9525">
              <a:noFill/>
              <a:round/>
              <a:headEnd/>
              <a:tailEnd/>
            </a:ln>
          </p:spPr>
          <p:txBody>
            <a:bodyPr/>
            <a:lstStyle/>
            <a:p>
              <a:endParaRPr lang="it-IT">
                <a:solidFill>
                  <a:srgbClr val="000000"/>
                </a:solidFill>
                <a:latin typeface="Arial" charset="0"/>
              </a:endParaRPr>
            </a:p>
          </p:txBody>
        </p:sp>
        <p:sp>
          <p:nvSpPr>
            <p:cNvPr id="157" name="Freeform 414"/>
            <p:cNvSpPr>
              <a:spLocks/>
            </p:cNvSpPr>
            <p:nvPr/>
          </p:nvSpPr>
          <p:spPr bwMode="auto">
            <a:xfrm>
              <a:off x="768" y="2076"/>
              <a:ext cx="7" cy="5"/>
            </a:xfrm>
            <a:custGeom>
              <a:avLst/>
              <a:gdLst>
                <a:gd name="T0" fmla="*/ 2147483647 w 4"/>
                <a:gd name="T1" fmla="*/ 1 h 4"/>
                <a:gd name="T2" fmla="*/ 0 w 4"/>
                <a:gd name="T3" fmla="*/ 37158272 h 4"/>
                <a:gd name="T4" fmla="*/ 0 w 4"/>
                <a:gd name="T5" fmla="*/ 1 h 4"/>
                <a:gd name="T6" fmla="*/ 2147483647 w 4"/>
                <a:gd name="T7" fmla="*/ 0 h 4"/>
                <a:gd name="T8" fmla="*/ 2147483647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1"/>
                  </a:moveTo>
                  <a:lnTo>
                    <a:pt x="0" y="4"/>
                  </a:lnTo>
                  <a:lnTo>
                    <a:pt x="0" y="1"/>
                  </a:lnTo>
                  <a:lnTo>
                    <a:pt x="4" y="0"/>
                  </a:lnTo>
                  <a:lnTo>
                    <a:pt x="4" y="1"/>
                  </a:lnTo>
                  <a:close/>
                </a:path>
              </a:pathLst>
            </a:custGeom>
            <a:solidFill>
              <a:srgbClr val="006C2C"/>
            </a:solidFill>
            <a:ln w="9525">
              <a:noFill/>
              <a:round/>
              <a:headEnd/>
              <a:tailEnd/>
            </a:ln>
          </p:spPr>
          <p:txBody>
            <a:bodyPr/>
            <a:lstStyle/>
            <a:p>
              <a:endParaRPr lang="it-IT">
                <a:solidFill>
                  <a:srgbClr val="000000"/>
                </a:solidFill>
                <a:latin typeface="Arial" charset="0"/>
              </a:endParaRPr>
            </a:p>
          </p:txBody>
        </p:sp>
        <p:sp>
          <p:nvSpPr>
            <p:cNvPr id="158" name="Freeform 415"/>
            <p:cNvSpPr>
              <a:spLocks/>
            </p:cNvSpPr>
            <p:nvPr/>
          </p:nvSpPr>
          <p:spPr bwMode="auto">
            <a:xfrm>
              <a:off x="736" y="2021"/>
              <a:ext cx="58" cy="21"/>
            </a:xfrm>
            <a:custGeom>
              <a:avLst/>
              <a:gdLst>
                <a:gd name="T0" fmla="*/ 2147483647 w 31"/>
                <a:gd name="T1" fmla="*/ 0 h 16"/>
                <a:gd name="T2" fmla="*/ 2147483647 w 31"/>
                <a:gd name="T3" fmla="*/ 1961302969 h 16"/>
                <a:gd name="T4" fmla="*/ 2147483647 w 31"/>
                <a:gd name="T5" fmla="*/ 2147483647 h 16"/>
                <a:gd name="T6" fmla="*/ 0 w 31"/>
                <a:gd name="T7" fmla="*/ 2147483647 h 16"/>
                <a:gd name="T8" fmla="*/ 2147483647 w 31"/>
                <a:gd name="T9" fmla="*/ 0 h 16"/>
                <a:gd name="T10" fmla="*/ 0 60000 65536"/>
                <a:gd name="T11" fmla="*/ 0 60000 65536"/>
                <a:gd name="T12" fmla="*/ 0 60000 65536"/>
                <a:gd name="T13" fmla="*/ 0 60000 65536"/>
                <a:gd name="T14" fmla="*/ 0 60000 65536"/>
                <a:gd name="T15" fmla="*/ 0 w 31"/>
                <a:gd name="T16" fmla="*/ 0 h 16"/>
                <a:gd name="T17" fmla="*/ 31 w 31"/>
                <a:gd name="T18" fmla="*/ 16 h 16"/>
              </a:gdLst>
              <a:ahLst/>
              <a:cxnLst>
                <a:cxn ang="T10">
                  <a:pos x="T0" y="T1"/>
                </a:cxn>
                <a:cxn ang="T11">
                  <a:pos x="T2" y="T3"/>
                </a:cxn>
                <a:cxn ang="T12">
                  <a:pos x="T4" y="T5"/>
                </a:cxn>
                <a:cxn ang="T13">
                  <a:pos x="T6" y="T7"/>
                </a:cxn>
                <a:cxn ang="T14">
                  <a:pos x="T8" y="T9"/>
                </a:cxn>
              </a:cxnLst>
              <a:rect l="T15" t="T16" r="T17" b="T18"/>
              <a:pathLst>
                <a:path w="31" h="16">
                  <a:moveTo>
                    <a:pt x="21" y="0"/>
                  </a:moveTo>
                  <a:lnTo>
                    <a:pt x="31" y="6"/>
                  </a:lnTo>
                  <a:lnTo>
                    <a:pt x="12" y="16"/>
                  </a:lnTo>
                  <a:lnTo>
                    <a:pt x="0" y="10"/>
                  </a:lnTo>
                  <a:lnTo>
                    <a:pt x="21" y="0"/>
                  </a:lnTo>
                  <a:close/>
                </a:path>
              </a:pathLst>
            </a:custGeom>
            <a:solidFill>
              <a:srgbClr val="66BCA4"/>
            </a:solidFill>
            <a:ln w="9525">
              <a:noFill/>
              <a:round/>
              <a:headEnd/>
              <a:tailEnd/>
            </a:ln>
          </p:spPr>
          <p:txBody>
            <a:bodyPr/>
            <a:lstStyle/>
            <a:p>
              <a:endParaRPr lang="it-IT">
                <a:solidFill>
                  <a:srgbClr val="000000"/>
                </a:solidFill>
                <a:latin typeface="Arial" charset="0"/>
              </a:endParaRPr>
            </a:p>
          </p:txBody>
        </p:sp>
        <p:sp>
          <p:nvSpPr>
            <p:cNvPr id="159" name="Freeform 416"/>
            <p:cNvSpPr>
              <a:spLocks/>
            </p:cNvSpPr>
            <p:nvPr/>
          </p:nvSpPr>
          <p:spPr bwMode="auto">
            <a:xfrm>
              <a:off x="736" y="2034"/>
              <a:ext cx="22" cy="38"/>
            </a:xfrm>
            <a:custGeom>
              <a:avLst/>
              <a:gdLst>
                <a:gd name="T0" fmla="*/ 0 w 12"/>
                <a:gd name="T1" fmla="*/ 2147483647 h 28"/>
                <a:gd name="T2" fmla="*/ 2147483647 w 12"/>
                <a:gd name="T3" fmla="*/ 2147483647 h 28"/>
                <a:gd name="T4" fmla="*/ 2147483647 w 12"/>
                <a:gd name="T5" fmla="*/ 2147483647 h 28"/>
                <a:gd name="T6" fmla="*/ 0 w 12"/>
                <a:gd name="T7" fmla="*/ 0 h 28"/>
                <a:gd name="T8" fmla="*/ 0 w 12"/>
                <a:gd name="T9" fmla="*/ 2147483647 h 28"/>
                <a:gd name="T10" fmla="*/ 0 60000 65536"/>
                <a:gd name="T11" fmla="*/ 0 60000 65536"/>
                <a:gd name="T12" fmla="*/ 0 60000 65536"/>
                <a:gd name="T13" fmla="*/ 0 60000 65536"/>
                <a:gd name="T14" fmla="*/ 0 60000 65536"/>
                <a:gd name="T15" fmla="*/ 0 w 12"/>
                <a:gd name="T16" fmla="*/ 0 h 28"/>
                <a:gd name="T17" fmla="*/ 12 w 12"/>
                <a:gd name="T18" fmla="*/ 28 h 28"/>
              </a:gdLst>
              <a:ahLst/>
              <a:cxnLst>
                <a:cxn ang="T10">
                  <a:pos x="T0" y="T1"/>
                </a:cxn>
                <a:cxn ang="T11">
                  <a:pos x="T2" y="T3"/>
                </a:cxn>
                <a:cxn ang="T12">
                  <a:pos x="T4" y="T5"/>
                </a:cxn>
                <a:cxn ang="T13">
                  <a:pos x="T6" y="T7"/>
                </a:cxn>
                <a:cxn ang="T14">
                  <a:pos x="T8" y="T9"/>
                </a:cxn>
              </a:cxnLst>
              <a:rect l="T15" t="T16" r="T17" b="T18"/>
              <a:pathLst>
                <a:path w="12" h="28">
                  <a:moveTo>
                    <a:pt x="0" y="22"/>
                  </a:moveTo>
                  <a:lnTo>
                    <a:pt x="12" y="28"/>
                  </a:lnTo>
                  <a:lnTo>
                    <a:pt x="12" y="6"/>
                  </a:lnTo>
                  <a:lnTo>
                    <a:pt x="0" y="0"/>
                  </a:lnTo>
                  <a:lnTo>
                    <a:pt x="0" y="22"/>
                  </a:lnTo>
                  <a:close/>
                </a:path>
              </a:pathLst>
            </a:custGeom>
            <a:solidFill>
              <a:srgbClr val="005121"/>
            </a:solidFill>
            <a:ln w="9525">
              <a:noFill/>
              <a:round/>
              <a:headEnd/>
              <a:tailEnd/>
            </a:ln>
          </p:spPr>
          <p:txBody>
            <a:bodyPr/>
            <a:lstStyle/>
            <a:p>
              <a:endParaRPr lang="it-IT">
                <a:solidFill>
                  <a:srgbClr val="000000"/>
                </a:solidFill>
                <a:latin typeface="Arial" charset="0"/>
              </a:endParaRPr>
            </a:p>
          </p:txBody>
        </p:sp>
        <p:sp>
          <p:nvSpPr>
            <p:cNvPr id="160" name="Freeform 417"/>
            <p:cNvSpPr>
              <a:spLocks/>
            </p:cNvSpPr>
            <p:nvPr/>
          </p:nvSpPr>
          <p:spPr bwMode="auto">
            <a:xfrm>
              <a:off x="758" y="2029"/>
              <a:ext cx="36" cy="43"/>
            </a:xfrm>
            <a:custGeom>
              <a:avLst/>
              <a:gdLst>
                <a:gd name="T0" fmla="*/ 2147483647 w 19"/>
                <a:gd name="T1" fmla="*/ 2147483647 h 32"/>
                <a:gd name="T2" fmla="*/ 0 w 19"/>
                <a:gd name="T3" fmla="*/ 2147483647 h 32"/>
                <a:gd name="T4" fmla="*/ 0 w 19"/>
                <a:gd name="T5" fmla="*/ 2147483647 h 32"/>
                <a:gd name="T6" fmla="*/ 2147483647 w 19"/>
                <a:gd name="T7" fmla="*/ 0 h 32"/>
                <a:gd name="T8" fmla="*/ 2147483647 w 19"/>
                <a:gd name="T9" fmla="*/ 2147483647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21"/>
                  </a:moveTo>
                  <a:lnTo>
                    <a:pt x="0" y="32"/>
                  </a:lnTo>
                  <a:lnTo>
                    <a:pt x="0" y="10"/>
                  </a:lnTo>
                  <a:lnTo>
                    <a:pt x="19" y="0"/>
                  </a:lnTo>
                  <a:lnTo>
                    <a:pt x="19" y="21"/>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61" name="Freeform 418"/>
            <p:cNvSpPr>
              <a:spLocks/>
            </p:cNvSpPr>
            <p:nvPr/>
          </p:nvSpPr>
          <p:spPr bwMode="auto">
            <a:xfrm>
              <a:off x="758" y="2036"/>
              <a:ext cx="42" cy="18"/>
            </a:xfrm>
            <a:custGeom>
              <a:avLst/>
              <a:gdLst>
                <a:gd name="T0" fmla="*/ 2147483647 w 22"/>
                <a:gd name="T1" fmla="*/ 0 h 14"/>
                <a:gd name="T2" fmla="*/ 2147483647 w 22"/>
                <a:gd name="T3" fmla="*/ 268606747 h 14"/>
                <a:gd name="T4" fmla="*/ 2147483647 w 22"/>
                <a:gd name="T5" fmla="*/ 792491853 h 14"/>
                <a:gd name="T6" fmla="*/ 2147483647 w 22"/>
                <a:gd name="T7" fmla="*/ 1018917720 h 14"/>
                <a:gd name="T8" fmla="*/ 0 w 22"/>
                <a:gd name="T9" fmla="*/ 635198638 h 14"/>
                <a:gd name="T10" fmla="*/ 2147483647 w 22"/>
                <a:gd name="T11" fmla="*/ 0 h 14"/>
                <a:gd name="T12" fmla="*/ 0 60000 65536"/>
                <a:gd name="T13" fmla="*/ 0 60000 65536"/>
                <a:gd name="T14" fmla="*/ 0 60000 65536"/>
                <a:gd name="T15" fmla="*/ 0 60000 65536"/>
                <a:gd name="T16" fmla="*/ 0 60000 65536"/>
                <a:gd name="T17" fmla="*/ 0 60000 65536"/>
                <a:gd name="T18" fmla="*/ 0 w 22"/>
                <a:gd name="T19" fmla="*/ 0 h 14"/>
                <a:gd name="T20" fmla="*/ 22 w 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2" h="14">
                  <a:moveTo>
                    <a:pt x="16" y="0"/>
                  </a:moveTo>
                  <a:lnTo>
                    <a:pt x="22" y="4"/>
                  </a:lnTo>
                  <a:lnTo>
                    <a:pt x="20" y="11"/>
                  </a:lnTo>
                  <a:lnTo>
                    <a:pt x="9" y="14"/>
                  </a:lnTo>
                  <a:lnTo>
                    <a:pt x="0" y="9"/>
                  </a:lnTo>
                  <a:lnTo>
                    <a:pt x="16" y="0"/>
                  </a:lnTo>
                  <a:close/>
                </a:path>
              </a:pathLst>
            </a:custGeom>
            <a:solidFill>
              <a:srgbClr val="019170"/>
            </a:solidFill>
            <a:ln w="9525">
              <a:noFill/>
              <a:round/>
              <a:headEnd/>
              <a:tailEnd/>
            </a:ln>
          </p:spPr>
          <p:txBody>
            <a:bodyPr/>
            <a:lstStyle/>
            <a:p>
              <a:endParaRPr lang="it-IT">
                <a:solidFill>
                  <a:srgbClr val="000000"/>
                </a:solidFill>
                <a:latin typeface="Arial" charset="0"/>
              </a:endParaRPr>
            </a:p>
          </p:txBody>
        </p:sp>
        <p:sp>
          <p:nvSpPr>
            <p:cNvPr id="162" name="Freeform 419"/>
            <p:cNvSpPr>
              <a:spLocks/>
            </p:cNvSpPr>
            <p:nvPr/>
          </p:nvSpPr>
          <p:spPr bwMode="auto">
            <a:xfrm>
              <a:off x="758" y="2048"/>
              <a:ext cx="21" cy="30"/>
            </a:xfrm>
            <a:custGeom>
              <a:avLst/>
              <a:gdLst>
                <a:gd name="T0" fmla="*/ 0 w 11"/>
                <a:gd name="T1" fmla="*/ 2147483647 h 23"/>
                <a:gd name="T2" fmla="*/ 2147483647 w 11"/>
                <a:gd name="T3" fmla="*/ 2147483647 h 23"/>
                <a:gd name="T4" fmla="*/ 2147483647 w 11"/>
                <a:gd name="T5" fmla="*/ 2094473545 h 23"/>
                <a:gd name="T6" fmla="*/ 2147483647 w 11"/>
                <a:gd name="T7" fmla="*/ 1114904896 h 23"/>
                <a:gd name="T8" fmla="*/ 0 w 11"/>
                <a:gd name="T9" fmla="*/ 0 h 23"/>
                <a:gd name="T10" fmla="*/ 0 w 11"/>
                <a:gd name="T11" fmla="*/ 2147483647 h 23"/>
                <a:gd name="T12" fmla="*/ 0 60000 65536"/>
                <a:gd name="T13" fmla="*/ 0 60000 65536"/>
                <a:gd name="T14" fmla="*/ 0 60000 65536"/>
                <a:gd name="T15" fmla="*/ 0 60000 65536"/>
                <a:gd name="T16" fmla="*/ 0 60000 65536"/>
                <a:gd name="T17" fmla="*/ 0 60000 65536"/>
                <a:gd name="T18" fmla="*/ 0 w 11"/>
                <a:gd name="T19" fmla="*/ 0 h 23"/>
                <a:gd name="T20" fmla="*/ 11 w 1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1" h="23">
                  <a:moveTo>
                    <a:pt x="0" y="17"/>
                  </a:moveTo>
                  <a:lnTo>
                    <a:pt x="11" y="23"/>
                  </a:lnTo>
                  <a:lnTo>
                    <a:pt x="11" y="11"/>
                  </a:lnTo>
                  <a:lnTo>
                    <a:pt x="9" y="5"/>
                  </a:lnTo>
                  <a:lnTo>
                    <a:pt x="0" y="0"/>
                  </a:lnTo>
                  <a:lnTo>
                    <a:pt x="0" y="17"/>
                  </a:lnTo>
                  <a:close/>
                </a:path>
              </a:pathLst>
            </a:custGeom>
            <a:solidFill>
              <a:srgbClr val="005121"/>
            </a:solidFill>
            <a:ln w="9525">
              <a:noFill/>
              <a:round/>
              <a:headEnd/>
              <a:tailEnd/>
            </a:ln>
          </p:spPr>
          <p:txBody>
            <a:bodyPr/>
            <a:lstStyle/>
            <a:p>
              <a:endParaRPr lang="it-IT">
                <a:solidFill>
                  <a:srgbClr val="000000"/>
                </a:solidFill>
                <a:latin typeface="Arial" charset="0"/>
              </a:endParaRPr>
            </a:p>
          </p:txBody>
        </p:sp>
        <p:sp>
          <p:nvSpPr>
            <p:cNvPr id="163" name="Freeform 420"/>
            <p:cNvSpPr>
              <a:spLocks/>
            </p:cNvSpPr>
            <p:nvPr/>
          </p:nvSpPr>
          <p:spPr bwMode="auto">
            <a:xfrm>
              <a:off x="779" y="2062"/>
              <a:ext cx="27" cy="22"/>
            </a:xfrm>
            <a:custGeom>
              <a:avLst/>
              <a:gdLst>
                <a:gd name="T0" fmla="*/ 0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0 h 16"/>
                <a:gd name="T14" fmla="*/ 0 w 14"/>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0" y="12"/>
                  </a:moveTo>
                  <a:lnTo>
                    <a:pt x="1" y="10"/>
                  </a:lnTo>
                  <a:lnTo>
                    <a:pt x="9" y="11"/>
                  </a:lnTo>
                  <a:lnTo>
                    <a:pt x="13" y="16"/>
                  </a:lnTo>
                  <a:lnTo>
                    <a:pt x="14" y="16"/>
                  </a:lnTo>
                  <a:lnTo>
                    <a:pt x="11" y="7"/>
                  </a:lnTo>
                  <a:lnTo>
                    <a:pt x="0" y="0"/>
                  </a:lnTo>
                  <a:lnTo>
                    <a:pt x="0" y="12"/>
                  </a:lnTo>
                  <a:close/>
                </a:path>
              </a:pathLst>
            </a:custGeom>
            <a:solidFill>
              <a:srgbClr val="005121"/>
            </a:solidFill>
            <a:ln w="9525">
              <a:noFill/>
              <a:round/>
              <a:headEnd/>
              <a:tailEnd/>
            </a:ln>
          </p:spPr>
          <p:txBody>
            <a:bodyPr/>
            <a:lstStyle/>
            <a:p>
              <a:endParaRPr lang="it-IT">
                <a:solidFill>
                  <a:srgbClr val="000000"/>
                </a:solidFill>
                <a:latin typeface="Arial" charset="0"/>
              </a:endParaRPr>
            </a:p>
          </p:txBody>
        </p:sp>
        <p:sp>
          <p:nvSpPr>
            <p:cNvPr id="164" name="Freeform 421"/>
            <p:cNvSpPr>
              <a:spLocks/>
            </p:cNvSpPr>
            <p:nvPr/>
          </p:nvSpPr>
          <p:spPr bwMode="auto">
            <a:xfrm>
              <a:off x="800" y="2065"/>
              <a:ext cx="25" cy="19"/>
            </a:xfrm>
            <a:custGeom>
              <a:avLst/>
              <a:gdLst>
                <a:gd name="T0" fmla="*/ 2147483647 w 13"/>
                <a:gd name="T1" fmla="*/ 2147483647 h 14"/>
                <a:gd name="T2" fmla="*/ 2147483647 w 13"/>
                <a:gd name="T3" fmla="*/ 2147483647 h 14"/>
                <a:gd name="T4" fmla="*/ 0 w 13"/>
                <a:gd name="T5" fmla="*/ 2147483647 h 14"/>
                <a:gd name="T6" fmla="*/ 2147483647 w 13"/>
                <a:gd name="T7" fmla="*/ 2147483647 h 14"/>
                <a:gd name="T8" fmla="*/ 2147483647 w 13"/>
                <a:gd name="T9" fmla="*/ 0 h 14"/>
                <a:gd name="T10" fmla="*/ 2147483647 w 13"/>
                <a:gd name="T11" fmla="*/ 2147483647 h 14"/>
                <a:gd name="T12" fmla="*/ 0 60000 65536"/>
                <a:gd name="T13" fmla="*/ 0 60000 65536"/>
                <a:gd name="T14" fmla="*/ 0 60000 65536"/>
                <a:gd name="T15" fmla="*/ 0 60000 65536"/>
                <a:gd name="T16" fmla="*/ 0 60000 65536"/>
                <a:gd name="T17" fmla="*/ 0 60000 65536"/>
                <a:gd name="T18" fmla="*/ 0 w 13"/>
                <a:gd name="T19" fmla="*/ 0 h 14"/>
                <a:gd name="T20" fmla="*/ 13 w 1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3" h="14">
                  <a:moveTo>
                    <a:pt x="13" y="12"/>
                  </a:moveTo>
                  <a:lnTo>
                    <a:pt x="3" y="14"/>
                  </a:lnTo>
                  <a:lnTo>
                    <a:pt x="0" y="5"/>
                  </a:lnTo>
                  <a:lnTo>
                    <a:pt x="8" y="3"/>
                  </a:lnTo>
                  <a:lnTo>
                    <a:pt x="12" y="0"/>
                  </a:lnTo>
                  <a:lnTo>
                    <a:pt x="13" y="12"/>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65" name="Freeform 422"/>
            <p:cNvSpPr>
              <a:spLocks/>
            </p:cNvSpPr>
            <p:nvPr/>
          </p:nvSpPr>
          <p:spPr bwMode="auto">
            <a:xfrm>
              <a:off x="779" y="2069"/>
              <a:ext cx="21" cy="9"/>
            </a:xfrm>
            <a:custGeom>
              <a:avLst/>
              <a:gdLst>
                <a:gd name="T0" fmla="*/ 2147483647 w 11"/>
                <a:gd name="T1" fmla="*/ 0 h 7"/>
                <a:gd name="T2" fmla="*/ 2147483647 w 11"/>
                <a:gd name="T3" fmla="*/ 444023303 h 7"/>
                <a:gd name="T4" fmla="*/ 2147483647 w 11"/>
                <a:gd name="T5" fmla="*/ 494043129 h 7"/>
                <a:gd name="T6" fmla="*/ 0 w 11"/>
                <a:gd name="T7" fmla="*/ 162490420 h 7"/>
                <a:gd name="T8" fmla="*/ 2147483647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3" y="0"/>
                  </a:moveTo>
                  <a:lnTo>
                    <a:pt x="11" y="6"/>
                  </a:lnTo>
                  <a:lnTo>
                    <a:pt x="9" y="7"/>
                  </a:lnTo>
                  <a:lnTo>
                    <a:pt x="0" y="2"/>
                  </a:lnTo>
                  <a:lnTo>
                    <a:pt x="3" y="0"/>
                  </a:lnTo>
                  <a:close/>
                </a:path>
              </a:pathLst>
            </a:custGeom>
            <a:solidFill>
              <a:srgbClr val="019170"/>
            </a:solidFill>
            <a:ln w="9525">
              <a:noFill/>
              <a:round/>
              <a:headEnd/>
              <a:tailEnd/>
            </a:ln>
          </p:spPr>
          <p:txBody>
            <a:bodyPr/>
            <a:lstStyle/>
            <a:p>
              <a:endParaRPr lang="it-IT">
                <a:solidFill>
                  <a:srgbClr val="000000"/>
                </a:solidFill>
                <a:latin typeface="Arial" charset="0"/>
              </a:endParaRPr>
            </a:p>
          </p:txBody>
        </p:sp>
        <p:sp>
          <p:nvSpPr>
            <p:cNvPr id="166" name="Freeform 423"/>
            <p:cNvSpPr>
              <a:spLocks/>
            </p:cNvSpPr>
            <p:nvPr/>
          </p:nvSpPr>
          <p:spPr bwMode="auto">
            <a:xfrm>
              <a:off x="777" y="2072"/>
              <a:ext cx="21" cy="13"/>
            </a:xfrm>
            <a:custGeom>
              <a:avLst/>
              <a:gdLst>
                <a:gd name="T0" fmla="*/ 0 w 11"/>
                <a:gd name="T1" fmla="*/ 896492637 h 10"/>
                <a:gd name="T2" fmla="*/ 2147483647 w 11"/>
                <a:gd name="T3" fmla="*/ 1165438864 h 10"/>
                <a:gd name="T4" fmla="*/ 2147483647 w 11"/>
                <a:gd name="T5" fmla="*/ 530584335 h 10"/>
                <a:gd name="T6" fmla="*/ 2147483647 w 11"/>
                <a:gd name="T7" fmla="*/ 896492637 h 10"/>
                <a:gd name="T8" fmla="*/ 2147483647 w 11"/>
                <a:gd name="T9" fmla="*/ 1515072088 h 10"/>
                <a:gd name="T10" fmla="*/ 2147483647 w 11"/>
                <a:gd name="T11" fmla="*/ 1626470855 h 10"/>
                <a:gd name="T12" fmla="*/ 2147483647 w 11"/>
                <a:gd name="T13" fmla="*/ 896492637 h 10"/>
                <a:gd name="T14" fmla="*/ 2147483647 w 11"/>
                <a:gd name="T15" fmla="*/ 0 h 10"/>
                <a:gd name="T16" fmla="*/ 0 w 11"/>
                <a:gd name="T17" fmla="*/ 89649263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0"/>
                <a:gd name="T29" fmla="*/ 11 w 1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0">
                  <a:moveTo>
                    <a:pt x="0" y="5"/>
                  </a:moveTo>
                  <a:lnTo>
                    <a:pt x="1" y="7"/>
                  </a:lnTo>
                  <a:lnTo>
                    <a:pt x="2" y="3"/>
                  </a:lnTo>
                  <a:lnTo>
                    <a:pt x="7" y="5"/>
                  </a:lnTo>
                  <a:lnTo>
                    <a:pt x="10" y="9"/>
                  </a:lnTo>
                  <a:lnTo>
                    <a:pt x="11" y="10"/>
                  </a:lnTo>
                  <a:lnTo>
                    <a:pt x="10" y="5"/>
                  </a:lnTo>
                  <a:lnTo>
                    <a:pt x="1" y="0"/>
                  </a:lnTo>
                  <a:lnTo>
                    <a:pt x="0" y="5"/>
                  </a:lnTo>
                  <a:close/>
                </a:path>
              </a:pathLst>
            </a:custGeom>
            <a:solidFill>
              <a:srgbClr val="003B32"/>
            </a:solidFill>
            <a:ln w="9525">
              <a:noFill/>
              <a:round/>
              <a:headEnd/>
              <a:tailEnd/>
            </a:ln>
          </p:spPr>
          <p:txBody>
            <a:bodyPr/>
            <a:lstStyle/>
            <a:p>
              <a:endParaRPr lang="it-IT">
                <a:solidFill>
                  <a:srgbClr val="000000"/>
                </a:solidFill>
                <a:latin typeface="Arial" charset="0"/>
              </a:endParaRPr>
            </a:p>
          </p:txBody>
        </p:sp>
        <p:sp>
          <p:nvSpPr>
            <p:cNvPr id="167" name="Freeform 424"/>
            <p:cNvSpPr>
              <a:spLocks/>
            </p:cNvSpPr>
            <p:nvPr/>
          </p:nvSpPr>
          <p:spPr bwMode="auto">
            <a:xfrm>
              <a:off x="796" y="2077"/>
              <a:ext cx="8" cy="8"/>
            </a:xfrm>
            <a:custGeom>
              <a:avLst/>
              <a:gdLst>
                <a:gd name="T0" fmla="*/ 2147483647 w 4"/>
                <a:gd name="T1" fmla="*/ 2147483647 h 6"/>
                <a:gd name="T2" fmla="*/ 2147483647 w 4"/>
                <a:gd name="T3" fmla="*/ 2147483647 h 6"/>
                <a:gd name="T4" fmla="*/ 0 w 4"/>
                <a:gd name="T5" fmla="*/ 1 h 6"/>
                <a:gd name="T6" fmla="*/ 2147483647 w 4"/>
                <a:gd name="T7" fmla="*/ 0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5"/>
                  </a:moveTo>
                  <a:lnTo>
                    <a:pt x="1" y="6"/>
                  </a:lnTo>
                  <a:lnTo>
                    <a:pt x="0" y="1"/>
                  </a:lnTo>
                  <a:lnTo>
                    <a:pt x="2" y="0"/>
                  </a:lnTo>
                  <a:lnTo>
                    <a:pt x="4" y="5"/>
                  </a:lnTo>
                  <a:close/>
                </a:path>
              </a:pathLst>
            </a:custGeom>
            <a:solidFill>
              <a:srgbClr val="006C2C"/>
            </a:solidFill>
            <a:ln w="9525">
              <a:noFill/>
              <a:round/>
              <a:headEnd/>
              <a:tailEnd/>
            </a:ln>
          </p:spPr>
          <p:txBody>
            <a:bodyPr/>
            <a:lstStyle/>
            <a:p>
              <a:endParaRPr lang="it-IT">
                <a:solidFill>
                  <a:srgbClr val="000000"/>
                </a:solidFill>
                <a:latin typeface="Arial" charset="0"/>
              </a:endParaRPr>
            </a:p>
          </p:txBody>
        </p:sp>
        <p:sp>
          <p:nvSpPr>
            <p:cNvPr id="168" name="Freeform 425"/>
            <p:cNvSpPr>
              <a:spLocks/>
            </p:cNvSpPr>
            <p:nvPr/>
          </p:nvSpPr>
          <p:spPr bwMode="auto">
            <a:xfrm>
              <a:off x="762" y="2050"/>
              <a:ext cx="15" cy="12"/>
            </a:xfrm>
            <a:custGeom>
              <a:avLst/>
              <a:gdLst>
                <a:gd name="T0" fmla="*/ 0 w 8"/>
                <a:gd name="T1" fmla="*/ 2147483647 h 9"/>
                <a:gd name="T2" fmla="*/ 2147483647 w 8"/>
                <a:gd name="T3" fmla="*/ 2147483647 h 9"/>
                <a:gd name="T4" fmla="*/ 2147483647 w 8"/>
                <a:gd name="T5" fmla="*/ 2147483647 h 9"/>
                <a:gd name="T6" fmla="*/ 0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5"/>
                  </a:moveTo>
                  <a:lnTo>
                    <a:pt x="8" y="9"/>
                  </a:lnTo>
                  <a:lnTo>
                    <a:pt x="5" y="3"/>
                  </a:lnTo>
                  <a:lnTo>
                    <a:pt x="0" y="0"/>
                  </a:lnTo>
                  <a:lnTo>
                    <a:pt x="0" y="5"/>
                  </a:lnTo>
                  <a:close/>
                </a:path>
              </a:pathLst>
            </a:custGeom>
            <a:solidFill>
              <a:srgbClr val="6E87C0"/>
            </a:solidFill>
            <a:ln w="9525">
              <a:noFill/>
              <a:round/>
              <a:headEnd/>
              <a:tailEnd/>
            </a:ln>
          </p:spPr>
          <p:txBody>
            <a:bodyPr/>
            <a:lstStyle/>
            <a:p>
              <a:endParaRPr lang="it-IT">
                <a:solidFill>
                  <a:srgbClr val="000000"/>
                </a:solidFill>
                <a:latin typeface="Arial" charset="0"/>
              </a:endParaRPr>
            </a:p>
          </p:txBody>
        </p:sp>
        <p:sp>
          <p:nvSpPr>
            <p:cNvPr id="169" name="Freeform 426"/>
            <p:cNvSpPr>
              <a:spLocks/>
            </p:cNvSpPr>
            <p:nvPr/>
          </p:nvSpPr>
          <p:spPr bwMode="auto">
            <a:xfrm>
              <a:off x="779" y="2060"/>
              <a:ext cx="36" cy="12"/>
            </a:xfrm>
            <a:custGeom>
              <a:avLst/>
              <a:gdLst>
                <a:gd name="T0" fmla="*/ 2147483647 w 19"/>
                <a:gd name="T1" fmla="*/ 2147483647 h 9"/>
                <a:gd name="T2" fmla="*/ 2147483647 w 19"/>
                <a:gd name="T3" fmla="*/ 2147483647 h 9"/>
                <a:gd name="T4" fmla="*/ 0 w 19"/>
                <a:gd name="T5" fmla="*/ 2055408110 h 9"/>
                <a:gd name="T6" fmla="*/ 2147483647 w 19"/>
                <a:gd name="T7" fmla="*/ 0 h 9"/>
                <a:gd name="T8" fmla="*/ 2147483647 w 19"/>
                <a:gd name="T9" fmla="*/ 2147483647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19" y="7"/>
                  </a:moveTo>
                  <a:lnTo>
                    <a:pt x="11" y="9"/>
                  </a:lnTo>
                  <a:lnTo>
                    <a:pt x="0" y="2"/>
                  </a:lnTo>
                  <a:lnTo>
                    <a:pt x="11" y="0"/>
                  </a:lnTo>
                  <a:lnTo>
                    <a:pt x="19" y="7"/>
                  </a:lnTo>
                  <a:close/>
                </a:path>
              </a:pathLst>
            </a:custGeom>
            <a:solidFill>
              <a:srgbClr val="019170"/>
            </a:solidFill>
            <a:ln w="9525">
              <a:noFill/>
              <a:round/>
              <a:headEnd/>
              <a:tailEnd/>
            </a:ln>
          </p:spPr>
          <p:txBody>
            <a:bodyPr/>
            <a:lstStyle/>
            <a:p>
              <a:endParaRPr lang="it-IT">
                <a:solidFill>
                  <a:srgbClr val="000000"/>
                </a:solidFill>
                <a:latin typeface="Arial" charset="0"/>
              </a:endParaRPr>
            </a:p>
          </p:txBody>
        </p:sp>
        <p:sp>
          <p:nvSpPr>
            <p:cNvPr id="170" name="Freeform 427"/>
            <p:cNvSpPr>
              <a:spLocks/>
            </p:cNvSpPr>
            <p:nvPr/>
          </p:nvSpPr>
          <p:spPr bwMode="auto">
            <a:xfrm>
              <a:off x="800" y="2053"/>
              <a:ext cx="23" cy="16"/>
            </a:xfrm>
            <a:custGeom>
              <a:avLst/>
              <a:gdLst>
                <a:gd name="T0" fmla="*/ 0 w 12"/>
                <a:gd name="T1" fmla="*/ 2147483647 h 12"/>
                <a:gd name="T2" fmla="*/ 2147483647 w 12"/>
                <a:gd name="T3" fmla="*/ 0 h 12"/>
                <a:gd name="T4" fmla="*/ 2147483647 w 12"/>
                <a:gd name="T5" fmla="*/ 2147483647 h 12"/>
                <a:gd name="T6" fmla="*/ 2147483647 w 12"/>
                <a:gd name="T7" fmla="*/ 2147483647 h 12"/>
                <a:gd name="T8" fmla="*/ 0 w 12"/>
                <a:gd name="T9" fmla="*/ 2147483647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5"/>
                  </a:moveTo>
                  <a:lnTo>
                    <a:pt x="2" y="0"/>
                  </a:lnTo>
                  <a:lnTo>
                    <a:pt x="12" y="9"/>
                  </a:lnTo>
                  <a:lnTo>
                    <a:pt x="8" y="12"/>
                  </a:lnTo>
                  <a:lnTo>
                    <a:pt x="0" y="5"/>
                  </a:lnTo>
                  <a:close/>
                </a:path>
              </a:pathLst>
            </a:custGeom>
            <a:solidFill>
              <a:srgbClr val="66BCA4"/>
            </a:solidFill>
            <a:ln w="9525">
              <a:noFill/>
              <a:round/>
              <a:headEnd/>
              <a:tailEnd/>
            </a:ln>
          </p:spPr>
          <p:txBody>
            <a:bodyPr/>
            <a:lstStyle/>
            <a:p>
              <a:endParaRPr lang="it-IT">
                <a:solidFill>
                  <a:srgbClr val="000000"/>
                </a:solidFill>
                <a:latin typeface="Arial" charset="0"/>
              </a:endParaRPr>
            </a:p>
          </p:txBody>
        </p:sp>
        <p:sp>
          <p:nvSpPr>
            <p:cNvPr id="171" name="Freeform 428"/>
            <p:cNvSpPr>
              <a:spLocks/>
            </p:cNvSpPr>
            <p:nvPr/>
          </p:nvSpPr>
          <p:spPr bwMode="auto">
            <a:xfrm>
              <a:off x="796" y="2041"/>
              <a:ext cx="8" cy="19"/>
            </a:xfrm>
            <a:custGeom>
              <a:avLst/>
              <a:gdLst>
                <a:gd name="T0" fmla="*/ 0 w 4"/>
                <a:gd name="T1" fmla="*/ 2147483647 h 14"/>
                <a:gd name="T2" fmla="*/ 2147483647 w 4"/>
                <a:gd name="T3" fmla="*/ 0 h 14"/>
                <a:gd name="T4" fmla="*/ 2147483647 w 4"/>
                <a:gd name="T5" fmla="*/ 2147483647 h 14"/>
                <a:gd name="T6" fmla="*/ 2147483647 w 4"/>
                <a:gd name="T7" fmla="*/ 2147483647 h 14"/>
                <a:gd name="T8" fmla="*/ 0 w 4"/>
                <a:gd name="T9" fmla="*/ 2147483647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0" y="7"/>
                  </a:moveTo>
                  <a:lnTo>
                    <a:pt x="2" y="0"/>
                  </a:lnTo>
                  <a:lnTo>
                    <a:pt x="4" y="9"/>
                  </a:lnTo>
                  <a:lnTo>
                    <a:pt x="2" y="14"/>
                  </a:lnTo>
                  <a:lnTo>
                    <a:pt x="0" y="7"/>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72" name="Freeform 429"/>
            <p:cNvSpPr>
              <a:spLocks/>
            </p:cNvSpPr>
            <p:nvPr/>
          </p:nvSpPr>
          <p:spPr bwMode="auto">
            <a:xfrm>
              <a:off x="775" y="2050"/>
              <a:ext cx="25" cy="12"/>
            </a:xfrm>
            <a:custGeom>
              <a:avLst/>
              <a:gdLst>
                <a:gd name="T0" fmla="*/ 2147483647 w 13"/>
                <a:gd name="T1" fmla="*/ 2147483647 h 9"/>
                <a:gd name="T2" fmla="*/ 2147483647 w 13"/>
                <a:gd name="T3" fmla="*/ 2147483647 h 9"/>
                <a:gd name="T4" fmla="*/ 0 w 13"/>
                <a:gd name="T5" fmla="*/ 2147483647 h 9"/>
                <a:gd name="T6" fmla="*/ 2147483647 w 13"/>
                <a:gd name="T7" fmla="*/ 0 h 9"/>
                <a:gd name="T8" fmla="*/ 2147483647 w 13"/>
                <a:gd name="T9" fmla="*/ 2147483647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13" y="7"/>
                  </a:moveTo>
                  <a:lnTo>
                    <a:pt x="2" y="9"/>
                  </a:lnTo>
                  <a:lnTo>
                    <a:pt x="0" y="3"/>
                  </a:lnTo>
                  <a:lnTo>
                    <a:pt x="11" y="0"/>
                  </a:lnTo>
                  <a:lnTo>
                    <a:pt x="13" y="7"/>
                  </a:lnTo>
                  <a:close/>
                </a:path>
              </a:pathLst>
            </a:custGeom>
            <a:solidFill>
              <a:srgbClr val="9DB9DA"/>
            </a:solidFill>
            <a:ln w="9525">
              <a:noFill/>
              <a:round/>
              <a:headEnd/>
              <a:tailEnd/>
            </a:ln>
          </p:spPr>
          <p:txBody>
            <a:bodyPr/>
            <a:lstStyle/>
            <a:p>
              <a:endParaRPr lang="it-IT">
                <a:solidFill>
                  <a:srgbClr val="000000"/>
                </a:solidFill>
                <a:latin typeface="Arial" charset="0"/>
              </a:endParaRPr>
            </a:p>
          </p:txBody>
        </p:sp>
        <p:sp>
          <p:nvSpPr>
            <p:cNvPr id="173" name="Freeform 430"/>
            <p:cNvSpPr>
              <a:spLocks/>
            </p:cNvSpPr>
            <p:nvPr/>
          </p:nvSpPr>
          <p:spPr bwMode="auto">
            <a:xfrm>
              <a:off x="800" y="2074"/>
              <a:ext cx="34" cy="11"/>
            </a:xfrm>
            <a:custGeom>
              <a:avLst/>
              <a:gdLst>
                <a:gd name="T0" fmla="*/ 2147483647 w 18"/>
                <a:gd name="T1" fmla="*/ 0 h 8"/>
                <a:gd name="T2" fmla="*/ 2147483647 w 18"/>
                <a:gd name="T3" fmla="*/ 1 h 8"/>
                <a:gd name="T4" fmla="*/ 2147483647 w 18"/>
                <a:gd name="T5" fmla="*/ 2147483647 h 8"/>
                <a:gd name="T6" fmla="*/ 2147483647 w 18"/>
                <a:gd name="T7" fmla="*/ 2147483647 h 8"/>
                <a:gd name="T8" fmla="*/ 0 w 18"/>
                <a:gd name="T9" fmla="*/ 2147483647 h 8"/>
                <a:gd name="T10" fmla="*/ 2147483647 w 18"/>
                <a:gd name="T11" fmla="*/ 2147483647 h 8"/>
                <a:gd name="T12" fmla="*/ 2147483647 w 18"/>
                <a:gd name="T13" fmla="*/ 0 h 8"/>
                <a:gd name="T14" fmla="*/ 0 60000 65536"/>
                <a:gd name="T15" fmla="*/ 0 60000 65536"/>
                <a:gd name="T16" fmla="*/ 0 60000 65536"/>
                <a:gd name="T17" fmla="*/ 0 60000 65536"/>
                <a:gd name="T18" fmla="*/ 0 60000 65536"/>
                <a:gd name="T19" fmla="*/ 0 60000 65536"/>
                <a:gd name="T20" fmla="*/ 0 60000 65536"/>
                <a:gd name="T21" fmla="*/ 0 w 18"/>
                <a:gd name="T22" fmla="*/ 0 h 8"/>
                <a:gd name="T23" fmla="*/ 18 w 1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8">
                  <a:moveTo>
                    <a:pt x="17" y="0"/>
                  </a:moveTo>
                  <a:lnTo>
                    <a:pt x="18" y="1"/>
                  </a:lnTo>
                  <a:lnTo>
                    <a:pt x="11" y="6"/>
                  </a:lnTo>
                  <a:lnTo>
                    <a:pt x="2" y="8"/>
                  </a:lnTo>
                  <a:lnTo>
                    <a:pt x="0" y="7"/>
                  </a:lnTo>
                  <a:lnTo>
                    <a:pt x="9" y="5"/>
                  </a:lnTo>
                  <a:lnTo>
                    <a:pt x="17" y="0"/>
                  </a:lnTo>
                  <a:close/>
                </a:path>
              </a:pathLst>
            </a:custGeom>
            <a:solidFill>
              <a:srgbClr val="CCCCCC"/>
            </a:solidFill>
            <a:ln w="9525">
              <a:noFill/>
              <a:round/>
              <a:headEnd/>
              <a:tailEnd/>
            </a:ln>
          </p:spPr>
          <p:txBody>
            <a:bodyPr/>
            <a:lstStyle/>
            <a:p>
              <a:endParaRPr lang="it-IT">
                <a:solidFill>
                  <a:srgbClr val="000000"/>
                </a:solidFill>
                <a:latin typeface="Arial" charset="0"/>
              </a:endParaRPr>
            </a:p>
          </p:txBody>
        </p:sp>
        <p:sp>
          <p:nvSpPr>
            <p:cNvPr id="174" name="Freeform 431"/>
            <p:cNvSpPr>
              <a:spLocks/>
            </p:cNvSpPr>
            <p:nvPr/>
          </p:nvSpPr>
          <p:spPr bwMode="auto">
            <a:xfrm>
              <a:off x="800" y="2084"/>
              <a:ext cx="4" cy="5"/>
            </a:xfrm>
            <a:custGeom>
              <a:avLst/>
              <a:gdLst>
                <a:gd name="T0" fmla="*/ 0 w 2"/>
                <a:gd name="T1" fmla="*/ 21139180 h 4"/>
                <a:gd name="T2" fmla="*/ 2147483647 w 2"/>
                <a:gd name="T3" fmla="*/ 37158272 h 4"/>
                <a:gd name="T4" fmla="*/ 2147483647 w 2"/>
                <a:gd name="T5" fmla="*/ 1 h 4"/>
                <a:gd name="T6" fmla="*/ 0 w 2"/>
                <a:gd name="T7" fmla="*/ 0 h 4"/>
                <a:gd name="T8" fmla="*/ 0 w 2"/>
                <a:gd name="T9" fmla="*/ 2113918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2"/>
                  </a:moveTo>
                  <a:lnTo>
                    <a:pt x="2" y="4"/>
                  </a:lnTo>
                  <a:lnTo>
                    <a:pt x="2" y="1"/>
                  </a:lnTo>
                  <a:lnTo>
                    <a:pt x="0" y="0"/>
                  </a:lnTo>
                  <a:lnTo>
                    <a:pt x="0" y="2"/>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75" name="Freeform 432"/>
            <p:cNvSpPr>
              <a:spLocks/>
            </p:cNvSpPr>
            <p:nvPr/>
          </p:nvSpPr>
          <p:spPr bwMode="auto">
            <a:xfrm>
              <a:off x="796" y="2078"/>
              <a:ext cx="4" cy="3"/>
            </a:xfrm>
            <a:custGeom>
              <a:avLst/>
              <a:gdLst>
                <a:gd name="T0" fmla="*/ 2147483647 w 2"/>
                <a:gd name="T1" fmla="*/ 2147483647 h 2"/>
                <a:gd name="T2" fmla="*/ 0 w 2"/>
                <a:gd name="T3" fmla="*/ 2147483647 h 2"/>
                <a:gd name="T4" fmla="*/ 2147483647 w 2"/>
                <a:gd name="T5" fmla="*/ 0 h 2"/>
                <a:gd name="T6" fmla="*/ 2147483647 w 2"/>
                <a:gd name="T7" fmla="*/ 2147483647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66BCA4"/>
            </a:solidFill>
            <a:ln w="9525">
              <a:noFill/>
              <a:round/>
              <a:headEnd/>
              <a:tailEnd/>
            </a:ln>
          </p:spPr>
          <p:txBody>
            <a:bodyPr/>
            <a:lstStyle/>
            <a:p>
              <a:endParaRPr lang="it-IT">
                <a:solidFill>
                  <a:srgbClr val="000000"/>
                </a:solidFill>
                <a:latin typeface="Arial" charset="0"/>
              </a:endParaRPr>
            </a:p>
          </p:txBody>
        </p:sp>
        <p:sp>
          <p:nvSpPr>
            <p:cNvPr id="176" name="Freeform 433"/>
            <p:cNvSpPr>
              <a:spLocks/>
            </p:cNvSpPr>
            <p:nvPr/>
          </p:nvSpPr>
          <p:spPr bwMode="auto">
            <a:xfrm>
              <a:off x="825" y="2064"/>
              <a:ext cx="2" cy="5"/>
            </a:xfrm>
            <a:custGeom>
              <a:avLst/>
              <a:gdLst>
                <a:gd name="T0" fmla="*/ 2147483647 w 1"/>
                <a:gd name="T1" fmla="*/ 25843938 h 4"/>
                <a:gd name="T2" fmla="*/ 0 w 1"/>
                <a:gd name="T3" fmla="*/ 37158272 h 4"/>
                <a:gd name="T4" fmla="*/ 0 w 1"/>
                <a:gd name="T5" fmla="*/ 25843938 h 4"/>
                <a:gd name="T6" fmla="*/ 2147483647 w 1"/>
                <a:gd name="T7" fmla="*/ 0 h 4"/>
                <a:gd name="T8" fmla="*/ 2147483647 w 1"/>
                <a:gd name="T9" fmla="*/ 25843938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lnTo>
                    <a:pt x="0" y="4"/>
                  </a:lnTo>
                  <a:lnTo>
                    <a:pt x="0" y="3"/>
                  </a:lnTo>
                  <a:lnTo>
                    <a:pt x="1" y="0"/>
                  </a:lnTo>
                  <a:lnTo>
                    <a:pt x="1" y="3"/>
                  </a:lnTo>
                  <a:close/>
                </a:path>
              </a:pathLst>
            </a:custGeom>
            <a:solidFill>
              <a:srgbClr val="66BCA4"/>
            </a:solidFill>
            <a:ln w="9525">
              <a:noFill/>
              <a:round/>
              <a:headEnd/>
              <a:tailEnd/>
            </a:ln>
          </p:spPr>
          <p:txBody>
            <a:bodyPr/>
            <a:lstStyle/>
            <a:p>
              <a:endParaRPr lang="it-IT">
                <a:solidFill>
                  <a:srgbClr val="000000"/>
                </a:solidFill>
                <a:latin typeface="Arial" charset="0"/>
              </a:endParaRP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56950" y="1003441"/>
            <a:ext cx="922724" cy="118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ccia bidirezionale orizzontale 1"/>
          <p:cNvSpPr/>
          <p:nvPr/>
        </p:nvSpPr>
        <p:spPr bwMode="auto">
          <a:xfrm>
            <a:off x="1984678" y="2248607"/>
            <a:ext cx="667267" cy="288769"/>
          </a:xfrm>
          <a:prstGeom prst="leftRightArrow">
            <a:avLst/>
          </a:prstGeom>
          <a:solidFill>
            <a:srgbClr val="0076BD"/>
          </a:solidFill>
          <a:ln w="12700" cap="flat" cmpd="sng" algn="ctr">
            <a:noFill/>
            <a:prstDash val="solid"/>
            <a:round/>
            <a:headEnd type="none" w="med" len="med"/>
            <a:tailEnd type="none" w="med" len="med"/>
          </a:ln>
          <a:effectLst/>
          <a:extLst/>
        </p:spPr>
        <p:txBody>
          <a:bodyPr vert="horz" wrap="none" lIns="54000" tIns="45720" rIns="54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a typeface="ＭＳ Ｐゴシック"/>
              <a:cs typeface="ＭＳ Ｐゴシック"/>
            </a:endParaRP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74179" y="1741555"/>
            <a:ext cx="707814" cy="78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5"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215662" y="2054873"/>
            <a:ext cx="824689" cy="51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064625" y="3316"/>
            <a:ext cx="841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ma 6"/>
          <p:cNvGraphicFramePr/>
          <p:nvPr>
            <p:extLst>
              <p:ext uri="{D42A27DB-BD31-4B8C-83A1-F6EECF244321}">
                <p14:modId xmlns:p14="http://schemas.microsoft.com/office/powerpoint/2010/main" val="128330675"/>
              </p:ext>
            </p:extLst>
          </p:nvPr>
        </p:nvGraphicFramePr>
        <p:xfrm>
          <a:off x="784706" y="2089010"/>
          <a:ext cx="8472255" cy="45189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5579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5"/>
                                        </p:tgtEl>
                                        <p:attrNameLst>
                                          <p:attrName>style.visibility</p:attrName>
                                        </p:attrNameLst>
                                      </p:cBhvr>
                                      <p:to>
                                        <p:strVal val="visible"/>
                                      </p:to>
                                    </p:set>
                                    <p:anim calcmode="lin" valueType="num">
                                      <p:cBhvr additive="base">
                                        <p:cTn id="23" dur="500" fill="hold"/>
                                        <p:tgtEl>
                                          <p:spTgt spid="275"/>
                                        </p:tgtEl>
                                        <p:attrNameLst>
                                          <p:attrName>ppt_x</p:attrName>
                                        </p:attrNameLst>
                                      </p:cBhvr>
                                      <p:tavLst>
                                        <p:tav tm="0">
                                          <p:val>
                                            <p:strVal val="#ppt_x"/>
                                          </p:val>
                                        </p:tav>
                                        <p:tav tm="100000">
                                          <p:val>
                                            <p:strVal val="#ppt_x"/>
                                          </p:val>
                                        </p:tav>
                                      </p:tavLst>
                                    </p:anim>
                                    <p:anim calcmode="lin" valueType="num">
                                      <p:cBhvr additive="base">
                                        <p:cTn id="24" dur="500" fill="hold"/>
                                        <p:tgtEl>
                                          <p:spTgt spid="27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109796"/>
            <a:ext cx="9906000" cy="295275"/>
          </a:xfrm>
        </p:spPr>
        <p:txBody>
          <a:bodyPr lIns="92075" tIns="46038" rIns="92075" bIns="46038"/>
          <a:lstStyle/>
          <a:p>
            <a:pPr>
              <a:lnSpc>
                <a:spcPct val="88000"/>
              </a:lnSpc>
            </a:pPr>
            <a:r>
              <a:rPr lang="it-IT" altLang="it-IT" sz="3200" b="1" dirty="0" smtClean="0">
                <a:solidFill>
                  <a:srgbClr val="0076BD"/>
                </a:solidFill>
                <a:latin typeface="Calibri" pitchFamily="3" charset="0"/>
              </a:rPr>
              <a:t>Altri dati di crescita</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92243" y="1693655"/>
            <a:ext cx="824689" cy="51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271"/>
          <p:cNvGrpSpPr>
            <a:grpSpLocks/>
          </p:cNvGrpSpPr>
          <p:nvPr/>
        </p:nvGrpSpPr>
        <p:grpSpPr bwMode="auto">
          <a:xfrm>
            <a:off x="3382322" y="1159300"/>
            <a:ext cx="385006" cy="368406"/>
            <a:chOff x="156" y="1602"/>
            <a:chExt cx="705" cy="487"/>
          </a:xfrm>
        </p:grpSpPr>
        <p:sp>
          <p:nvSpPr>
            <p:cNvPr id="14" name="Freeform 272"/>
            <p:cNvSpPr>
              <a:spLocks/>
            </p:cNvSpPr>
            <p:nvPr/>
          </p:nvSpPr>
          <p:spPr bwMode="auto">
            <a:xfrm>
              <a:off x="540" y="1795"/>
              <a:ext cx="321" cy="231"/>
            </a:xfrm>
            <a:custGeom>
              <a:avLst/>
              <a:gdLst>
                <a:gd name="T0" fmla="*/ 2147483647 w 169"/>
                <a:gd name="T1" fmla="*/ 0 h 174"/>
                <a:gd name="T2" fmla="*/ 0 w 169"/>
                <a:gd name="T3" fmla="*/ 2147483647 h 174"/>
                <a:gd name="T4" fmla="*/ 0 w 169"/>
                <a:gd name="T5" fmla="*/ 2147483647 h 174"/>
                <a:gd name="T6" fmla="*/ 2147483647 w 169"/>
                <a:gd name="T7" fmla="*/ 2147483647 h 174"/>
                <a:gd name="T8" fmla="*/ 2147483647 w 169"/>
                <a:gd name="T9" fmla="*/ 0 h 174"/>
                <a:gd name="T10" fmla="*/ 0 60000 65536"/>
                <a:gd name="T11" fmla="*/ 0 60000 65536"/>
                <a:gd name="T12" fmla="*/ 0 60000 65536"/>
                <a:gd name="T13" fmla="*/ 0 60000 65536"/>
                <a:gd name="T14" fmla="*/ 0 60000 65536"/>
                <a:gd name="T15" fmla="*/ 0 w 169"/>
                <a:gd name="T16" fmla="*/ 0 h 174"/>
                <a:gd name="T17" fmla="*/ 169 w 169"/>
                <a:gd name="T18" fmla="*/ 174 h 174"/>
              </a:gdLst>
              <a:ahLst/>
              <a:cxnLst>
                <a:cxn ang="T10">
                  <a:pos x="T0" y="T1"/>
                </a:cxn>
                <a:cxn ang="T11">
                  <a:pos x="T2" y="T3"/>
                </a:cxn>
                <a:cxn ang="T12">
                  <a:pos x="T4" y="T5"/>
                </a:cxn>
                <a:cxn ang="T13">
                  <a:pos x="T6" y="T7"/>
                </a:cxn>
                <a:cxn ang="T14">
                  <a:pos x="T8" y="T9"/>
                </a:cxn>
              </a:cxnLst>
              <a:rect l="T15" t="T16" r="T17" b="T18"/>
              <a:pathLst>
                <a:path w="169" h="174">
                  <a:moveTo>
                    <a:pt x="169" y="0"/>
                  </a:moveTo>
                  <a:lnTo>
                    <a:pt x="0" y="93"/>
                  </a:lnTo>
                  <a:lnTo>
                    <a:pt x="0" y="174"/>
                  </a:lnTo>
                  <a:lnTo>
                    <a:pt x="169" y="81"/>
                  </a:lnTo>
                  <a:lnTo>
                    <a:pt x="169" y="0"/>
                  </a:lnTo>
                  <a:close/>
                </a:path>
              </a:pathLst>
            </a:custGeom>
            <a:solidFill>
              <a:srgbClr val="800000"/>
            </a:solidFill>
            <a:ln w="9525">
              <a:noFill/>
              <a:round/>
              <a:headEnd/>
              <a:tailEnd/>
            </a:ln>
          </p:spPr>
          <p:txBody>
            <a:bodyPr/>
            <a:lstStyle/>
            <a:p>
              <a:endParaRPr lang="it-IT">
                <a:solidFill>
                  <a:srgbClr val="000000"/>
                </a:solidFill>
                <a:latin typeface="Arial" charset="0"/>
              </a:endParaRPr>
            </a:p>
          </p:txBody>
        </p:sp>
        <p:sp>
          <p:nvSpPr>
            <p:cNvPr id="15" name="Freeform 273"/>
            <p:cNvSpPr>
              <a:spLocks/>
            </p:cNvSpPr>
            <p:nvPr/>
          </p:nvSpPr>
          <p:spPr bwMode="auto">
            <a:xfrm>
              <a:off x="156" y="1768"/>
              <a:ext cx="384" cy="258"/>
            </a:xfrm>
            <a:custGeom>
              <a:avLst/>
              <a:gdLst>
                <a:gd name="T0" fmla="*/ 0 w 202"/>
                <a:gd name="T1" fmla="*/ 0 h 194"/>
                <a:gd name="T2" fmla="*/ 2147483647 w 202"/>
                <a:gd name="T3" fmla="*/ 2147483647 h 194"/>
                <a:gd name="T4" fmla="*/ 2147483647 w 202"/>
                <a:gd name="T5" fmla="*/ 2147483647 h 194"/>
                <a:gd name="T6" fmla="*/ 0 w 202"/>
                <a:gd name="T7" fmla="*/ 2147483647 h 194"/>
                <a:gd name="T8" fmla="*/ 0 w 202"/>
                <a:gd name="T9" fmla="*/ 0 h 194"/>
                <a:gd name="T10" fmla="*/ 0 60000 65536"/>
                <a:gd name="T11" fmla="*/ 0 60000 65536"/>
                <a:gd name="T12" fmla="*/ 0 60000 65536"/>
                <a:gd name="T13" fmla="*/ 0 60000 65536"/>
                <a:gd name="T14" fmla="*/ 0 60000 65536"/>
                <a:gd name="T15" fmla="*/ 0 w 202"/>
                <a:gd name="T16" fmla="*/ 0 h 194"/>
                <a:gd name="T17" fmla="*/ 202 w 202"/>
                <a:gd name="T18" fmla="*/ 194 h 194"/>
              </a:gdLst>
              <a:ahLst/>
              <a:cxnLst>
                <a:cxn ang="T10">
                  <a:pos x="T0" y="T1"/>
                </a:cxn>
                <a:cxn ang="T11">
                  <a:pos x="T2" y="T3"/>
                </a:cxn>
                <a:cxn ang="T12">
                  <a:pos x="T4" y="T5"/>
                </a:cxn>
                <a:cxn ang="T13">
                  <a:pos x="T6" y="T7"/>
                </a:cxn>
                <a:cxn ang="T14">
                  <a:pos x="T8" y="T9"/>
                </a:cxn>
              </a:cxnLst>
              <a:rect l="T15" t="T16" r="T17" b="T18"/>
              <a:pathLst>
                <a:path w="202" h="194">
                  <a:moveTo>
                    <a:pt x="0" y="0"/>
                  </a:moveTo>
                  <a:lnTo>
                    <a:pt x="202" y="113"/>
                  </a:lnTo>
                  <a:lnTo>
                    <a:pt x="202" y="194"/>
                  </a:lnTo>
                  <a:lnTo>
                    <a:pt x="0" y="80"/>
                  </a:lnTo>
                  <a:lnTo>
                    <a:pt x="0" y="0"/>
                  </a:lnTo>
                  <a:close/>
                </a:path>
              </a:pathLst>
            </a:custGeom>
            <a:solidFill>
              <a:srgbClr val="990000"/>
            </a:solidFill>
            <a:ln w="9525">
              <a:noFill/>
              <a:round/>
              <a:headEnd/>
              <a:tailEnd/>
            </a:ln>
          </p:spPr>
          <p:txBody>
            <a:bodyPr/>
            <a:lstStyle/>
            <a:p>
              <a:endParaRPr lang="it-IT">
                <a:solidFill>
                  <a:srgbClr val="000000"/>
                </a:solidFill>
                <a:latin typeface="Arial" charset="0"/>
              </a:endParaRPr>
            </a:p>
          </p:txBody>
        </p:sp>
        <p:sp>
          <p:nvSpPr>
            <p:cNvPr id="16" name="Freeform 274"/>
            <p:cNvSpPr>
              <a:spLocks/>
            </p:cNvSpPr>
            <p:nvPr/>
          </p:nvSpPr>
          <p:spPr bwMode="auto">
            <a:xfrm>
              <a:off x="156" y="1645"/>
              <a:ext cx="705" cy="274"/>
            </a:xfrm>
            <a:custGeom>
              <a:avLst/>
              <a:gdLst>
                <a:gd name="T0" fmla="*/ 2147483647 w 371"/>
                <a:gd name="T1" fmla="*/ 2147483647 h 206"/>
                <a:gd name="T2" fmla="*/ 2147483647 w 371"/>
                <a:gd name="T3" fmla="*/ 2147483647 h 206"/>
                <a:gd name="T4" fmla="*/ 0 w 371"/>
                <a:gd name="T5" fmla="*/ 2147483647 h 206"/>
                <a:gd name="T6" fmla="*/ 2147483647 w 371"/>
                <a:gd name="T7" fmla="*/ 0 h 206"/>
                <a:gd name="T8" fmla="*/ 2147483647 w 371"/>
                <a:gd name="T9" fmla="*/ 2147483647 h 206"/>
                <a:gd name="T10" fmla="*/ 0 60000 65536"/>
                <a:gd name="T11" fmla="*/ 0 60000 65536"/>
                <a:gd name="T12" fmla="*/ 0 60000 65536"/>
                <a:gd name="T13" fmla="*/ 0 60000 65536"/>
                <a:gd name="T14" fmla="*/ 0 60000 65536"/>
                <a:gd name="T15" fmla="*/ 0 w 371"/>
                <a:gd name="T16" fmla="*/ 0 h 206"/>
                <a:gd name="T17" fmla="*/ 371 w 371"/>
                <a:gd name="T18" fmla="*/ 206 h 206"/>
              </a:gdLst>
              <a:ahLst/>
              <a:cxnLst>
                <a:cxn ang="T10">
                  <a:pos x="T0" y="T1"/>
                </a:cxn>
                <a:cxn ang="T11">
                  <a:pos x="T2" y="T3"/>
                </a:cxn>
                <a:cxn ang="T12">
                  <a:pos x="T4" y="T5"/>
                </a:cxn>
                <a:cxn ang="T13">
                  <a:pos x="T6" y="T7"/>
                </a:cxn>
                <a:cxn ang="T14">
                  <a:pos x="T8" y="T9"/>
                </a:cxn>
              </a:cxnLst>
              <a:rect l="T15" t="T16" r="T17" b="T18"/>
              <a:pathLst>
                <a:path w="371" h="206">
                  <a:moveTo>
                    <a:pt x="371" y="113"/>
                  </a:moveTo>
                  <a:lnTo>
                    <a:pt x="202" y="206"/>
                  </a:lnTo>
                  <a:lnTo>
                    <a:pt x="0" y="93"/>
                  </a:lnTo>
                  <a:lnTo>
                    <a:pt x="167" y="0"/>
                  </a:lnTo>
                  <a:lnTo>
                    <a:pt x="371" y="113"/>
                  </a:lnTo>
                  <a:close/>
                </a:path>
              </a:pathLst>
            </a:custGeom>
            <a:solidFill>
              <a:srgbClr val="CC0000"/>
            </a:solidFill>
            <a:ln w="9525">
              <a:noFill/>
              <a:round/>
              <a:headEnd/>
              <a:tailEnd/>
            </a:ln>
          </p:spPr>
          <p:txBody>
            <a:bodyPr/>
            <a:lstStyle/>
            <a:p>
              <a:endParaRPr lang="it-IT">
                <a:solidFill>
                  <a:srgbClr val="000000"/>
                </a:solidFill>
                <a:latin typeface="Arial" charset="0"/>
              </a:endParaRPr>
            </a:p>
          </p:txBody>
        </p:sp>
        <p:sp>
          <p:nvSpPr>
            <p:cNvPr id="17" name="Freeform 275"/>
            <p:cNvSpPr>
              <a:spLocks/>
            </p:cNvSpPr>
            <p:nvPr/>
          </p:nvSpPr>
          <p:spPr bwMode="auto">
            <a:xfrm>
              <a:off x="399" y="1739"/>
              <a:ext cx="380" cy="124"/>
            </a:xfrm>
            <a:custGeom>
              <a:avLst/>
              <a:gdLst>
                <a:gd name="T0" fmla="*/ 2147483647 w 200"/>
                <a:gd name="T1" fmla="*/ 0 h 93"/>
                <a:gd name="T2" fmla="*/ 0 w 200"/>
                <a:gd name="T3" fmla="*/ 2147483647 h 93"/>
                <a:gd name="T4" fmla="*/ 2147483647 w 200"/>
                <a:gd name="T5" fmla="*/ 2147483647 h 93"/>
                <a:gd name="T6" fmla="*/ 2147483647 w 200"/>
                <a:gd name="T7" fmla="*/ 2147483647 h 93"/>
                <a:gd name="T8" fmla="*/ 2147483647 w 200"/>
                <a:gd name="T9" fmla="*/ 0 h 93"/>
                <a:gd name="T10" fmla="*/ 0 60000 65536"/>
                <a:gd name="T11" fmla="*/ 0 60000 65536"/>
                <a:gd name="T12" fmla="*/ 0 60000 65536"/>
                <a:gd name="T13" fmla="*/ 0 60000 65536"/>
                <a:gd name="T14" fmla="*/ 0 60000 65536"/>
                <a:gd name="T15" fmla="*/ 0 w 200"/>
                <a:gd name="T16" fmla="*/ 0 h 93"/>
                <a:gd name="T17" fmla="*/ 200 w 200"/>
                <a:gd name="T18" fmla="*/ 93 h 93"/>
              </a:gdLst>
              <a:ahLst/>
              <a:cxnLst>
                <a:cxn ang="T10">
                  <a:pos x="T0" y="T1"/>
                </a:cxn>
                <a:cxn ang="T11">
                  <a:pos x="T2" y="T3"/>
                </a:cxn>
                <a:cxn ang="T12">
                  <a:pos x="T4" y="T5"/>
                </a:cxn>
                <a:cxn ang="T13">
                  <a:pos x="T6" y="T7"/>
                </a:cxn>
                <a:cxn ang="T14">
                  <a:pos x="T8" y="T9"/>
                </a:cxn>
              </a:cxnLst>
              <a:rect l="T15" t="T16" r="T17" b="T18"/>
              <a:pathLst>
                <a:path w="200" h="93">
                  <a:moveTo>
                    <a:pt x="167" y="0"/>
                  </a:moveTo>
                  <a:lnTo>
                    <a:pt x="0" y="93"/>
                  </a:lnTo>
                  <a:lnTo>
                    <a:pt x="64" y="93"/>
                  </a:lnTo>
                  <a:lnTo>
                    <a:pt x="200" y="18"/>
                  </a:lnTo>
                  <a:lnTo>
                    <a:pt x="167" y="0"/>
                  </a:lnTo>
                  <a:close/>
                </a:path>
              </a:pathLst>
            </a:custGeom>
            <a:solidFill>
              <a:srgbClr val="333333"/>
            </a:solidFill>
            <a:ln w="9525">
              <a:noFill/>
              <a:round/>
              <a:headEnd/>
              <a:tailEnd/>
            </a:ln>
          </p:spPr>
          <p:txBody>
            <a:bodyPr/>
            <a:lstStyle/>
            <a:p>
              <a:endParaRPr lang="it-IT">
                <a:solidFill>
                  <a:srgbClr val="000000"/>
                </a:solidFill>
                <a:latin typeface="Arial" charset="0"/>
              </a:endParaRPr>
            </a:p>
          </p:txBody>
        </p:sp>
        <p:sp>
          <p:nvSpPr>
            <p:cNvPr id="18" name="Freeform 276"/>
            <p:cNvSpPr>
              <a:spLocks/>
            </p:cNvSpPr>
            <p:nvPr/>
          </p:nvSpPr>
          <p:spPr bwMode="auto">
            <a:xfrm>
              <a:off x="297" y="1779"/>
              <a:ext cx="102" cy="84"/>
            </a:xfrm>
            <a:custGeom>
              <a:avLst/>
              <a:gdLst>
                <a:gd name="T0" fmla="*/ 2147483647 w 54"/>
                <a:gd name="T1" fmla="*/ 0 h 63"/>
                <a:gd name="T2" fmla="*/ 2147483647 w 54"/>
                <a:gd name="T3" fmla="*/ 2147483647 h 63"/>
                <a:gd name="T4" fmla="*/ 0 w 54"/>
                <a:gd name="T5" fmla="*/ 2147483647 h 63"/>
                <a:gd name="T6" fmla="*/ 2147483647 w 54"/>
                <a:gd name="T7" fmla="*/ 0 h 63"/>
                <a:gd name="T8" fmla="*/ 0 60000 65536"/>
                <a:gd name="T9" fmla="*/ 0 60000 65536"/>
                <a:gd name="T10" fmla="*/ 0 60000 65536"/>
                <a:gd name="T11" fmla="*/ 0 60000 65536"/>
                <a:gd name="T12" fmla="*/ 0 w 54"/>
                <a:gd name="T13" fmla="*/ 0 h 63"/>
                <a:gd name="T14" fmla="*/ 54 w 54"/>
                <a:gd name="T15" fmla="*/ 63 h 63"/>
              </a:gdLst>
              <a:ahLst/>
              <a:cxnLst>
                <a:cxn ang="T8">
                  <a:pos x="T0" y="T1"/>
                </a:cxn>
                <a:cxn ang="T9">
                  <a:pos x="T2" y="T3"/>
                </a:cxn>
                <a:cxn ang="T10">
                  <a:pos x="T4" y="T5"/>
                </a:cxn>
                <a:cxn ang="T11">
                  <a:pos x="T6" y="T7"/>
                </a:cxn>
              </a:cxnLst>
              <a:rect l="T12" t="T13" r="T14" b="T15"/>
              <a:pathLst>
                <a:path w="54" h="63">
                  <a:moveTo>
                    <a:pt x="54" y="0"/>
                  </a:moveTo>
                  <a:lnTo>
                    <a:pt x="54" y="63"/>
                  </a:lnTo>
                  <a:lnTo>
                    <a:pt x="0" y="32"/>
                  </a:lnTo>
                  <a:lnTo>
                    <a:pt x="54" y="0"/>
                  </a:lnTo>
                  <a:close/>
                </a:path>
              </a:pathLst>
            </a:custGeom>
            <a:solidFill>
              <a:srgbClr val="999999"/>
            </a:solidFill>
            <a:ln w="9525">
              <a:noFill/>
              <a:round/>
              <a:headEnd/>
              <a:tailEnd/>
            </a:ln>
          </p:spPr>
          <p:txBody>
            <a:bodyPr/>
            <a:lstStyle/>
            <a:p>
              <a:endParaRPr lang="it-IT">
                <a:solidFill>
                  <a:srgbClr val="000000"/>
                </a:solidFill>
                <a:latin typeface="Arial" charset="0"/>
              </a:endParaRPr>
            </a:p>
          </p:txBody>
        </p:sp>
        <p:sp>
          <p:nvSpPr>
            <p:cNvPr id="19" name="Freeform 277"/>
            <p:cNvSpPr>
              <a:spLocks/>
            </p:cNvSpPr>
            <p:nvPr/>
          </p:nvSpPr>
          <p:spPr bwMode="auto">
            <a:xfrm>
              <a:off x="565" y="1921"/>
              <a:ext cx="55" cy="72"/>
            </a:xfrm>
            <a:custGeom>
              <a:avLst/>
              <a:gdLst>
                <a:gd name="T0" fmla="*/ 2147483647 w 29"/>
                <a:gd name="T1" fmla="*/ 0 h 54"/>
                <a:gd name="T2" fmla="*/ 0 w 29"/>
                <a:gd name="T3" fmla="*/ 2147483647 h 54"/>
                <a:gd name="T4" fmla="*/ 0 w 29"/>
                <a:gd name="T5" fmla="*/ 2147483647 h 54"/>
                <a:gd name="T6" fmla="*/ 2147483647 w 29"/>
                <a:gd name="T7" fmla="*/ 2147483647 h 54"/>
                <a:gd name="T8" fmla="*/ 2147483647 w 29"/>
                <a:gd name="T9" fmla="*/ 0 h 54"/>
                <a:gd name="T10" fmla="*/ 0 60000 65536"/>
                <a:gd name="T11" fmla="*/ 0 60000 65536"/>
                <a:gd name="T12" fmla="*/ 0 60000 65536"/>
                <a:gd name="T13" fmla="*/ 0 60000 65536"/>
                <a:gd name="T14" fmla="*/ 0 60000 65536"/>
                <a:gd name="T15" fmla="*/ 0 w 29"/>
                <a:gd name="T16" fmla="*/ 0 h 54"/>
                <a:gd name="T17" fmla="*/ 29 w 29"/>
                <a:gd name="T18" fmla="*/ 54 h 54"/>
              </a:gdLst>
              <a:ahLst/>
              <a:cxnLst>
                <a:cxn ang="T10">
                  <a:pos x="T0" y="T1"/>
                </a:cxn>
                <a:cxn ang="T11">
                  <a:pos x="T2" y="T3"/>
                </a:cxn>
                <a:cxn ang="T12">
                  <a:pos x="T4" y="T5"/>
                </a:cxn>
                <a:cxn ang="T13">
                  <a:pos x="T6" y="T7"/>
                </a:cxn>
                <a:cxn ang="T14">
                  <a:pos x="T8" y="T9"/>
                </a:cxn>
              </a:cxnLst>
              <a:rect l="T15" t="T16" r="T17" b="T18"/>
              <a:pathLst>
                <a:path w="29" h="54">
                  <a:moveTo>
                    <a:pt x="29" y="0"/>
                  </a:moveTo>
                  <a:lnTo>
                    <a:pt x="0" y="15"/>
                  </a:lnTo>
                  <a:lnTo>
                    <a:pt x="0" y="54"/>
                  </a:lnTo>
                  <a:lnTo>
                    <a:pt x="29" y="40"/>
                  </a:lnTo>
                  <a:lnTo>
                    <a:pt x="29" y="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21" name="Freeform 278"/>
            <p:cNvSpPr>
              <a:spLocks/>
            </p:cNvSpPr>
            <p:nvPr/>
          </p:nvSpPr>
          <p:spPr bwMode="auto">
            <a:xfrm>
              <a:off x="620" y="1917"/>
              <a:ext cx="13" cy="62"/>
            </a:xfrm>
            <a:custGeom>
              <a:avLst/>
              <a:gdLst>
                <a:gd name="T0" fmla="*/ 2147483647 w 7"/>
                <a:gd name="T1" fmla="*/ 0 h 46"/>
                <a:gd name="T2" fmla="*/ 0 w 7"/>
                <a:gd name="T3" fmla="*/ 2147483647 h 46"/>
                <a:gd name="T4" fmla="*/ 0 w 7"/>
                <a:gd name="T5" fmla="*/ 2147483647 h 46"/>
                <a:gd name="T6" fmla="*/ 2147483647 w 7"/>
                <a:gd name="T7" fmla="*/ 2147483647 h 46"/>
                <a:gd name="T8" fmla="*/ 2147483647 w 7"/>
                <a:gd name="T9" fmla="*/ 0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7" y="0"/>
                  </a:moveTo>
                  <a:lnTo>
                    <a:pt x="0" y="3"/>
                  </a:lnTo>
                  <a:lnTo>
                    <a:pt x="0" y="43"/>
                  </a:lnTo>
                  <a:lnTo>
                    <a:pt x="7" y="46"/>
                  </a:lnTo>
                  <a:lnTo>
                    <a:pt x="7" y="0"/>
                  </a:lnTo>
                  <a:close/>
                </a:path>
              </a:pathLst>
            </a:custGeom>
            <a:solidFill>
              <a:srgbClr val="CC0000"/>
            </a:solidFill>
            <a:ln w="9525">
              <a:noFill/>
              <a:round/>
              <a:headEnd/>
              <a:tailEnd/>
            </a:ln>
          </p:spPr>
          <p:txBody>
            <a:bodyPr/>
            <a:lstStyle/>
            <a:p>
              <a:endParaRPr lang="it-IT">
                <a:solidFill>
                  <a:srgbClr val="000000"/>
                </a:solidFill>
                <a:latin typeface="Arial" charset="0"/>
              </a:endParaRPr>
            </a:p>
          </p:txBody>
        </p:sp>
        <p:sp>
          <p:nvSpPr>
            <p:cNvPr id="22" name="Freeform 279"/>
            <p:cNvSpPr>
              <a:spLocks/>
            </p:cNvSpPr>
            <p:nvPr/>
          </p:nvSpPr>
          <p:spPr bwMode="auto">
            <a:xfrm>
              <a:off x="565" y="1975"/>
              <a:ext cx="68" cy="30"/>
            </a:xfrm>
            <a:custGeom>
              <a:avLst/>
              <a:gdLst>
                <a:gd name="T0" fmla="*/ 2147483647 w 36"/>
                <a:gd name="T1" fmla="*/ 0 h 23"/>
                <a:gd name="T2" fmla="*/ 0 w 36"/>
                <a:gd name="T3" fmla="*/ 2147483647 h 23"/>
                <a:gd name="T4" fmla="*/ 0 w 36"/>
                <a:gd name="T5" fmla="*/ 2147483647 h 23"/>
                <a:gd name="T6" fmla="*/ 2147483647 w 36"/>
                <a:gd name="T7" fmla="*/ 655316652 h 23"/>
                <a:gd name="T8" fmla="*/ 2147483647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29" y="0"/>
                  </a:moveTo>
                  <a:lnTo>
                    <a:pt x="0" y="14"/>
                  </a:lnTo>
                  <a:lnTo>
                    <a:pt x="0" y="23"/>
                  </a:lnTo>
                  <a:lnTo>
                    <a:pt x="36" y="3"/>
                  </a:lnTo>
                  <a:lnTo>
                    <a:pt x="29" y="0"/>
                  </a:lnTo>
                  <a:close/>
                </a:path>
              </a:pathLst>
            </a:custGeom>
            <a:solidFill>
              <a:srgbClr val="FC677F"/>
            </a:solidFill>
            <a:ln w="9525">
              <a:noFill/>
              <a:round/>
              <a:headEnd/>
              <a:tailEnd/>
            </a:ln>
          </p:spPr>
          <p:txBody>
            <a:bodyPr/>
            <a:lstStyle/>
            <a:p>
              <a:endParaRPr lang="it-IT">
                <a:solidFill>
                  <a:srgbClr val="000000"/>
                </a:solidFill>
                <a:latin typeface="Arial" charset="0"/>
              </a:endParaRPr>
            </a:p>
          </p:txBody>
        </p:sp>
        <p:sp>
          <p:nvSpPr>
            <p:cNvPr id="23" name="Freeform 280"/>
            <p:cNvSpPr>
              <a:spLocks/>
            </p:cNvSpPr>
            <p:nvPr/>
          </p:nvSpPr>
          <p:spPr bwMode="auto">
            <a:xfrm>
              <a:off x="188" y="1892"/>
              <a:ext cx="188" cy="123"/>
            </a:xfrm>
            <a:custGeom>
              <a:avLst/>
              <a:gdLst>
                <a:gd name="T0" fmla="*/ 0 w 99"/>
                <a:gd name="T1" fmla="*/ 0 h 92"/>
                <a:gd name="T2" fmla="*/ 2147483647 w 99"/>
                <a:gd name="T3" fmla="*/ 2147483647 h 92"/>
                <a:gd name="T4" fmla="*/ 2147483647 w 99"/>
                <a:gd name="T5" fmla="*/ 2147483647 h 92"/>
                <a:gd name="T6" fmla="*/ 0 w 99"/>
                <a:gd name="T7" fmla="*/ 2147483647 h 92"/>
                <a:gd name="T8" fmla="*/ 0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0" y="0"/>
                  </a:moveTo>
                  <a:lnTo>
                    <a:pt x="99" y="54"/>
                  </a:lnTo>
                  <a:lnTo>
                    <a:pt x="99" y="92"/>
                  </a:lnTo>
                  <a:lnTo>
                    <a:pt x="0" y="38"/>
                  </a:lnTo>
                  <a:lnTo>
                    <a:pt x="0" y="0"/>
                  </a:lnTo>
                  <a:close/>
                </a:path>
              </a:pathLst>
            </a:custGeom>
            <a:solidFill>
              <a:srgbClr val="FF6633"/>
            </a:solidFill>
            <a:ln w="9525">
              <a:noFill/>
              <a:round/>
              <a:headEnd/>
              <a:tailEnd/>
            </a:ln>
          </p:spPr>
          <p:txBody>
            <a:bodyPr/>
            <a:lstStyle/>
            <a:p>
              <a:endParaRPr lang="it-IT">
                <a:solidFill>
                  <a:srgbClr val="000000"/>
                </a:solidFill>
                <a:latin typeface="Arial" charset="0"/>
              </a:endParaRPr>
            </a:p>
          </p:txBody>
        </p:sp>
        <p:sp>
          <p:nvSpPr>
            <p:cNvPr id="24" name="Freeform 281"/>
            <p:cNvSpPr>
              <a:spLocks/>
            </p:cNvSpPr>
            <p:nvPr/>
          </p:nvSpPr>
          <p:spPr bwMode="auto">
            <a:xfrm>
              <a:off x="376" y="1939"/>
              <a:ext cx="69" cy="76"/>
            </a:xfrm>
            <a:custGeom>
              <a:avLst/>
              <a:gdLst>
                <a:gd name="T0" fmla="*/ 2147483647 w 36"/>
                <a:gd name="T1" fmla="*/ 0 h 57"/>
                <a:gd name="T2" fmla="*/ 0 w 36"/>
                <a:gd name="T3" fmla="*/ 2147483647 h 57"/>
                <a:gd name="T4" fmla="*/ 0 w 36"/>
                <a:gd name="T5" fmla="*/ 2147483647 h 57"/>
                <a:gd name="T6" fmla="*/ 2147483647 w 36"/>
                <a:gd name="T7" fmla="*/ 2147483647 h 57"/>
                <a:gd name="T8" fmla="*/ 2147483647 w 36"/>
                <a:gd name="T9" fmla="*/ 0 h 57"/>
                <a:gd name="T10" fmla="*/ 0 60000 65536"/>
                <a:gd name="T11" fmla="*/ 0 60000 65536"/>
                <a:gd name="T12" fmla="*/ 0 60000 65536"/>
                <a:gd name="T13" fmla="*/ 0 60000 65536"/>
                <a:gd name="T14" fmla="*/ 0 60000 65536"/>
                <a:gd name="T15" fmla="*/ 0 w 36"/>
                <a:gd name="T16" fmla="*/ 0 h 57"/>
                <a:gd name="T17" fmla="*/ 36 w 36"/>
                <a:gd name="T18" fmla="*/ 57 h 57"/>
              </a:gdLst>
              <a:ahLst/>
              <a:cxnLst>
                <a:cxn ang="T10">
                  <a:pos x="T0" y="T1"/>
                </a:cxn>
                <a:cxn ang="T11">
                  <a:pos x="T2" y="T3"/>
                </a:cxn>
                <a:cxn ang="T12">
                  <a:pos x="T4" y="T5"/>
                </a:cxn>
                <a:cxn ang="T13">
                  <a:pos x="T6" y="T7"/>
                </a:cxn>
                <a:cxn ang="T14">
                  <a:pos x="T8" y="T9"/>
                </a:cxn>
              </a:cxnLst>
              <a:rect l="T15" t="T16" r="T17" b="T18"/>
              <a:pathLst>
                <a:path w="36" h="57">
                  <a:moveTo>
                    <a:pt x="36" y="0"/>
                  </a:moveTo>
                  <a:lnTo>
                    <a:pt x="0" y="19"/>
                  </a:lnTo>
                  <a:lnTo>
                    <a:pt x="0" y="57"/>
                  </a:lnTo>
                  <a:lnTo>
                    <a:pt x="36" y="38"/>
                  </a:lnTo>
                  <a:lnTo>
                    <a:pt x="36" y="0"/>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25" name="Freeform 282"/>
            <p:cNvSpPr>
              <a:spLocks/>
            </p:cNvSpPr>
            <p:nvPr/>
          </p:nvSpPr>
          <p:spPr bwMode="auto">
            <a:xfrm>
              <a:off x="188" y="1867"/>
              <a:ext cx="257" cy="97"/>
            </a:xfrm>
            <a:custGeom>
              <a:avLst/>
              <a:gdLst>
                <a:gd name="T0" fmla="*/ 2147483647 w 135"/>
                <a:gd name="T1" fmla="*/ 2147483647 h 73"/>
                <a:gd name="T2" fmla="*/ 2147483647 w 135"/>
                <a:gd name="T3" fmla="*/ 2147483647 h 73"/>
                <a:gd name="T4" fmla="*/ 0 w 135"/>
                <a:gd name="T5" fmla="*/ 2147483647 h 73"/>
                <a:gd name="T6" fmla="*/ 2147483647 w 135"/>
                <a:gd name="T7" fmla="*/ 0 h 73"/>
                <a:gd name="T8" fmla="*/ 2147483647 w 135"/>
                <a:gd name="T9" fmla="*/ 2147483647 h 73"/>
                <a:gd name="T10" fmla="*/ 0 60000 65536"/>
                <a:gd name="T11" fmla="*/ 0 60000 65536"/>
                <a:gd name="T12" fmla="*/ 0 60000 65536"/>
                <a:gd name="T13" fmla="*/ 0 60000 65536"/>
                <a:gd name="T14" fmla="*/ 0 60000 65536"/>
                <a:gd name="T15" fmla="*/ 0 w 135"/>
                <a:gd name="T16" fmla="*/ 0 h 73"/>
                <a:gd name="T17" fmla="*/ 135 w 135"/>
                <a:gd name="T18" fmla="*/ 73 h 73"/>
              </a:gdLst>
              <a:ahLst/>
              <a:cxnLst>
                <a:cxn ang="T10">
                  <a:pos x="T0" y="T1"/>
                </a:cxn>
                <a:cxn ang="T11">
                  <a:pos x="T2" y="T3"/>
                </a:cxn>
                <a:cxn ang="T12">
                  <a:pos x="T4" y="T5"/>
                </a:cxn>
                <a:cxn ang="T13">
                  <a:pos x="T6" y="T7"/>
                </a:cxn>
                <a:cxn ang="T14">
                  <a:pos x="T8" y="T9"/>
                </a:cxn>
              </a:cxnLst>
              <a:rect l="T15" t="T16" r="T17" b="T18"/>
              <a:pathLst>
                <a:path w="135" h="73">
                  <a:moveTo>
                    <a:pt x="135" y="54"/>
                  </a:moveTo>
                  <a:lnTo>
                    <a:pt x="99" y="73"/>
                  </a:lnTo>
                  <a:lnTo>
                    <a:pt x="0" y="19"/>
                  </a:lnTo>
                  <a:lnTo>
                    <a:pt x="37" y="0"/>
                  </a:lnTo>
                  <a:lnTo>
                    <a:pt x="135" y="54"/>
                  </a:lnTo>
                  <a:close/>
                </a:path>
              </a:pathLst>
            </a:custGeom>
            <a:solidFill>
              <a:srgbClr val="999999"/>
            </a:solidFill>
            <a:ln w="9525">
              <a:noFill/>
              <a:round/>
              <a:headEnd/>
              <a:tailEnd/>
            </a:ln>
          </p:spPr>
          <p:txBody>
            <a:bodyPr/>
            <a:lstStyle/>
            <a:p>
              <a:endParaRPr lang="it-IT">
                <a:solidFill>
                  <a:srgbClr val="000000"/>
                </a:solidFill>
                <a:latin typeface="Arial" charset="0"/>
              </a:endParaRPr>
            </a:p>
          </p:txBody>
        </p:sp>
        <p:sp>
          <p:nvSpPr>
            <p:cNvPr id="26" name="Freeform 283"/>
            <p:cNvSpPr>
              <a:spLocks/>
            </p:cNvSpPr>
            <p:nvPr/>
          </p:nvSpPr>
          <p:spPr bwMode="auto">
            <a:xfrm>
              <a:off x="340" y="1967"/>
              <a:ext cx="16" cy="21"/>
            </a:xfrm>
            <a:custGeom>
              <a:avLst/>
              <a:gdLst>
                <a:gd name="T0" fmla="*/ 2147483647 w 8"/>
                <a:gd name="T1" fmla="*/ 726 h 16"/>
                <a:gd name="T2" fmla="*/ 0 w 8"/>
                <a:gd name="T3" fmla="*/ 2147483647 h 16"/>
                <a:gd name="T4" fmla="*/ 0 w 8"/>
                <a:gd name="T5" fmla="*/ 0 h 16"/>
                <a:gd name="T6" fmla="*/ 2147483647 w 8"/>
                <a:gd name="T7" fmla="*/ 1336211219 h 16"/>
                <a:gd name="T8" fmla="*/ 2147483647 w 8"/>
                <a:gd name="T9" fmla="*/ 2147483647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8" y="16"/>
                  </a:moveTo>
                  <a:lnTo>
                    <a:pt x="0" y="11"/>
                  </a:lnTo>
                  <a:lnTo>
                    <a:pt x="0" y="0"/>
                  </a:lnTo>
                  <a:lnTo>
                    <a:pt x="8" y="4"/>
                  </a:lnTo>
                  <a:lnTo>
                    <a:pt x="8" y="16"/>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27" name="Freeform 284"/>
            <p:cNvSpPr>
              <a:spLocks/>
            </p:cNvSpPr>
            <p:nvPr/>
          </p:nvSpPr>
          <p:spPr bwMode="auto">
            <a:xfrm>
              <a:off x="337" y="1964"/>
              <a:ext cx="3" cy="20"/>
            </a:xfrm>
            <a:custGeom>
              <a:avLst/>
              <a:gdLst>
                <a:gd name="T0" fmla="*/ 0 w 2"/>
                <a:gd name="T1" fmla="*/ 2147483647 h 15"/>
                <a:gd name="T2" fmla="*/ 2147483647 w 2"/>
                <a:gd name="T3" fmla="*/ 2147483647 h 15"/>
                <a:gd name="T4" fmla="*/ 2147483647 w 2"/>
                <a:gd name="T5" fmla="*/ 2055411189 h 15"/>
                <a:gd name="T6" fmla="*/ 0 w 2"/>
                <a:gd name="T7" fmla="*/ 0 h 15"/>
                <a:gd name="T8" fmla="*/ 0 w 2"/>
                <a:gd name="T9" fmla="*/ 2147483647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5"/>
                  </a:moveTo>
                  <a:lnTo>
                    <a:pt x="2" y="13"/>
                  </a:lnTo>
                  <a:lnTo>
                    <a:pt x="2" y="2"/>
                  </a:lnTo>
                  <a:lnTo>
                    <a:pt x="0" y="0"/>
                  </a:lnTo>
                  <a:lnTo>
                    <a:pt x="0" y="15"/>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28" name="Freeform 285"/>
            <p:cNvSpPr>
              <a:spLocks/>
            </p:cNvSpPr>
            <p:nvPr/>
          </p:nvSpPr>
          <p:spPr bwMode="auto">
            <a:xfrm>
              <a:off x="337" y="1981"/>
              <a:ext cx="19" cy="10"/>
            </a:xfrm>
            <a:custGeom>
              <a:avLst/>
              <a:gdLst>
                <a:gd name="T0" fmla="*/ 0 w 10"/>
                <a:gd name="T1" fmla="*/ 2147483647 h 7"/>
                <a:gd name="T2" fmla="*/ 2147483647 w 10"/>
                <a:gd name="T3" fmla="*/ 0 h 7"/>
                <a:gd name="T4" fmla="*/ 2147483647 w 10"/>
                <a:gd name="T5" fmla="*/ 2147483647 h 7"/>
                <a:gd name="T6" fmla="*/ 2147483647 w 10"/>
                <a:gd name="T7" fmla="*/ 2147483647 h 7"/>
                <a:gd name="T8" fmla="*/ 0 w 10"/>
                <a:gd name="T9" fmla="*/ 2147483647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2"/>
                  </a:moveTo>
                  <a:lnTo>
                    <a:pt x="2" y="0"/>
                  </a:lnTo>
                  <a:lnTo>
                    <a:pt x="10" y="5"/>
                  </a:lnTo>
                  <a:lnTo>
                    <a:pt x="10" y="7"/>
                  </a:lnTo>
                  <a:lnTo>
                    <a:pt x="0" y="2"/>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29" name="Freeform 286"/>
            <p:cNvSpPr>
              <a:spLocks/>
            </p:cNvSpPr>
            <p:nvPr/>
          </p:nvSpPr>
          <p:spPr bwMode="auto">
            <a:xfrm>
              <a:off x="340" y="1972"/>
              <a:ext cx="16" cy="7"/>
            </a:xfrm>
            <a:custGeom>
              <a:avLst/>
              <a:gdLst>
                <a:gd name="T0" fmla="*/ 2147483647 w 8"/>
                <a:gd name="T1" fmla="*/ 2147483647 h 5"/>
                <a:gd name="T2" fmla="*/ 0 w 8"/>
                <a:gd name="T3" fmla="*/ 2147483647 h 5"/>
                <a:gd name="T4" fmla="*/ 0 w 8"/>
                <a:gd name="T5" fmla="*/ 0 h 5"/>
                <a:gd name="T6" fmla="*/ 2147483647 w 8"/>
                <a:gd name="T7" fmla="*/ 2147483647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8" y="5"/>
                  </a:moveTo>
                  <a:lnTo>
                    <a:pt x="0" y="2"/>
                  </a:lnTo>
                  <a:lnTo>
                    <a:pt x="0" y="0"/>
                  </a:lnTo>
                  <a:lnTo>
                    <a:pt x="8" y="5"/>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30" name="Freeform 287"/>
            <p:cNvSpPr>
              <a:spLocks/>
            </p:cNvSpPr>
            <p:nvPr/>
          </p:nvSpPr>
          <p:spPr bwMode="auto">
            <a:xfrm>
              <a:off x="348" y="1969"/>
              <a:ext cx="2" cy="15"/>
            </a:xfrm>
            <a:custGeom>
              <a:avLst/>
              <a:gdLst>
                <a:gd name="T0" fmla="*/ 0 w 2"/>
                <a:gd name="T1" fmla="*/ 2147483647 h 11"/>
                <a:gd name="T2" fmla="*/ 0 w 2"/>
                <a:gd name="T3" fmla="*/ 2147483647 h 11"/>
                <a:gd name="T4" fmla="*/ 0 w 2"/>
                <a:gd name="T5" fmla="*/ 0 h 11"/>
                <a:gd name="T6" fmla="*/ 0 w 2"/>
                <a:gd name="T7" fmla="*/ 2147483647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11"/>
                  </a:moveTo>
                  <a:lnTo>
                    <a:pt x="0" y="11"/>
                  </a:lnTo>
                  <a:lnTo>
                    <a:pt x="0" y="0"/>
                  </a:lnTo>
                  <a:lnTo>
                    <a:pt x="0" y="11"/>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31" name="Freeform 288"/>
            <p:cNvSpPr>
              <a:spLocks/>
            </p:cNvSpPr>
            <p:nvPr/>
          </p:nvSpPr>
          <p:spPr bwMode="auto">
            <a:xfrm>
              <a:off x="306" y="1953"/>
              <a:ext cx="17" cy="23"/>
            </a:xfrm>
            <a:custGeom>
              <a:avLst/>
              <a:gdLst>
                <a:gd name="T0" fmla="*/ 2147483647 w 9"/>
                <a:gd name="T1" fmla="*/ 2147483647 h 17"/>
                <a:gd name="T2" fmla="*/ 0 w 9"/>
                <a:gd name="T3" fmla="*/ 2147483647 h 17"/>
                <a:gd name="T4" fmla="*/ 0 w 9"/>
                <a:gd name="T5" fmla="*/ 0 h 17"/>
                <a:gd name="T6" fmla="*/ 2147483647 w 9"/>
                <a:gd name="T7" fmla="*/ 2147483647 h 17"/>
                <a:gd name="T8" fmla="*/ 2147483647 w 9"/>
                <a:gd name="T9" fmla="*/ 2147483647 h 17"/>
                <a:gd name="T10" fmla="*/ 0 60000 65536"/>
                <a:gd name="T11" fmla="*/ 0 60000 65536"/>
                <a:gd name="T12" fmla="*/ 0 60000 65536"/>
                <a:gd name="T13" fmla="*/ 0 60000 65536"/>
                <a:gd name="T14" fmla="*/ 0 60000 65536"/>
                <a:gd name="T15" fmla="*/ 0 w 9"/>
                <a:gd name="T16" fmla="*/ 0 h 17"/>
                <a:gd name="T17" fmla="*/ 9 w 9"/>
                <a:gd name="T18" fmla="*/ 17 h 17"/>
              </a:gdLst>
              <a:ahLst/>
              <a:cxnLst>
                <a:cxn ang="T10">
                  <a:pos x="T0" y="T1"/>
                </a:cxn>
                <a:cxn ang="T11">
                  <a:pos x="T2" y="T3"/>
                </a:cxn>
                <a:cxn ang="T12">
                  <a:pos x="T4" y="T5"/>
                </a:cxn>
                <a:cxn ang="T13">
                  <a:pos x="T6" y="T7"/>
                </a:cxn>
                <a:cxn ang="T14">
                  <a:pos x="T8" y="T9"/>
                </a:cxn>
              </a:cxnLst>
              <a:rect l="T15" t="T16" r="T17" b="T18"/>
              <a:pathLst>
                <a:path w="9" h="17">
                  <a:moveTo>
                    <a:pt x="9" y="17"/>
                  </a:moveTo>
                  <a:lnTo>
                    <a:pt x="0" y="12"/>
                  </a:lnTo>
                  <a:lnTo>
                    <a:pt x="0" y="0"/>
                  </a:lnTo>
                  <a:lnTo>
                    <a:pt x="9" y="5"/>
                  </a:lnTo>
                  <a:lnTo>
                    <a:pt x="9" y="17"/>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32" name="Freeform 289"/>
            <p:cNvSpPr>
              <a:spLocks/>
            </p:cNvSpPr>
            <p:nvPr/>
          </p:nvSpPr>
          <p:spPr bwMode="auto">
            <a:xfrm>
              <a:off x="302" y="1951"/>
              <a:ext cx="4" cy="20"/>
            </a:xfrm>
            <a:custGeom>
              <a:avLst/>
              <a:gdLst>
                <a:gd name="T0" fmla="*/ 0 w 2"/>
                <a:gd name="T1" fmla="*/ 2147483647 h 15"/>
                <a:gd name="T2" fmla="*/ 2147483647 w 2"/>
                <a:gd name="T3" fmla="*/ 2147483647 h 15"/>
                <a:gd name="T4" fmla="*/ 2147483647 w 2"/>
                <a:gd name="T5" fmla="*/ 2055411189 h 15"/>
                <a:gd name="T6" fmla="*/ 0 w 2"/>
                <a:gd name="T7" fmla="*/ 0 h 15"/>
                <a:gd name="T8" fmla="*/ 0 w 2"/>
                <a:gd name="T9" fmla="*/ 2147483647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5"/>
                  </a:moveTo>
                  <a:lnTo>
                    <a:pt x="2" y="14"/>
                  </a:lnTo>
                  <a:lnTo>
                    <a:pt x="2" y="2"/>
                  </a:lnTo>
                  <a:lnTo>
                    <a:pt x="0" y="0"/>
                  </a:lnTo>
                  <a:lnTo>
                    <a:pt x="0" y="15"/>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33" name="Freeform 290"/>
            <p:cNvSpPr>
              <a:spLocks/>
            </p:cNvSpPr>
            <p:nvPr/>
          </p:nvSpPr>
          <p:spPr bwMode="auto">
            <a:xfrm>
              <a:off x="302" y="1969"/>
              <a:ext cx="21" cy="10"/>
            </a:xfrm>
            <a:custGeom>
              <a:avLst/>
              <a:gdLst>
                <a:gd name="T0" fmla="*/ 0 w 11"/>
                <a:gd name="T1" fmla="*/ 1 h 7"/>
                <a:gd name="T2" fmla="*/ 2147483647 w 11"/>
                <a:gd name="T3" fmla="*/ 0 h 7"/>
                <a:gd name="T4" fmla="*/ 2147483647 w 11"/>
                <a:gd name="T5" fmla="*/ 2147483647 h 7"/>
                <a:gd name="T6" fmla="*/ 2147483647 w 11"/>
                <a:gd name="T7" fmla="*/ 2147483647 h 7"/>
                <a:gd name="T8" fmla="*/ 0 w 11"/>
                <a:gd name="T9" fmla="*/ 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1"/>
                  </a:moveTo>
                  <a:lnTo>
                    <a:pt x="2" y="0"/>
                  </a:lnTo>
                  <a:lnTo>
                    <a:pt x="11" y="5"/>
                  </a:lnTo>
                  <a:lnTo>
                    <a:pt x="11" y="7"/>
                  </a:lnTo>
                  <a:lnTo>
                    <a:pt x="0" y="1"/>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34" name="Freeform 291"/>
            <p:cNvSpPr>
              <a:spLocks/>
            </p:cNvSpPr>
            <p:nvPr/>
          </p:nvSpPr>
          <p:spPr bwMode="auto">
            <a:xfrm>
              <a:off x="306" y="1960"/>
              <a:ext cx="17" cy="8"/>
            </a:xfrm>
            <a:custGeom>
              <a:avLst/>
              <a:gdLst>
                <a:gd name="T0" fmla="*/ 2147483647 w 9"/>
                <a:gd name="T1" fmla="*/ 2147483647 h 6"/>
                <a:gd name="T2" fmla="*/ 0 w 9"/>
                <a:gd name="T3" fmla="*/ 1 h 6"/>
                <a:gd name="T4" fmla="*/ 0 w 9"/>
                <a:gd name="T5" fmla="*/ 0 h 6"/>
                <a:gd name="T6" fmla="*/ 2147483647 w 9"/>
                <a:gd name="T7" fmla="*/ 2147483647 h 6"/>
                <a:gd name="T8" fmla="*/ 2147483647 w 9"/>
                <a:gd name="T9" fmla="*/ 2147483647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9" y="6"/>
                  </a:moveTo>
                  <a:lnTo>
                    <a:pt x="0" y="1"/>
                  </a:lnTo>
                  <a:lnTo>
                    <a:pt x="0" y="0"/>
                  </a:lnTo>
                  <a:lnTo>
                    <a:pt x="9" y="5"/>
                  </a:lnTo>
                  <a:lnTo>
                    <a:pt x="9" y="6"/>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35" name="Rectangle 292"/>
            <p:cNvSpPr>
              <a:spLocks noChangeArrowheads="1"/>
            </p:cNvSpPr>
            <p:nvPr/>
          </p:nvSpPr>
          <p:spPr bwMode="auto">
            <a:xfrm>
              <a:off x="314" y="1956"/>
              <a:ext cx="4" cy="16"/>
            </a:xfrm>
            <a:prstGeom prst="rect">
              <a:avLst/>
            </a:prstGeom>
            <a:solidFill>
              <a:srgbClr val="FF9966"/>
            </a:solidFill>
            <a:ln w="9525">
              <a:noFill/>
              <a:miter lim="800000"/>
              <a:headEnd/>
              <a:tailEnd/>
            </a:ln>
          </p:spPr>
          <p:txBody>
            <a:bodyPr lIns="91421" tIns="45710" rIns="91421" bIns="45710"/>
            <a:lstStyle/>
            <a:p>
              <a:endParaRPr lang="en-GB">
                <a:solidFill>
                  <a:srgbClr val="000000"/>
                </a:solidFill>
                <a:latin typeface="Arial" charset="0"/>
              </a:endParaRPr>
            </a:p>
          </p:txBody>
        </p:sp>
        <p:sp>
          <p:nvSpPr>
            <p:cNvPr id="36" name="Freeform 293"/>
            <p:cNvSpPr>
              <a:spLocks/>
            </p:cNvSpPr>
            <p:nvPr/>
          </p:nvSpPr>
          <p:spPr bwMode="auto">
            <a:xfrm>
              <a:off x="274" y="1940"/>
              <a:ext cx="17" cy="39"/>
            </a:xfrm>
            <a:custGeom>
              <a:avLst/>
              <a:gdLst>
                <a:gd name="T0" fmla="*/ 2147483647 w 9"/>
                <a:gd name="T1" fmla="*/ 2147483647 h 29"/>
                <a:gd name="T2" fmla="*/ 0 w 9"/>
                <a:gd name="T3" fmla="*/ 2147483647 h 29"/>
                <a:gd name="T4" fmla="*/ 0 w 9"/>
                <a:gd name="T5" fmla="*/ 0 h 29"/>
                <a:gd name="T6" fmla="*/ 2147483647 w 9"/>
                <a:gd name="T7" fmla="*/ 2147483647 h 29"/>
                <a:gd name="T8" fmla="*/ 2147483647 w 9"/>
                <a:gd name="T9" fmla="*/ 2147483647 h 29"/>
                <a:gd name="T10" fmla="*/ 0 60000 65536"/>
                <a:gd name="T11" fmla="*/ 0 60000 65536"/>
                <a:gd name="T12" fmla="*/ 0 60000 65536"/>
                <a:gd name="T13" fmla="*/ 0 60000 65536"/>
                <a:gd name="T14" fmla="*/ 0 60000 65536"/>
                <a:gd name="T15" fmla="*/ 0 w 9"/>
                <a:gd name="T16" fmla="*/ 0 h 29"/>
                <a:gd name="T17" fmla="*/ 9 w 9"/>
                <a:gd name="T18" fmla="*/ 29 h 29"/>
              </a:gdLst>
              <a:ahLst/>
              <a:cxnLst>
                <a:cxn ang="T10">
                  <a:pos x="T0" y="T1"/>
                </a:cxn>
                <a:cxn ang="T11">
                  <a:pos x="T2" y="T3"/>
                </a:cxn>
                <a:cxn ang="T12">
                  <a:pos x="T4" y="T5"/>
                </a:cxn>
                <a:cxn ang="T13">
                  <a:pos x="T6" y="T7"/>
                </a:cxn>
                <a:cxn ang="T14">
                  <a:pos x="T8" y="T9"/>
                </a:cxn>
              </a:cxnLst>
              <a:rect l="T15" t="T16" r="T17" b="T18"/>
              <a:pathLst>
                <a:path w="9" h="29">
                  <a:moveTo>
                    <a:pt x="9" y="29"/>
                  </a:moveTo>
                  <a:lnTo>
                    <a:pt x="0" y="24"/>
                  </a:lnTo>
                  <a:lnTo>
                    <a:pt x="0" y="0"/>
                  </a:lnTo>
                  <a:lnTo>
                    <a:pt x="9" y="5"/>
                  </a:lnTo>
                  <a:lnTo>
                    <a:pt x="9" y="29"/>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37" name="Freeform 294"/>
            <p:cNvSpPr>
              <a:spLocks/>
            </p:cNvSpPr>
            <p:nvPr/>
          </p:nvSpPr>
          <p:spPr bwMode="auto">
            <a:xfrm>
              <a:off x="270" y="1939"/>
              <a:ext cx="4" cy="36"/>
            </a:xfrm>
            <a:custGeom>
              <a:avLst/>
              <a:gdLst>
                <a:gd name="T0" fmla="*/ 0 w 2"/>
                <a:gd name="T1" fmla="*/ 2147483647 h 27"/>
                <a:gd name="T2" fmla="*/ 2147483647 w 2"/>
                <a:gd name="T3" fmla="*/ 2147483647 h 27"/>
                <a:gd name="T4" fmla="*/ 2147483647 w 2"/>
                <a:gd name="T5" fmla="*/ 1 h 27"/>
                <a:gd name="T6" fmla="*/ 0 w 2"/>
                <a:gd name="T7" fmla="*/ 0 h 27"/>
                <a:gd name="T8" fmla="*/ 0 w 2"/>
                <a:gd name="T9" fmla="*/ 2147483647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0" y="27"/>
                  </a:moveTo>
                  <a:lnTo>
                    <a:pt x="2" y="25"/>
                  </a:lnTo>
                  <a:lnTo>
                    <a:pt x="2" y="1"/>
                  </a:lnTo>
                  <a:lnTo>
                    <a:pt x="0" y="0"/>
                  </a:lnTo>
                  <a:lnTo>
                    <a:pt x="0" y="27"/>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38" name="Freeform 295"/>
            <p:cNvSpPr>
              <a:spLocks/>
            </p:cNvSpPr>
            <p:nvPr/>
          </p:nvSpPr>
          <p:spPr bwMode="auto">
            <a:xfrm>
              <a:off x="270" y="1972"/>
              <a:ext cx="21" cy="9"/>
            </a:xfrm>
            <a:custGeom>
              <a:avLst/>
              <a:gdLst>
                <a:gd name="T0" fmla="*/ 0 w 11"/>
                <a:gd name="T1" fmla="*/ 162490420 h 7"/>
                <a:gd name="T2" fmla="*/ 2147483647 w 11"/>
                <a:gd name="T3" fmla="*/ 0 h 7"/>
                <a:gd name="T4" fmla="*/ 2147483647 w 11"/>
                <a:gd name="T5" fmla="*/ 345351568 h 7"/>
                <a:gd name="T6" fmla="*/ 2147483647 w 11"/>
                <a:gd name="T7" fmla="*/ 494043129 h 7"/>
                <a:gd name="T8" fmla="*/ 0 w 11"/>
                <a:gd name="T9" fmla="*/ 16249042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2"/>
                  </a:moveTo>
                  <a:lnTo>
                    <a:pt x="2" y="0"/>
                  </a:lnTo>
                  <a:lnTo>
                    <a:pt x="11" y="5"/>
                  </a:lnTo>
                  <a:lnTo>
                    <a:pt x="11" y="7"/>
                  </a:lnTo>
                  <a:lnTo>
                    <a:pt x="0" y="2"/>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39" name="Freeform 296"/>
            <p:cNvSpPr>
              <a:spLocks/>
            </p:cNvSpPr>
            <p:nvPr/>
          </p:nvSpPr>
          <p:spPr bwMode="auto">
            <a:xfrm>
              <a:off x="274" y="1947"/>
              <a:ext cx="17" cy="8"/>
            </a:xfrm>
            <a:custGeom>
              <a:avLst/>
              <a:gdLst>
                <a:gd name="T0" fmla="*/ 2147483647 w 9"/>
                <a:gd name="T1" fmla="*/ 2147483647 h 6"/>
                <a:gd name="T2" fmla="*/ 0 w 9"/>
                <a:gd name="T3" fmla="*/ 1 h 6"/>
                <a:gd name="T4" fmla="*/ 0 w 9"/>
                <a:gd name="T5" fmla="*/ 0 h 6"/>
                <a:gd name="T6" fmla="*/ 2147483647 w 9"/>
                <a:gd name="T7" fmla="*/ 2147483647 h 6"/>
                <a:gd name="T8" fmla="*/ 2147483647 w 9"/>
                <a:gd name="T9" fmla="*/ 2147483647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9" y="6"/>
                  </a:moveTo>
                  <a:lnTo>
                    <a:pt x="0" y="1"/>
                  </a:lnTo>
                  <a:lnTo>
                    <a:pt x="0" y="0"/>
                  </a:lnTo>
                  <a:lnTo>
                    <a:pt x="9" y="5"/>
                  </a:lnTo>
                  <a:lnTo>
                    <a:pt x="9" y="6"/>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40" name="Freeform 297"/>
            <p:cNvSpPr>
              <a:spLocks/>
            </p:cNvSpPr>
            <p:nvPr/>
          </p:nvSpPr>
          <p:spPr bwMode="auto">
            <a:xfrm>
              <a:off x="243" y="1927"/>
              <a:ext cx="16" cy="22"/>
            </a:xfrm>
            <a:custGeom>
              <a:avLst/>
              <a:gdLst>
                <a:gd name="T0" fmla="*/ 2147483647 w 8"/>
                <a:gd name="T1" fmla="*/ 1934687207 h 17"/>
                <a:gd name="T2" fmla="*/ 0 w 8"/>
                <a:gd name="T3" fmla="*/ 1426476958 h 17"/>
                <a:gd name="T4" fmla="*/ 0 w 8"/>
                <a:gd name="T5" fmla="*/ 0 h 17"/>
                <a:gd name="T6" fmla="*/ 2147483647 w 8"/>
                <a:gd name="T7" fmla="*/ 533018038 h 17"/>
                <a:gd name="T8" fmla="*/ 2147483647 w 8"/>
                <a:gd name="T9" fmla="*/ 1934687207 h 17"/>
                <a:gd name="T10" fmla="*/ 0 60000 65536"/>
                <a:gd name="T11" fmla="*/ 0 60000 65536"/>
                <a:gd name="T12" fmla="*/ 0 60000 65536"/>
                <a:gd name="T13" fmla="*/ 0 60000 65536"/>
                <a:gd name="T14" fmla="*/ 0 60000 65536"/>
                <a:gd name="T15" fmla="*/ 0 w 8"/>
                <a:gd name="T16" fmla="*/ 0 h 17"/>
                <a:gd name="T17" fmla="*/ 8 w 8"/>
                <a:gd name="T18" fmla="*/ 17 h 17"/>
              </a:gdLst>
              <a:ahLst/>
              <a:cxnLst>
                <a:cxn ang="T10">
                  <a:pos x="T0" y="T1"/>
                </a:cxn>
                <a:cxn ang="T11">
                  <a:pos x="T2" y="T3"/>
                </a:cxn>
                <a:cxn ang="T12">
                  <a:pos x="T4" y="T5"/>
                </a:cxn>
                <a:cxn ang="T13">
                  <a:pos x="T6" y="T7"/>
                </a:cxn>
                <a:cxn ang="T14">
                  <a:pos x="T8" y="T9"/>
                </a:cxn>
              </a:cxnLst>
              <a:rect l="T15" t="T16" r="T17" b="T18"/>
              <a:pathLst>
                <a:path w="8" h="17">
                  <a:moveTo>
                    <a:pt x="8" y="17"/>
                  </a:moveTo>
                  <a:lnTo>
                    <a:pt x="0" y="12"/>
                  </a:lnTo>
                  <a:lnTo>
                    <a:pt x="0" y="0"/>
                  </a:lnTo>
                  <a:lnTo>
                    <a:pt x="8" y="5"/>
                  </a:lnTo>
                  <a:lnTo>
                    <a:pt x="8" y="17"/>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41" name="Freeform 298"/>
            <p:cNvSpPr>
              <a:spLocks/>
            </p:cNvSpPr>
            <p:nvPr/>
          </p:nvSpPr>
          <p:spPr bwMode="auto">
            <a:xfrm>
              <a:off x="240" y="1927"/>
              <a:ext cx="3" cy="18"/>
            </a:xfrm>
            <a:custGeom>
              <a:avLst/>
              <a:gdLst>
                <a:gd name="T0" fmla="*/ 0 w 2"/>
                <a:gd name="T1" fmla="*/ 1018917720 h 14"/>
                <a:gd name="T2" fmla="*/ 2147483647 w 2"/>
                <a:gd name="T3" fmla="*/ 816683846 h 14"/>
                <a:gd name="T4" fmla="*/ 2147483647 w 2"/>
                <a:gd name="T5" fmla="*/ 0 h 14"/>
                <a:gd name="T6" fmla="*/ 0 w 2"/>
                <a:gd name="T7" fmla="*/ 0 h 14"/>
                <a:gd name="T8" fmla="*/ 0 w 2"/>
                <a:gd name="T9" fmla="*/ 1018917720 h 14"/>
                <a:gd name="T10" fmla="*/ 0 60000 65536"/>
                <a:gd name="T11" fmla="*/ 0 60000 65536"/>
                <a:gd name="T12" fmla="*/ 0 60000 65536"/>
                <a:gd name="T13" fmla="*/ 0 60000 65536"/>
                <a:gd name="T14" fmla="*/ 0 60000 65536"/>
                <a:gd name="T15" fmla="*/ 0 w 2"/>
                <a:gd name="T16" fmla="*/ 0 h 14"/>
                <a:gd name="T17" fmla="*/ 2 w 2"/>
                <a:gd name="T18" fmla="*/ 14 h 14"/>
              </a:gdLst>
              <a:ahLst/>
              <a:cxnLst>
                <a:cxn ang="T10">
                  <a:pos x="T0" y="T1"/>
                </a:cxn>
                <a:cxn ang="T11">
                  <a:pos x="T2" y="T3"/>
                </a:cxn>
                <a:cxn ang="T12">
                  <a:pos x="T4" y="T5"/>
                </a:cxn>
                <a:cxn ang="T13">
                  <a:pos x="T6" y="T7"/>
                </a:cxn>
                <a:cxn ang="T14">
                  <a:pos x="T8" y="T9"/>
                </a:cxn>
              </a:cxnLst>
              <a:rect l="T15" t="T16" r="T17" b="T18"/>
              <a:pathLst>
                <a:path w="2" h="14">
                  <a:moveTo>
                    <a:pt x="0" y="14"/>
                  </a:moveTo>
                  <a:lnTo>
                    <a:pt x="2" y="12"/>
                  </a:lnTo>
                  <a:lnTo>
                    <a:pt x="2" y="0"/>
                  </a:lnTo>
                  <a:lnTo>
                    <a:pt x="0" y="0"/>
                  </a:lnTo>
                  <a:lnTo>
                    <a:pt x="0" y="14"/>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42" name="Freeform 299"/>
            <p:cNvSpPr>
              <a:spLocks/>
            </p:cNvSpPr>
            <p:nvPr/>
          </p:nvSpPr>
          <p:spPr bwMode="auto">
            <a:xfrm>
              <a:off x="240" y="1943"/>
              <a:ext cx="19" cy="10"/>
            </a:xfrm>
            <a:custGeom>
              <a:avLst/>
              <a:gdLst>
                <a:gd name="T0" fmla="*/ 0 w 10"/>
                <a:gd name="T1" fmla="*/ 21139180 h 8"/>
                <a:gd name="T2" fmla="*/ 2147483647 w 10"/>
                <a:gd name="T3" fmla="*/ 0 h 8"/>
                <a:gd name="T4" fmla="*/ 2147483647 w 10"/>
                <a:gd name="T5" fmla="*/ 46373878 h 8"/>
                <a:gd name="T6" fmla="*/ 2147483647 w 10"/>
                <a:gd name="T7" fmla="*/ 77862503 h 8"/>
                <a:gd name="T8" fmla="*/ 0 w 10"/>
                <a:gd name="T9" fmla="*/ 2113918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2"/>
                  </a:moveTo>
                  <a:lnTo>
                    <a:pt x="2" y="0"/>
                  </a:lnTo>
                  <a:lnTo>
                    <a:pt x="10" y="5"/>
                  </a:lnTo>
                  <a:lnTo>
                    <a:pt x="10" y="8"/>
                  </a:lnTo>
                  <a:lnTo>
                    <a:pt x="0" y="2"/>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43" name="Freeform 300"/>
            <p:cNvSpPr>
              <a:spLocks/>
            </p:cNvSpPr>
            <p:nvPr/>
          </p:nvSpPr>
          <p:spPr bwMode="auto">
            <a:xfrm>
              <a:off x="243" y="1933"/>
              <a:ext cx="16" cy="8"/>
            </a:xfrm>
            <a:custGeom>
              <a:avLst/>
              <a:gdLst>
                <a:gd name="T0" fmla="*/ 2147483647 w 8"/>
                <a:gd name="T1" fmla="*/ 2147483647 h 6"/>
                <a:gd name="T2" fmla="*/ 0 w 8"/>
                <a:gd name="T3" fmla="*/ 1 h 6"/>
                <a:gd name="T4" fmla="*/ 0 w 8"/>
                <a:gd name="T5" fmla="*/ 0 h 6"/>
                <a:gd name="T6" fmla="*/ 2147483647 w 8"/>
                <a:gd name="T7" fmla="*/ 2147483647 h 6"/>
                <a:gd name="T8" fmla="*/ 2147483647 w 8"/>
                <a:gd name="T9" fmla="*/ 2147483647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6"/>
                  </a:moveTo>
                  <a:lnTo>
                    <a:pt x="0" y="1"/>
                  </a:lnTo>
                  <a:lnTo>
                    <a:pt x="0" y="0"/>
                  </a:lnTo>
                  <a:lnTo>
                    <a:pt x="8" y="5"/>
                  </a:lnTo>
                  <a:lnTo>
                    <a:pt x="8" y="6"/>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44" name="Freeform 301"/>
            <p:cNvSpPr>
              <a:spLocks/>
            </p:cNvSpPr>
            <p:nvPr/>
          </p:nvSpPr>
          <p:spPr bwMode="auto">
            <a:xfrm>
              <a:off x="251" y="1931"/>
              <a:ext cx="2" cy="17"/>
            </a:xfrm>
            <a:custGeom>
              <a:avLst/>
              <a:gdLst>
                <a:gd name="T0" fmla="*/ 0 w 2"/>
                <a:gd name="T1" fmla="*/ 2147483647 h 13"/>
                <a:gd name="T2" fmla="*/ 0 w 2"/>
                <a:gd name="T3" fmla="*/ 2147483647 h 13"/>
                <a:gd name="T4" fmla="*/ 0 w 2"/>
                <a:gd name="T5" fmla="*/ 0 h 13"/>
                <a:gd name="T6" fmla="*/ 0 w 2"/>
                <a:gd name="T7" fmla="*/ 2147483647 h 13"/>
                <a:gd name="T8" fmla="*/ 0 60000 65536"/>
                <a:gd name="T9" fmla="*/ 0 60000 65536"/>
                <a:gd name="T10" fmla="*/ 0 60000 65536"/>
                <a:gd name="T11" fmla="*/ 0 60000 65536"/>
                <a:gd name="T12" fmla="*/ 0 w 2"/>
                <a:gd name="T13" fmla="*/ 0 h 13"/>
                <a:gd name="T14" fmla="*/ 2 w 2"/>
                <a:gd name="T15" fmla="*/ 13 h 13"/>
              </a:gdLst>
              <a:ahLst/>
              <a:cxnLst>
                <a:cxn ang="T8">
                  <a:pos x="T0" y="T1"/>
                </a:cxn>
                <a:cxn ang="T9">
                  <a:pos x="T2" y="T3"/>
                </a:cxn>
                <a:cxn ang="T10">
                  <a:pos x="T4" y="T5"/>
                </a:cxn>
                <a:cxn ang="T11">
                  <a:pos x="T6" y="T7"/>
                </a:cxn>
              </a:cxnLst>
              <a:rect l="T12" t="T13" r="T14" b="T15"/>
              <a:pathLst>
                <a:path w="2" h="13">
                  <a:moveTo>
                    <a:pt x="0" y="13"/>
                  </a:moveTo>
                  <a:lnTo>
                    <a:pt x="0" y="12"/>
                  </a:lnTo>
                  <a:lnTo>
                    <a:pt x="0" y="0"/>
                  </a:lnTo>
                  <a:lnTo>
                    <a:pt x="0" y="13"/>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45" name="Freeform 302"/>
            <p:cNvSpPr>
              <a:spLocks/>
            </p:cNvSpPr>
            <p:nvPr/>
          </p:nvSpPr>
          <p:spPr bwMode="auto">
            <a:xfrm>
              <a:off x="211" y="1915"/>
              <a:ext cx="13" cy="21"/>
            </a:xfrm>
            <a:custGeom>
              <a:avLst/>
              <a:gdLst>
                <a:gd name="T0" fmla="*/ 2147483647 w 7"/>
                <a:gd name="T1" fmla="*/ 2147483647 h 16"/>
                <a:gd name="T2" fmla="*/ 0 w 7"/>
                <a:gd name="T3" fmla="*/ 2147483647 h 16"/>
                <a:gd name="T4" fmla="*/ 0 w 7"/>
                <a:gd name="T5" fmla="*/ 0 h 16"/>
                <a:gd name="T6" fmla="*/ 2147483647 w 7"/>
                <a:gd name="T7" fmla="*/ 1760698968 h 16"/>
                <a:gd name="T8" fmla="*/ 2147483647 w 7"/>
                <a:gd name="T9" fmla="*/ 2147483647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7" y="16"/>
                  </a:moveTo>
                  <a:lnTo>
                    <a:pt x="0" y="12"/>
                  </a:lnTo>
                  <a:lnTo>
                    <a:pt x="0" y="0"/>
                  </a:lnTo>
                  <a:lnTo>
                    <a:pt x="7" y="5"/>
                  </a:lnTo>
                  <a:lnTo>
                    <a:pt x="7" y="16"/>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46" name="Freeform 303"/>
            <p:cNvSpPr>
              <a:spLocks/>
            </p:cNvSpPr>
            <p:nvPr/>
          </p:nvSpPr>
          <p:spPr bwMode="auto">
            <a:xfrm>
              <a:off x="204" y="1913"/>
              <a:ext cx="7" cy="19"/>
            </a:xfrm>
            <a:custGeom>
              <a:avLst/>
              <a:gdLst>
                <a:gd name="T0" fmla="*/ 0 w 4"/>
                <a:gd name="T1" fmla="*/ 2147483647 h 14"/>
                <a:gd name="T2" fmla="*/ 2147483647 w 4"/>
                <a:gd name="T3" fmla="*/ 2147483647 h 14"/>
                <a:gd name="T4" fmla="*/ 2147483647 w 4"/>
                <a:gd name="T5" fmla="*/ 1 h 14"/>
                <a:gd name="T6" fmla="*/ 0 w 4"/>
                <a:gd name="T7" fmla="*/ 0 h 14"/>
                <a:gd name="T8" fmla="*/ 0 w 4"/>
                <a:gd name="T9" fmla="*/ 2147483647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0" y="14"/>
                  </a:moveTo>
                  <a:lnTo>
                    <a:pt x="4" y="13"/>
                  </a:lnTo>
                  <a:lnTo>
                    <a:pt x="4" y="1"/>
                  </a:lnTo>
                  <a:lnTo>
                    <a:pt x="0" y="0"/>
                  </a:lnTo>
                  <a:lnTo>
                    <a:pt x="0" y="14"/>
                  </a:lnTo>
                  <a:close/>
                </a:path>
              </a:pathLst>
            </a:custGeom>
            <a:solidFill>
              <a:srgbClr val="FF3300"/>
            </a:solidFill>
            <a:ln w="9525">
              <a:noFill/>
              <a:round/>
              <a:headEnd/>
              <a:tailEnd/>
            </a:ln>
          </p:spPr>
          <p:txBody>
            <a:bodyPr/>
            <a:lstStyle/>
            <a:p>
              <a:endParaRPr lang="it-IT">
                <a:solidFill>
                  <a:srgbClr val="000000"/>
                </a:solidFill>
                <a:latin typeface="Arial" charset="0"/>
              </a:endParaRPr>
            </a:p>
          </p:txBody>
        </p:sp>
        <p:sp>
          <p:nvSpPr>
            <p:cNvPr id="47" name="Freeform 304"/>
            <p:cNvSpPr>
              <a:spLocks/>
            </p:cNvSpPr>
            <p:nvPr/>
          </p:nvSpPr>
          <p:spPr bwMode="auto">
            <a:xfrm>
              <a:off x="204" y="1931"/>
              <a:ext cx="20" cy="9"/>
            </a:xfrm>
            <a:custGeom>
              <a:avLst/>
              <a:gdLst>
                <a:gd name="T0" fmla="*/ 0 w 11"/>
                <a:gd name="T1" fmla="*/ 1 h 7"/>
                <a:gd name="T2" fmla="*/ 2147483647 w 11"/>
                <a:gd name="T3" fmla="*/ 0 h 7"/>
                <a:gd name="T4" fmla="*/ 2147483647 w 11"/>
                <a:gd name="T5" fmla="*/ 268606747 h 7"/>
                <a:gd name="T6" fmla="*/ 2147483647 w 11"/>
                <a:gd name="T7" fmla="*/ 494043129 h 7"/>
                <a:gd name="T8" fmla="*/ 0 w 11"/>
                <a:gd name="T9" fmla="*/ 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1"/>
                  </a:moveTo>
                  <a:lnTo>
                    <a:pt x="4" y="0"/>
                  </a:lnTo>
                  <a:lnTo>
                    <a:pt x="11" y="4"/>
                  </a:lnTo>
                  <a:lnTo>
                    <a:pt x="11" y="7"/>
                  </a:lnTo>
                  <a:lnTo>
                    <a:pt x="0" y="1"/>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48" name="Freeform 305"/>
            <p:cNvSpPr>
              <a:spLocks/>
            </p:cNvSpPr>
            <p:nvPr/>
          </p:nvSpPr>
          <p:spPr bwMode="auto">
            <a:xfrm>
              <a:off x="211" y="1921"/>
              <a:ext cx="13" cy="7"/>
            </a:xfrm>
            <a:custGeom>
              <a:avLst/>
              <a:gdLst>
                <a:gd name="T0" fmla="*/ 2147483647 w 7"/>
                <a:gd name="T1" fmla="*/ 2147483647 h 5"/>
                <a:gd name="T2" fmla="*/ 0 w 7"/>
                <a:gd name="T3" fmla="*/ 2147483647 h 5"/>
                <a:gd name="T4" fmla="*/ 0 w 7"/>
                <a:gd name="T5" fmla="*/ 0 h 5"/>
                <a:gd name="T6" fmla="*/ 2147483647 w 7"/>
                <a:gd name="T7" fmla="*/ 2147483647 h 5"/>
                <a:gd name="T8" fmla="*/ 2147483647 w 7"/>
                <a:gd name="T9" fmla="*/ 2147483647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5"/>
                  </a:moveTo>
                  <a:lnTo>
                    <a:pt x="0" y="2"/>
                  </a:lnTo>
                  <a:lnTo>
                    <a:pt x="0" y="0"/>
                  </a:lnTo>
                  <a:lnTo>
                    <a:pt x="7" y="4"/>
                  </a:lnTo>
                  <a:lnTo>
                    <a:pt x="7" y="5"/>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49" name="Freeform 306"/>
            <p:cNvSpPr>
              <a:spLocks/>
            </p:cNvSpPr>
            <p:nvPr/>
          </p:nvSpPr>
          <p:spPr bwMode="auto">
            <a:xfrm>
              <a:off x="219" y="1919"/>
              <a:ext cx="2" cy="14"/>
            </a:xfrm>
            <a:custGeom>
              <a:avLst/>
              <a:gdLst>
                <a:gd name="T0" fmla="*/ 0 w 2"/>
                <a:gd name="T1" fmla="*/ 386459817 h 11"/>
                <a:gd name="T2" fmla="*/ 0 w 2"/>
                <a:gd name="T3" fmla="*/ 386459817 h 11"/>
                <a:gd name="T4" fmla="*/ 0 w 2"/>
                <a:gd name="T5" fmla="*/ 0 h 11"/>
                <a:gd name="T6" fmla="*/ 0 w 2"/>
                <a:gd name="T7" fmla="*/ 386459817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11"/>
                  </a:moveTo>
                  <a:lnTo>
                    <a:pt x="0" y="11"/>
                  </a:lnTo>
                  <a:lnTo>
                    <a:pt x="0" y="0"/>
                  </a:lnTo>
                  <a:lnTo>
                    <a:pt x="0" y="11"/>
                  </a:lnTo>
                  <a:close/>
                </a:path>
              </a:pathLst>
            </a:custGeom>
            <a:solidFill>
              <a:srgbClr val="FF9966"/>
            </a:solidFill>
            <a:ln w="9525">
              <a:noFill/>
              <a:round/>
              <a:headEnd/>
              <a:tailEnd/>
            </a:ln>
          </p:spPr>
          <p:txBody>
            <a:bodyPr/>
            <a:lstStyle/>
            <a:p>
              <a:endParaRPr lang="it-IT">
                <a:solidFill>
                  <a:srgbClr val="000000"/>
                </a:solidFill>
                <a:latin typeface="Arial" charset="0"/>
              </a:endParaRPr>
            </a:p>
          </p:txBody>
        </p:sp>
        <p:sp>
          <p:nvSpPr>
            <p:cNvPr id="50" name="Freeform 307"/>
            <p:cNvSpPr>
              <a:spLocks/>
            </p:cNvSpPr>
            <p:nvPr/>
          </p:nvSpPr>
          <p:spPr bwMode="auto">
            <a:xfrm>
              <a:off x="215" y="1875"/>
              <a:ext cx="203" cy="80"/>
            </a:xfrm>
            <a:custGeom>
              <a:avLst/>
              <a:gdLst>
                <a:gd name="T0" fmla="*/ 2147483647 w 107"/>
                <a:gd name="T1" fmla="*/ 2147483647 h 60"/>
                <a:gd name="T2" fmla="*/ 2147483647 w 107"/>
                <a:gd name="T3" fmla="*/ 2147483647 h 60"/>
                <a:gd name="T4" fmla="*/ 0 w 107"/>
                <a:gd name="T5" fmla="*/ 2147483647 h 60"/>
                <a:gd name="T6" fmla="*/ 2147483647 w 107"/>
                <a:gd name="T7" fmla="*/ 0 h 60"/>
                <a:gd name="T8" fmla="*/ 2147483647 w 107"/>
                <a:gd name="T9" fmla="*/ 2147483647 h 60"/>
                <a:gd name="T10" fmla="*/ 0 60000 65536"/>
                <a:gd name="T11" fmla="*/ 0 60000 65536"/>
                <a:gd name="T12" fmla="*/ 0 60000 65536"/>
                <a:gd name="T13" fmla="*/ 0 60000 65536"/>
                <a:gd name="T14" fmla="*/ 0 60000 65536"/>
                <a:gd name="T15" fmla="*/ 0 w 107"/>
                <a:gd name="T16" fmla="*/ 0 h 60"/>
                <a:gd name="T17" fmla="*/ 107 w 107"/>
                <a:gd name="T18" fmla="*/ 60 h 60"/>
              </a:gdLst>
              <a:ahLst/>
              <a:cxnLst>
                <a:cxn ang="T10">
                  <a:pos x="T0" y="T1"/>
                </a:cxn>
                <a:cxn ang="T11">
                  <a:pos x="T2" y="T3"/>
                </a:cxn>
                <a:cxn ang="T12">
                  <a:pos x="T4" y="T5"/>
                </a:cxn>
                <a:cxn ang="T13">
                  <a:pos x="T6" y="T7"/>
                </a:cxn>
                <a:cxn ang="T14">
                  <a:pos x="T8" y="T9"/>
                </a:cxn>
              </a:cxnLst>
              <a:rect l="T15" t="T16" r="T17" b="T18"/>
              <a:pathLst>
                <a:path w="107" h="60">
                  <a:moveTo>
                    <a:pt x="107" y="44"/>
                  </a:moveTo>
                  <a:lnTo>
                    <a:pt x="78" y="60"/>
                  </a:lnTo>
                  <a:lnTo>
                    <a:pt x="0" y="16"/>
                  </a:lnTo>
                  <a:lnTo>
                    <a:pt x="28" y="0"/>
                  </a:lnTo>
                  <a:lnTo>
                    <a:pt x="107" y="44"/>
                  </a:lnTo>
                  <a:close/>
                </a:path>
              </a:pathLst>
            </a:custGeom>
            <a:solidFill>
              <a:srgbClr val="FFCC99"/>
            </a:solidFill>
            <a:ln w="9525">
              <a:noFill/>
              <a:round/>
              <a:headEnd/>
              <a:tailEnd/>
            </a:ln>
          </p:spPr>
          <p:txBody>
            <a:bodyPr/>
            <a:lstStyle/>
            <a:p>
              <a:endParaRPr lang="it-IT">
                <a:solidFill>
                  <a:srgbClr val="000000"/>
                </a:solidFill>
                <a:latin typeface="Arial" charset="0"/>
              </a:endParaRPr>
            </a:p>
          </p:txBody>
        </p:sp>
        <p:sp>
          <p:nvSpPr>
            <p:cNvPr id="51" name="Freeform 308"/>
            <p:cNvSpPr>
              <a:spLocks/>
            </p:cNvSpPr>
            <p:nvPr/>
          </p:nvSpPr>
          <p:spPr bwMode="auto">
            <a:xfrm>
              <a:off x="259" y="1683"/>
              <a:ext cx="378" cy="124"/>
            </a:xfrm>
            <a:custGeom>
              <a:avLst/>
              <a:gdLst>
                <a:gd name="T0" fmla="*/ 2147483647 w 199"/>
                <a:gd name="T1" fmla="*/ 0 h 93"/>
                <a:gd name="T2" fmla="*/ 0 w 199"/>
                <a:gd name="T3" fmla="*/ 2147483647 h 93"/>
                <a:gd name="T4" fmla="*/ 2147483647 w 199"/>
                <a:gd name="T5" fmla="*/ 2147483647 h 93"/>
                <a:gd name="T6" fmla="*/ 2147483647 w 199"/>
                <a:gd name="T7" fmla="*/ 2147483647 h 93"/>
                <a:gd name="T8" fmla="*/ 2147483647 w 199"/>
                <a:gd name="T9" fmla="*/ 0 h 93"/>
                <a:gd name="T10" fmla="*/ 0 60000 65536"/>
                <a:gd name="T11" fmla="*/ 0 60000 65536"/>
                <a:gd name="T12" fmla="*/ 0 60000 65536"/>
                <a:gd name="T13" fmla="*/ 0 60000 65536"/>
                <a:gd name="T14" fmla="*/ 0 60000 65536"/>
                <a:gd name="T15" fmla="*/ 0 w 199"/>
                <a:gd name="T16" fmla="*/ 0 h 93"/>
                <a:gd name="T17" fmla="*/ 199 w 199"/>
                <a:gd name="T18" fmla="*/ 93 h 93"/>
              </a:gdLst>
              <a:ahLst/>
              <a:cxnLst>
                <a:cxn ang="T10">
                  <a:pos x="T0" y="T1"/>
                </a:cxn>
                <a:cxn ang="T11">
                  <a:pos x="T2" y="T3"/>
                </a:cxn>
                <a:cxn ang="T12">
                  <a:pos x="T4" y="T5"/>
                </a:cxn>
                <a:cxn ang="T13">
                  <a:pos x="T6" y="T7"/>
                </a:cxn>
                <a:cxn ang="T14">
                  <a:pos x="T8" y="T9"/>
                </a:cxn>
              </a:cxnLst>
              <a:rect l="T15" t="T16" r="T17" b="T18"/>
              <a:pathLst>
                <a:path w="199" h="93">
                  <a:moveTo>
                    <a:pt x="166" y="0"/>
                  </a:moveTo>
                  <a:lnTo>
                    <a:pt x="0" y="93"/>
                  </a:lnTo>
                  <a:lnTo>
                    <a:pt x="63" y="93"/>
                  </a:lnTo>
                  <a:lnTo>
                    <a:pt x="199" y="18"/>
                  </a:lnTo>
                  <a:lnTo>
                    <a:pt x="166" y="0"/>
                  </a:lnTo>
                  <a:close/>
                </a:path>
              </a:pathLst>
            </a:custGeom>
            <a:solidFill>
              <a:srgbClr val="800000"/>
            </a:solidFill>
            <a:ln w="9525">
              <a:noFill/>
              <a:round/>
              <a:headEnd/>
              <a:tailEnd/>
            </a:ln>
          </p:spPr>
          <p:txBody>
            <a:bodyPr/>
            <a:lstStyle/>
            <a:p>
              <a:endParaRPr lang="it-IT">
                <a:solidFill>
                  <a:srgbClr val="000000"/>
                </a:solidFill>
                <a:latin typeface="Arial" charset="0"/>
              </a:endParaRPr>
            </a:p>
          </p:txBody>
        </p:sp>
        <p:sp>
          <p:nvSpPr>
            <p:cNvPr id="52" name="Freeform 309"/>
            <p:cNvSpPr>
              <a:spLocks/>
            </p:cNvSpPr>
            <p:nvPr/>
          </p:nvSpPr>
          <p:spPr bwMode="auto">
            <a:xfrm>
              <a:off x="399" y="1739"/>
              <a:ext cx="380" cy="124"/>
            </a:xfrm>
            <a:custGeom>
              <a:avLst/>
              <a:gdLst>
                <a:gd name="T0" fmla="*/ 2147483647 w 200"/>
                <a:gd name="T1" fmla="*/ 0 h 93"/>
                <a:gd name="T2" fmla="*/ 0 w 200"/>
                <a:gd name="T3" fmla="*/ 2147483647 h 93"/>
                <a:gd name="T4" fmla="*/ 2147483647 w 200"/>
                <a:gd name="T5" fmla="*/ 2147483647 h 93"/>
                <a:gd name="T6" fmla="*/ 2147483647 w 200"/>
                <a:gd name="T7" fmla="*/ 2147483647 h 93"/>
                <a:gd name="T8" fmla="*/ 2147483647 w 200"/>
                <a:gd name="T9" fmla="*/ 0 h 93"/>
                <a:gd name="T10" fmla="*/ 0 60000 65536"/>
                <a:gd name="T11" fmla="*/ 0 60000 65536"/>
                <a:gd name="T12" fmla="*/ 0 60000 65536"/>
                <a:gd name="T13" fmla="*/ 0 60000 65536"/>
                <a:gd name="T14" fmla="*/ 0 60000 65536"/>
                <a:gd name="T15" fmla="*/ 0 w 200"/>
                <a:gd name="T16" fmla="*/ 0 h 93"/>
                <a:gd name="T17" fmla="*/ 200 w 200"/>
                <a:gd name="T18" fmla="*/ 93 h 93"/>
              </a:gdLst>
              <a:ahLst/>
              <a:cxnLst>
                <a:cxn ang="T10">
                  <a:pos x="T0" y="T1"/>
                </a:cxn>
                <a:cxn ang="T11">
                  <a:pos x="T2" y="T3"/>
                </a:cxn>
                <a:cxn ang="T12">
                  <a:pos x="T4" y="T5"/>
                </a:cxn>
                <a:cxn ang="T13">
                  <a:pos x="T6" y="T7"/>
                </a:cxn>
                <a:cxn ang="T14">
                  <a:pos x="T8" y="T9"/>
                </a:cxn>
              </a:cxnLst>
              <a:rect l="T15" t="T16" r="T17" b="T18"/>
              <a:pathLst>
                <a:path w="200" h="93">
                  <a:moveTo>
                    <a:pt x="167" y="0"/>
                  </a:moveTo>
                  <a:lnTo>
                    <a:pt x="0" y="93"/>
                  </a:lnTo>
                  <a:lnTo>
                    <a:pt x="64" y="93"/>
                  </a:lnTo>
                  <a:lnTo>
                    <a:pt x="200" y="18"/>
                  </a:lnTo>
                  <a:lnTo>
                    <a:pt x="167" y="0"/>
                  </a:lnTo>
                  <a:close/>
                </a:path>
              </a:pathLst>
            </a:custGeom>
            <a:solidFill>
              <a:srgbClr val="800000"/>
            </a:solidFill>
            <a:ln w="9525">
              <a:noFill/>
              <a:round/>
              <a:headEnd/>
              <a:tailEnd/>
            </a:ln>
          </p:spPr>
          <p:txBody>
            <a:bodyPr/>
            <a:lstStyle/>
            <a:p>
              <a:endParaRPr lang="it-IT">
                <a:solidFill>
                  <a:srgbClr val="000000"/>
                </a:solidFill>
                <a:latin typeface="Arial" charset="0"/>
              </a:endParaRPr>
            </a:p>
          </p:txBody>
        </p:sp>
        <p:sp>
          <p:nvSpPr>
            <p:cNvPr id="53" name="Freeform 310"/>
            <p:cNvSpPr>
              <a:spLocks/>
            </p:cNvSpPr>
            <p:nvPr/>
          </p:nvSpPr>
          <p:spPr bwMode="auto">
            <a:xfrm>
              <a:off x="665" y="1879"/>
              <a:ext cx="59" cy="76"/>
            </a:xfrm>
            <a:custGeom>
              <a:avLst/>
              <a:gdLst>
                <a:gd name="T0" fmla="*/ 2147483647 w 31"/>
                <a:gd name="T1" fmla="*/ 0 h 57"/>
                <a:gd name="T2" fmla="*/ 0 w 31"/>
                <a:gd name="T3" fmla="*/ 2147483647 h 57"/>
                <a:gd name="T4" fmla="*/ 0 w 31"/>
                <a:gd name="T5" fmla="*/ 2147483647 h 57"/>
                <a:gd name="T6" fmla="*/ 2147483647 w 31"/>
                <a:gd name="T7" fmla="*/ 2147483647 h 57"/>
                <a:gd name="T8" fmla="*/ 2147483647 w 31"/>
                <a:gd name="T9" fmla="*/ 0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31" y="0"/>
                  </a:moveTo>
                  <a:lnTo>
                    <a:pt x="0" y="18"/>
                  </a:lnTo>
                  <a:lnTo>
                    <a:pt x="0" y="57"/>
                  </a:lnTo>
                  <a:lnTo>
                    <a:pt x="31" y="41"/>
                  </a:lnTo>
                  <a:lnTo>
                    <a:pt x="31" y="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54" name="Freeform 311"/>
            <p:cNvSpPr>
              <a:spLocks/>
            </p:cNvSpPr>
            <p:nvPr/>
          </p:nvSpPr>
          <p:spPr bwMode="auto">
            <a:xfrm>
              <a:off x="724" y="1875"/>
              <a:ext cx="10" cy="64"/>
            </a:xfrm>
            <a:custGeom>
              <a:avLst/>
              <a:gdLst>
                <a:gd name="T0" fmla="*/ 2147483647 w 5"/>
                <a:gd name="T1" fmla="*/ 0 h 48"/>
                <a:gd name="T2" fmla="*/ 0 w 5"/>
                <a:gd name="T3" fmla="*/ 2147483647 h 48"/>
                <a:gd name="T4" fmla="*/ 0 w 5"/>
                <a:gd name="T5" fmla="*/ 2147483647 h 48"/>
                <a:gd name="T6" fmla="*/ 2147483647 w 5"/>
                <a:gd name="T7" fmla="*/ 2147483647 h 48"/>
                <a:gd name="T8" fmla="*/ 2147483647 w 5"/>
                <a:gd name="T9" fmla="*/ 0 h 48"/>
                <a:gd name="T10" fmla="*/ 0 60000 65536"/>
                <a:gd name="T11" fmla="*/ 0 60000 65536"/>
                <a:gd name="T12" fmla="*/ 0 60000 65536"/>
                <a:gd name="T13" fmla="*/ 0 60000 65536"/>
                <a:gd name="T14" fmla="*/ 0 60000 65536"/>
                <a:gd name="T15" fmla="*/ 0 w 5"/>
                <a:gd name="T16" fmla="*/ 0 h 48"/>
                <a:gd name="T17" fmla="*/ 5 w 5"/>
                <a:gd name="T18" fmla="*/ 48 h 48"/>
              </a:gdLst>
              <a:ahLst/>
              <a:cxnLst>
                <a:cxn ang="T10">
                  <a:pos x="T0" y="T1"/>
                </a:cxn>
                <a:cxn ang="T11">
                  <a:pos x="T2" y="T3"/>
                </a:cxn>
                <a:cxn ang="T12">
                  <a:pos x="T4" y="T5"/>
                </a:cxn>
                <a:cxn ang="T13">
                  <a:pos x="T6" y="T7"/>
                </a:cxn>
                <a:cxn ang="T14">
                  <a:pos x="T8" y="T9"/>
                </a:cxn>
              </a:cxnLst>
              <a:rect l="T15" t="T16" r="T17" b="T18"/>
              <a:pathLst>
                <a:path w="5" h="48">
                  <a:moveTo>
                    <a:pt x="5" y="0"/>
                  </a:moveTo>
                  <a:lnTo>
                    <a:pt x="0" y="3"/>
                  </a:lnTo>
                  <a:lnTo>
                    <a:pt x="0" y="44"/>
                  </a:lnTo>
                  <a:lnTo>
                    <a:pt x="5" y="48"/>
                  </a:lnTo>
                  <a:lnTo>
                    <a:pt x="5" y="0"/>
                  </a:lnTo>
                  <a:close/>
                </a:path>
              </a:pathLst>
            </a:custGeom>
            <a:solidFill>
              <a:srgbClr val="CC0000"/>
            </a:solidFill>
            <a:ln w="9525">
              <a:noFill/>
              <a:round/>
              <a:headEnd/>
              <a:tailEnd/>
            </a:ln>
          </p:spPr>
          <p:txBody>
            <a:bodyPr/>
            <a:lstStyle/>
            <a:p>
              <a:endParaRPr lang="it-IT">
                <a:solidFill>
                  <a:srgbClr val="000000"/>
                </a:solidFill>
                <a:latin typeface="Arial" charset="0"/>
              </a:endParaRPr>
            </a:p>
          </p:txBody>
        </p:sp>
        <p:sp>
          <p:nvSpPr>
            <p:cNvPr id="55" name="Freeform 312"/>
            <p:cNvSpPr>
              <a:spLocks/>
            </p:cNvSpPr>
            <p:nvPr/>
          </p:nvSpPr>
          <p:spPr bwMode="auto">
            <a:xfrm>
              <a:off x="665" y="1933"/>
              <a:ext cx="69" cy="31"/>
            </a:xfrm>
            <a:custGeom>
              <a:avLst/>
              <a:gdLst>
                <a:gd name="T0" fmla="*/ 2147483647 w 36"/>
                <a:gd name="T1" fmla="*/ 0 h 23"/>
                <a:gd name="T2" fmla="*/ 0 w 36"/>
                <a:gd name="T3" fmla="*/ 2147483647 h 23"/>
                <a:gd name="T4" fmla="*/ 0 w 36"/>
                <a:gd name="T5" fmla="*/ 2147483647 h 23"/>
                <a:gd name="T6" fmla="*/ 2147483647 w 36"/>
                <a:gd name="T7" fmla="*/ 2147483647 h 23"/>
                <a:gd name="T8" fmla="*/ 2147483647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1" y="0"/>
                  </a:moveTo>
                  <a:lnTo>
                    <a:pt x="0" y="16"/>
                  </a:lnTo>
                  <a:lnTo>
                    <a:pt x="0" y="23"/>
                  </a:lnTo>
                  <a:lnTo>
                    <a:pt x="36" y="4"/>
                  </a:lnTo>
                  <a:lnTo>
                    <a:pt x="31" y="0"/>
                  </a:lnTo>
                  <a:close/>
                </a:path>
              </a:pathLst>
            </a:custGeom>
            <a:solidFill>
              <a:srgbClr val="FC677F"/>
            </a:solidFill>
            <a:ln w="9525">
              <a:noFill/>
              <a:round/>
              <a:headEnd/>
              <a:tailEnd/>
            </a:ln>
          </p:spPr>
          <p:txBody>
            <a:bodyPr/>
            <a:lstStyle/>
            <a:p>
              <a:endParaRPr lang="it-IT">
                <a:solidFill>
                  <a:srgbClr val="000000"/>
                </a:solidFill>
                <a:latin typeface="Arial" charset="0"/>
              </a:endParaRPr>
            </a:p>
          </p:txBody>
        </p:sp>
        <p:sp>
          <p:nvSpPr>
            <p:cNvPr id="56" name="Freeform 313"/>
            <p:cNvSpPr>
              <a:spLocks/>
            </p:cNvSpPr>
            <p:nvPr/>
          </p:nvSpPr>
          <p:spPr bwMode="auto">
            <a:xfrm>
              <a:off x="772" y="1840"/>
              <a:ext cx="53" cy="75"/>
            </a:xfrm>
            <a:custGeom>
              <a:avLst/>
              <a:gdLst>
                <a:gd name="T0" fmla="*/ 2147483647 w 28"/>
                <a:gd name="T1" fmla="*/ 0 h 56"/>
                <a:gd name="T2" fmla="*/ 0 w 28"/>
                <a:gd name="T3" fmla="*/ 2147483647 h 56"/>
                <a:gd name="T4" fmla="*/ 0 w 28"/>
                <a:gd name="T5" fmla="*/ 2147483647 h 56"/>
                <a:gd name="T6" fmla="*/ 2147483647 w 28"/>
                <a:gd name="T7" fmla="*/ 2147483647 h 56"/>
                <a:gd name="T8" fmla="*/ 2147483647 w 28"/>
                <a:gd name="T9" fmla="*/ 0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28" y="0"/>
                  </a:moveTo>
                  <a:lnTo>
                    <a:pt x="0" y="17"/>
                  </a:lnTo>
                  <a:lnTo>
                    <a:pt x="0" y="56"/>
                  </a:lnTo>
                  <a:lnTo>
                    <a:pt x="28" y="40"/>
                  </a:lnTo>
                  <a:lnTo>
                    <a:pt x="28" y="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57" name="Freeform 314"/>
            <p:cNvSpPr>
              <a:spLocks/>
            </p:cNvSpPr>
            <p:nvPr/>
          </p:nvSpPr>
          <p:spPr bwMode="auto">
            <a:xfrm>
              <a:off x="825" y="1835"/>
              <a:ext cx="11" cy="64"/>
            </a:xfrm>
            <a:custGeom>
              <a:avLst/>
              <a:gdLst>
                <a:gd name="T0" fmla="*/ 2147483647 w 6"/>
                <a:gd name="T1" fmla="*/ 0 h 48"/>
                <a:gd name="T2" fmla="*/ 0 w 6"/>
                <a:gd name="T3" fmla="*/ 2147483647 h 48"/>
                <a:gd name="T4" fmla="*/ 0 w 6"/>
                <a:gd name="T5" fmla="*/ 2147483647 h 48"/>
                <a:gd name="T6" fmla="*/ 2147483647 w 6"/>
                <a:gd name="T7" fmla="*/ 2147483647 h 48"/>
                <a:gd name="T8" fmla="*/ 2147483647 w 6"/>
                <a:gd name="T9" fmla="*/ 0 h 48"/>
                <a:gd name="T10" fmla="*/ 0 60000 65536"/>
                <a:gd name="T11" fmla="*/ 0 60000 65536"/>
                <a:gd name="T12" fmla="*/ 0 60000 65536"/>
                <a:gd name="T13" fmla="*/ 0 60000 65536"/>
                <a:gd name="T14" fmla="*/ 0 60000 65536"/>
                <a:gd name="T15" fmla="*/ 0 w 6"/>
                <a:gd name="T16" fmla="*/ 0 h 48"/>
                <a:gd name="T17" fmla="*/ 6 w 6"/>
                <a:gd name="T18" fmla="*/ 48 h 48"/>
              </a:gdLst>
              <a:ahLst/>
              <a:cxnLst>
                <a:cxn ang="T10">
                  <a:pos x="T0" y="T1"/>
                </a:cxn>
                <a:cxn ang="T11">
                  <a:pos x="T2" y="T3"/>
                </a:cxn>
                <a:cxn ang="T12">
                  <a:pos x="T4" y="T5"/>
                </a:cxn>
                <a:cxn ang="T13">
                  <a:pos x="T6" y="T7"/>
                </a:cxn>
                <a:cxn ang="T14">
                  <a:pos x="T8" y="T9"/>
                </a:cxn>
              </a:cxnLst>
              <a:rect l="T15" t="T16" r="T17" b="T18"/>
              <a:pathLst>
                <a:path w="6" h="48">
                  <a:moveTo>
                    <a:pt x="6" y="0"/>
                  </a:moveTo>
                  <a:lnTo>
                    <a:pt x="0" y="4"/>
                  </a:lnTo>
                  <a:lnTo>
                    <a:pt x="0" y="44"/>
                  </a:lnTo>
                  <a:lnTo>
                    <a:pt x="6" y="48"/>
                  </a:lnTo>
                  <a:lnTo>
                    <a:pt x="6" y="0"/>
                  </a:lnTo>
                  <a:close/>
                </a:path>
              </a:pathLst>
            </a:custGeom>
            <a:solidFill>
              <a:srgbClr val="CC0000"/>
            </a:solidFill>
            <a:ln w="9525">
              <a:noFill/>
              <a:round/>
              <a:headEnd/>
              <a:tailEnd/>
            </a:ln>
          </p:spPr>
          <p:txBody>
            <a:bodyPr/>
            <a:lstStyle/>
            <a:p>
              <a:endParaRPr lang="it-IT">
                <a:solidFill>
                  <a:srgbClr val="000000"/>
                </a:solidFill>
                <a:latin typeface="Arial" charset="0"/>
              </a:endParaRPr>
            </a:p>
          </p:txBody>
        </p:sp>
        <p:sp>
          <p:nvSpPr>
            <p:cNvPr id="58" name="Freeform 315"/>
            <p:cNvSpPr>
              <a:spLocks/>
            </p:cNvSpPr>
            <p:nvPr/>
          </p:nvSpPr>
          <p:spPr bwMode="auto">
            <a:xfrm>
              <a:off x="772" y="1894"/>
              <a:ext cx="64" cy="31"/>
            </a:xfrm>
            <a:custGeom>
              <a:avLst/>
              <a:gdLst>
                <a:gd name="T0" fmla="*/ 2147483647 w 34"/>
                <a:gd name="T1" fmla="*/ 0 h 24"/>
                <a:gd name="T2" fmla="*/ 0 w 34"/>
                <a:gd name="T3" fmla="*/ 1619399144 h 24"/>
                <a:gd name="T4" fmla="*/ 0 w 34"/>
                <a:gd name="T5" fmla="*/ 2147483647 h 24"/>
                <a:gd name="T6" fmla="*/ 2147483647 w 34"/>
                <a:gd name="T7" fmla="*/ 369766064 h 24"/>
                <a:gd name="T8" fmla="*/ 2147483647 w 34"/>
                <a:gd name="T9" fmla="*/ 0 h 24"/>
                <a:gd name="T10" fmla="*/ 0 60000 65536"/>
                <a:gd name="T11" fmla="*/ 0 60000 65536"/>
                <a:gd name="T12" fmla="*/ 0 60000 65536"/>
                <a:gd name="T13" fmla="*/ 0 60000 65536"/>
                <a:gd name="T14" fmla="*/ 0 60000 65536"/>
                <a:gd name="T15" fmla="*/ 0 w 34"/>
                <a:gd name="T16" fmla="*/ 0 h 24"/>
                <a:gd name="T17" fmla="*/ 34 w 34"/>
                <a:gd name="T18" fmla="*/ 24 h 24"/>
              </a:gdLst>
              <a:ahLst/>
              <a:cxnLst>
                <a:cxn ang="T10">
                  <a:pos x="T0" y="T1"/>
                </a:cxn>
                <a:cxn ang="T11">
                  <a:pos x="T2" y="T3"/>
                </a:cxn>
                <a:cxn ang="T12">
                  <a:pos x="T4" y="T5"/>
                </a:cxn>
                <a:cxn ang="T13">
                  <a:pos x="T6" y="T7"/>
                </a:cxn>
                <a:cxn ang="T14">
                  <a:pos x="T8" y="T9"/>
                </a:cxn>
              </a:cxnLst>
              <a:rect l="T15" t="T16" r="T17" b="T18"/>
              <a:pathLst>
                <a:path w="34" h="24">
                  <a:moveTo>
                    <a:pt x="28" y="0"/>
                  </a:moveTo>
                  <a:lnTo>
                    <a:pt x="0" y="16"/>
                  </a:lnTo>
                  <a:lnTo>
                    <a:pt x="0" y="24"/>
                  </a:lnTo>
                  <a:lnTo>
                    <a:pt x="34" y="4"/>
                  </a:lnTo>
                  <a:lnTo>
                    <a:pt x="28" y="0"/>
                  </a:lnTo>
                  <a:close/>
                </a:path>
              </a:pathLst>
            </a:custGeom>
            <a:solidFill>
              <a:srgbClr val="FC677F"/>
            </a:solidFill>
            <a:ln w="9525">
              <a:noFill/>
              <a:round/>
              <a:headEnd/>
              <a:tailEnd/>
            </a:ln>
          </p:spPr>
          <p:txBody>
            <a:bodyPr/>
            <a:lstStyle/>
            <a:p>
              <a:endParaRPr lang="it-IT">
                <a:solidFill>
                  <a:srgbClr val="000000"/>
                </a:solidFill>
                <a:latin typeface="Arial" charset="0"/>
              </a:endParaRPr>
            </a:p>
          </p:txBody>
        </p:sp>
        <p:sp>
          <p:nvSpPr>
            <p:cNvPr id="59" name="Freeform 316"/>
            <p:cNvSpPr>
              <a:spLocks/>
            </p:cNvSpPr>
            <p:nvPr/>
          </p:nvSpPr>
          <p:spPr bwMode="auto">
            <a:xfrm>
              <a:off x="156" y="1725"/>
              <a:ext cx="103" cy="82"/>
            </a:xfrm>
            <a:custGeom>
              <a:avLst/>
              <a:gdLst>
                <a:gd name="T0" fmla="*/ 2147483647 w 54"/>
                <a:gd name="T1" fmla="*/ 0 h 62"/>
                <a:gd name="T2" fmla="*/ 2147483647 w 54"/>
                <a:gd name="T3" fmla="*/ 2147483647 h 62"/>
                <a:gd name="T4" fmla="*/ 0 w 54"/>
                <a:gd name="T5" fmla="*/ 2147483647 h 62"/>
                <a:gd name="T6" fmla="*/ 2147483647 w 54"/>
                <a:gd name="T7" fmla="*/ 0 h 62"/>
                <a:gd name="T8" fmla="*/ 0 60000 65536"/>
                <a:gd name="T9" fmla="*/ 0 60000 65536"/>
                <a:gd name="T10" fmla="*/ 0 60000 65536"/>
                <a:gd name="T11" fmla="*/ 0 60000 65536"/>
                <a:gd name="T12" fmla="*/ 0 w 54"/>
                <a:gd name="T13" fmla="*/ 0 h 62"/>
                <a:gd name="T14" fmla="*/ 54 w 54"/>
                <a:gd name="T15" fmla="*/ 62 h 62"/>
              </a:gdLst>
              <a:ahLst/>
              <a:cxnLst>
                <a:cxn ang="T8">
                  <a:pos x="T0" y="T1"/>
                </a:cxn>
                <a:cxn ang="T9">
                  <a:pos x="T2" y="T3"/>
                </a:cxn>
                <a:cxn ang="T10">
                  <a:pos x="T4" y="T5"/>
                </a:cxn>
                <a:cxn ang="T11">
                  <a:pos x="T6" y="T7"/>
                </a:cxn>
              </a:cxnLst>
              <a:rect l="T12" t="T13" r="T14" b="T15"/>
              <a:pathLst>
                <a:path w="54" h="62">
                  <a:moveTo>
                    <a:pt x="54" y="0"/>
                  </a:moveTo>
                  <a:lnTo>
                    <a:pt x="54" y="62"/>
                  </a:lnTo>
                  <a:lnTo>
                    <a:pt x="0" y="33"/>
                  </a:lnTo>
                  <a:lnTo>
                    <a:pt x="54" y="0"/>
                  </a:lnTo>
                  <a:close/>
                </a:path>
              </a:pathLst>
            </a:custGeom>
            <a:solidFill>
              <a:srgbClr val="B3B3B3"/>
            </a:solidFill>
            <a:ln w="9525">
              <a:noFill/>
              <a:round/>
              <a:headEnd/>
              <a:tailEnd/>
            </a:ln>
          </p:spPr>
          <p:txBody>
            <a:bodyPr/>
            <a:lstStyle/>
            <a:p>
              <a:endParaRPr lang="it-IT">
                <a:solidFill>
                  <a:srgbClr val="000000"/>
                </a:solidFill>
                <a:latin typeface="Arial" charset="0"/>
              </a:endParaRPr>
            </a:p>
          </p:txBody>
        </p:sp>
        <p:sp>
          <p:nvSpPr>
            <p:cNvPr id="60" name="Freeform 317"/>
            <p:cNvSpPr>
              <a:spLocks/>
            </p:cNvSpPr>
            <p:nvPr/>
          </p:nvSpPr>
          <p:spPr bwMode="auto">
            <a:xfrm>
              <a:off x="259" y="1602"/>
              <a:ext cx="315" cy="205"/>
            </a:xfrm>
            <a:custGeom>
              <a:avLst/>
              <a:gdLst>
                <a:gd name="T0" fmla="*/ 2147483647 w 166"/>
                <a:gd name="T1" fmla="*/ 2147483647 h 154"/>
                <a:gd name="T2" fmla="*/ 0 w 166"/>
                <a:gd name="T3" fmla="*/ 2147483647 h 154"/>
                <a:gd name="T4" fmla="*/ 0 w 166"/>
                <a:gd name="T5" fmla="*/ 2147483647 h 154"/>
                <a:gd name="T6" fmla="*/ 2147483647 w 166"/>
                <a:gd name="T7" fmla="*/ 0 h 154"/>
                <a:gd name="T8" fmla="*/ 2147483647 w 166"/>
                <a:gd name="T9" fmla="*/ 2147483647 h 154"/>
                <a:gd name="T10" fmla="*/ 0 60000 65536"/>
                <a:gd name="T11" fmla="*/ 0 60000 65536"/>
                <a:gd name="T12" fmla="*/ 0 60000 65536"/>
                <a:gd name="T13" fmla="*/ 0 60000 65536"/>
                <a:gd name="T14" fmla="*/ 0 60000 65536"/>
                <a:gd name="T15" fmla="*/ 0 w 166"/>
                <a:gd name="T16" fmla="*/ 0 h 154"/>
                <a:gd name="T17" fmla="*/ 166 w 166"/>
                <a:gd name="T18" fmla="*/ 154 h 154"/>
              </a:gdLst>
              <a:ahLst/>
              <a:cxnLst>
                <a:cxn ang="T10">
                  <a:pos x="T0" y="T1"/>
                </a:cxn>
                <a:cxn ang="T11">
                  <a:pos x="T2" y="T3"/>
                </a:cxn>
                <a:cxn ang="T12">
                  <a:pos x="T4" y="T5"/>
                </a:cxn>
                <a:cxn ang="T13">
                  <a:pos x="T6" y="T7"/>
                </a:cxn>
                <a:cxn ang="T14">
                  <a:pos x="T8" y="T9"/>
                </a:cxn>
              </a:cxnLst>
              <a:rect l="T15" t="T16" r="T17" b="T18"/>
              <a:pathLst>
                <a:path w="166" h="154">
                  <a:moveTo>
                    <a:pt x="166" y="61"/>
                  </a:moveTo>
                  <a:lnTo>
                    <a:pt x="0" y="154"/>
                  </a:lnTo>
                  <a:lnTo>
                    <a:pt x="0" y="92"/>
                  </a:lnTo>
                  <a:lnTo>
                    <a:pt x="166" y="0"/>
                  </a:lnTo>
                  <a:lnTo>
                    <a:pt x="166" y="61"/>
                  </a:lnTo>
                  <a:close/>
                </a:path>
              </a:pathLst>
            </a:custGeom>
            <a:solidFill>
              <a:srgbClr val="4C4C4C"/>
            </a:solidFill>
            <a:ln w="9525">
              <a:noFill/>
              <a:round/>
              <a:headEnd/>
              <a:tailEnd/>
            </a:ln>
          </p:spPr>
          <p:txBody>
            <a:bodyPr/>
            <a:lstStyle/>
            <a:p>
              <a:endParaRPr lang="it-IT">
                <a:solidFill>
                  <a:srgbClr val="000000"/>
                </a:solidFill>
                <a:latin typeface="Arial" charset="0"/>
              </a:endParaRPr>
            </a:p>
          </p:txBody>
        </p:sp>
        <p:sp>
          <p:nvSpPr>
            <p:cNvPr id="61" name="Freeform 318"/>
            <p:cNvSpPr>
              <a:spLocks/>
            </p:cNvSpPr>
            <p:nvPr/>
          </p:nvSpPr>
          <p:spPr bwMode="auto">
            <a:xfrm>
              <a:off x="297" y="1779"/>
              <a:ext cx="102" cy="84"/>
            </a:xfrm>
            <a:custGeom>
              <a:avLst/>
              <a:gdLst>
                <a:gd name="T0" fmla="*/ 2147483647 w 54"/>
                <a:gd name="T1" fmla="*/ 0 h 63"/>
                <a:gd name="T2" fmla="*/ 2147483647 w 54"/>
                <a:gd name="T3" fmla="*/ 2147483647 h 63"/>
                <a:gd name="T4" fmla="*/ 0 w 54"/>
                <a:gd name="T5" fmla="*/ 2147483647 h 63"/>
                <a:gd name="T6" fmla="*/ 2147483647 w 54"/>
                <a:gd name="T7" fmla="*/ 0 h 63"/>
                <a:gd name="T8" fmla="*/ 0 60000 65536"/>
                <a:gd name="T9" fmla="*/ 0 60000 65536"/>
                <a:gd name="T10" fmla="*/ 0 60000 65536"/>
                <a:gd name="T11" fmla="*/ 0 60000 65536"/>
                <a:gd name="T12" fmla="*/ 0 w 54"/>
                <a:gd name="T13" fmla="*/ 0 h 63"/>
                <a:gd name="T14" fmla="*/ 54 w 54"/>
                <a:gd name="T15" fmla="*/ 63 h 63"/>
              </a:gdLst>
              <a:ahLst/>
              <a:cxnLst>
                <a:cxn ang="T8">
                  <a:pos x="T0" y="T1"/>
                </a:cxn>
                <a:cxn ang="T9">
                  <a:pos x="T2" y="T3"/>
                </a:cxn>
                <a:cxn ang="T10">
                  <a:pos x="T4" y="T5"/>
                </a:cxn>
                <a:cxn ang="T11">
                  <a:pos x="T6" y="T7"/>
                </a:cxn>
              </a:cxnLst>
              <a:rect l="T12" t="T13" r="T14" b="T15"/>
              <a:pathLst>
                <a:path w="54" h="63">
                  <a:moveTo>
                    <a:pt x="54" y="0"/>
                  </a:moveTo>
                  <a:lnTo>
                    <a:pt x="54" y="63"/>
                  </a:lnTo>
                  <a:lnTo>
                    <a:pt x="0" y="32"/>
                  </a:lnTo>
                  <a:lnTo>
                    <a:pt x="54" y="0"/>
                  </a:lnTo>
                  <a:close/>
                </a:path>
              </a:pathLst>
            </a:custGeom>
            <a:solidFill>
              <a:srgbClr val="B3B3B3"/>
            </a:solidFill>
            <a:ln w="9525">
              <a:noFill/>
              <a:round/>
              <a:headEnd/>
              <a:tailEnd/>
            </a:ln>
          </p:spPr>
          <p:txBody>
            <a:bodyPr/>
            <a:lstStyle/>
            <a:p>
              <a:endParaRPr lang="it-IT">
                <a:solidFill>
                  <a:srgbClr val="000000"/>
                </a:solidFill>
                <a:latin typeface="Arial" charset="0"/>
              </a:endParaRPr>
            </a:p>
          </p:txBody>
        </p:sp>
        <p:sp>
          <p:nvSpPr>
            <p:cNvPr id="62" name="Freeform 319"/>
            <p:cNvSpPr>
              <a:spLocks/>
            </p:cNvSpPr>
            <p:nvPr/>
          </p:nvSpPr>
          <p:spPr bwMode="auto">
            <a:xfrm>
              <a:off x="399" y="1657"/>
              <a:ext cx="318" cy="206"/>
            </a:xfrm>
            <a:custGeom>
              <a:avLst/>
              <a:gdLst>
                <a:gd name="T0" fmla="*/ 2147483647 w 167"/>
                <a:gd name="T1" fmla="*/ 2147483647 h 155"/>
                <a:gd name="T2" fmla="*/ 0 w 167"/>
                <a:gd name="T3" fmla="*/ 2147483647 h 155"/>
                <a:gd name="T4" fmla="*/ 0 w 167"/>
                <a:gd name="T5" fmla="*/ 2147483647 h 155"/>
                <a:gd name="T6" fmla="*/ 2147483647 w 167"/>
                <a:gd name="T7" fmla="*/ 0 h 155"/>
                <a:gd name="T8" fmla="*/ 2147483647 w 167"/>
                <a:gd name="T9" fmla="*/ 2147483647 h 155"/>
                <a:gd name="T10" fmla="*/ 0 60000 65536"/>
                <a:gd name="T11" fmla="*/ 0 60000 65536"/>
                <a:gd name="T12" fmla="*/ 0 60000 65536"/>
                <a:gd name="T13" fmla="*/ 0 60000 65536"/>
                <a:gd name="T14" fmla="*/ 0 60000 65536"/>
                <a:gd name="T15" fmla="*/ 0 w 167"/>
                <a:gd name="T16" fmla="*/ 0 h 155"/>
                <a:gd name="T17" fmla="*/ 167 w 167"/>
                <a:gd name="T18" fmla="*/ 155 h 155"/>
              </a:gdLst>
              <a:ahLst/>
              <a:cxnLst>
                <a:cxn ang="T10">
                  <a:pos x="T0" y="T1"/>
                </a:cxn>
                <a:cxn ang="T11">
                  <a:pos x="T2" y="T3"/>
                </a:cxn>
                <a:cxn ang="T12">
                  <a:pos x="T4" y="T5"/>
                </a:cxn>
                <a:cxn ang="T13">
                  <a:pos x="T6" y="T7"/>
                </a:cxn>
                <a:cxn ang="T14">
                  <a:pos x="T8" y="T9"/>
                </a:cxn>
              </a:cxnLst>
              <a:rect l="T15" t="T16" r="T17" b="T18"/>
              <a:pathLst>
                <a:path w="167" h="155">
                  <a:moveTo>
                    <a:pt x="167" y="62"/>
                  </a:moveTo>
                  <a:lnTo>
                    <a:pt x="0" y="155"/>
                  </a:lnTo>
                  <a:lnTo>
                    <a:pt x="0" y="92"/>
                  </a:lnTo>
                  <a:lnTo>
                    <a:pt x="167" y="0"/>
                  </a:lnTo>
                  <a:lnTo>
                    <a:pt x="167" y="62"/>
                  </a:lnTo>
                  <a:close/>
                </a:path>
              </a:pathLst>
            </a:custGeom>
            <a:solidFill>
              <a:srgbClr val="4C4C4C"/>
            </a:solidFill>
            <a:ln w="9525">
              <a:noFill/>
              <a:round/>
              <a:headEnd/>
              <a:tailEnd/>
            </a:ln>
          </p:spPr>
          <p:txBody>
            <a:bodyPr/>
            <a:lstStyle/>
            <a:p>
              <a:endParaRPr lang="it-IT">
                <a:solidFill>
                  <a:srgbClr val="000000"/>
                </a:solidFill>
                <a:latin typeface="Arial" charset="0"/>
              </a:endParaRPr>
            </a:p>
          </p:txBody>
        </p:sp>
        <p:sp>
          <p:nvSpPr>
            <p:cNvPr id="63" name="Freeform 320"/>
            <p:cNvSpPr>
              <a:spLocks/>
            </p:cNvSpPr>
            <p:nvPr/>
          </p:nvSpPr>
          <p:spPr bwMode="auto">
            <a:xfrm>
              <a:off x="439" y="1835"/>
              <a:ext cx="105" cy="84"/>
            </a:xfrm>
            <a:custGeom>
              <a:avLst/>
              <a:gdLst>
                <a:gd name="T0" fmla="*/ 2147483647 w 55"/>
                <a:gd name="T1" fmla="*/ 0 h 63"/>
                <a:gd name="T2" fmla="*/ 2147483647 w 55"/>
                <a:gd name="T3" fmla="*/ 2147483647 h 63"/>
                <a:gd name="T4" fmla="*/ 0 w 55"/>
                <a:gd name="T5" fmla="*/ 2147483647 h 63"/>
                <a:gd name="T6" fmla="*/ 2147483647 w 55"/>
                <a:gd name="T7" fmla="*/ 0 h 63"/>
                <a:gd name="T8" fmla="*/ 0 60000 65536"/>
                <a:gd name="T9" fmla="*/ 0 60000 65536"/>
                <a:gd name="T10" fmla="*/ 0 60000 65536"/>
                <a:gd name="T11" fmla="*/ 0 60000 65536"/>
                <a:gd name="T12" fmla="*/ 0 w 55"/>
                <a:gd name="T13" fmla="*/ 0 h 63"/>
                <a:gd name="T14" fmla="*/ 55 w 55"/>
                <a:gd name="T15" fmla="*/ 63 h 63"/>
              </a:gdLst>
              <a:ahLst/>
              <a:cxnLst>
                <a:cxn ang="T8">
                  <a:pos x="T0" y="T1"/>
                </a:cxn>
                <a:cxn ang="T9">
                  <a:pos x="T2" y="T3"/>
                </a:cxn>
                <a:cxn ang="T10">
                  <a:pos x="T4" y="T5"/>
                </a:cxn>
                <a:cxn ang="T11">
                  <a:pos x="T6" y="T7"/>
                </a:cxn>
              </a:cxnLst>
              <a:rect l="T12" t="T13" r="T14" b="T15"/>
              <a:pathLst>
                <a:path w="55" h="63">
                  <a:moveTo>
                    <a:pt x="55" y="0"/>
                  </a:moveTo>
                  <a:lnTo>
                    <a:pt x="53" y="63"/>
                  </a:lnTo>
                  <a:lnTo>
                    <a:pt x="0" y="32"/>
                  </a:lnTo>
                  <a:lnTo>
                    <a:pt x="55" y="0"/>
                  </a:lnTo>
                  <a:close/>
                </a:path>
              </a:pathLst>
            </a:custGeom>
            <a:solidFill>
              <a:srgbClr val="B3B3B3"/>
            </a:solidFill>
            <a:ln w="9525">
              <a:noFill/>
              <a:round/>
              <a:headEnd/>
              <a:tailEnd/>
            </a:ln>
          </p:spPr>
          <p:txBody>
            <a:bodyPr/>
            <a:lstStyle/>
            <a:p>
              <a:endParaRPr lang="it-IT">
                <a:solidFill>
                  <a:srgbClr val="000000"/>
                </a:solidFill>
                <a:latin typeface="Arial" charset="0"/>
              </a:endParaRPr>
            </a:p>
          </p:txBody>
        </p:sp>
        <p:sp>
          <p:nvSpPr>
            <p:cNvPr id="64" name="Freeform 321"/>
            <p:cNvSpPr>
              <a:spLocks/>
            </p:cNvSpPr>
            <p:nvPr/>
          </p:nvSpPr>
          <p:spPr bwMode="auto">
            <a:xfrm>
              <a:off x="540" y="1713"/>
              <a:ext cx="321" cy="206"/>
            </a:xfrm>
            <a:custGeom>
              <a:avLst/>
              <a:gdLst>
                <a:gd name="T0" fmla="*/ 2147483647 w 169"/>
                <a:gd name="T1" fmla="*/ 2147483647 h 155"/>
                <a:gd name="T2" fmla="*/ 0 w 169"/>
                <a:gd name="T3" fmla="*/ 2147483647 h 155"/>
                <a:gd name="T4" fmla="*/ 2147483647 w 169"/>
                <a:gd name="T5" fmla="*/ 2147483647 h 155"/>
                <a:gd name="T6" fmla="*/ 2147483647 w 169"/>
                <a:gd name="T7" fmla="*/ 0 h 155"/>
                <a:gd name="T8" fmla="*/ 2147483647 w 169"/>
                <a:gd name="T9" fmla="*/ 2147483647 h 155"/>
                <a:gd name="T10" fmla="*/ 0 60000 65536"/>
                <a:gd name="T11" fmla="*/ 0 60000 65536"/>
                <a:gd name="T12" fmla="*/ 0 60000 65536"/>
                <a:gd name="T13" fmla="*/ 0 60000 65536"/>
                <a:gd name="T14" fmla="*/ 0 60000 65536"/>
                <a:gd name="T15" fmla="*/ 0 w 169"/>
                <a:gd name="T16" fmla="*/ 0 h 155"/>
                <a:gd name="T17" fmla="*/ 169 w 169"/>
                <a:gd name="T18" fmla="*/ 155 h 155"/>
              </a:gdLst>
              <a:ahLst/>
              <a:cxnLst>
                <a:cxn ang="T10">
                  <a:pos x="T0" y="T1"/>
                </a:cxn>
                <a:cxn ang="T11">
                  <a:pos x="T2" y="T3"/>
                </a:cxn>
                <a:cxn ang="T12">
                  <a:pos x="T4" y="T5"/>
                </a:cxn>
                <a:cxn ang="T13">
                  <a:pos x="T6" y="T7"/>
                </a:cxn>
                <a:cxn ang="T14">
                  <a:pos x="T8" y="T9"/>
                </a:cxn>
              </a:cxnLst>
              <a:rect l="T15" t="T16" r="T17" b="T18"/>
              <a:pathLst>
                <a:path w="169" h="155">
                  <a:moveTo>
                    <a:pt x="169" y="62"/>
                  </a:moveTo>
                  <a:lnTo>
                    <a:pt x="0" y="155"/>
                  </a:lnTo>
                  <a:lnTo>
                    <a:pt x="2" y="92"/>
                  </a:lnTo>
                  <a:lnTo>
                    <a:pt x="169" y="0"/>
                  </a:lnTo>
                  <a:lnTo>
                    <a:pt x="169" y="62"/>
                  </a:lnTo>
                  <a:close/>
                </a:path>
              </a:pathLst>
            </a:custGeom>
            <a:solidFill>
              <a:srgbClr val="4C4C4C"/>
            </a:solidFill>
            <a:ln w="9525">
              <a:noFill/>
              <a:round/>
              <a:headEnd/>
              <a:tailEnd/>
            </a:ln>
          </p:spPr>
          <p:txBody>
            <a:bodyPr/>
            <a:lstStyle/>
            <a:p>
              <a:endParaRPr lang="it-IT">
                <a:solidFill>
                  <a:srgbClr val="000000"/>
                </a:solidFill>
                <a:latin typeface="Arial" charset="0"/>
              </a:endParaRPr>
            </a:p>
          </p:txBody>
        </p:sp>
        <p:sp>
          <p:nvSpPr>
            <p:cNvPr id="65" name="Freeform 322"/>
            <p:cNvSpPr>
              <a:spLocks/>
            </p:cNvSpPr>
            <p:nvPr/>
          </p:nvSpPr>
          <p:spPr bwMode="auto">
            <a:xfrm>
              <a:off x="411" y="1812"/>
              <a:ext cx="24"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2"/>
                  </a:moveTo>
                  <a:lnTo>
                    <a:pt x="13" y="0"/>
                  </a:lnTo>
                  <a:lnTo>
                    <a:pt x="0" y="7"/>
                  </a:lnTo>
                  <a:lnTo>
                    <a:pt x="0" y="31"/>
                  </a:lnTo>
                  <a:lnTo>
                    <a:pt x="13"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66" name="Freeform 323"/>
            <p:cNvSpPr>
              <a:spLocks/>
            </p:cNvSpPr>
            <p:nvPr/>
          </p:nvSpPr>
          <p:spPr bwMode="auto">
            <a:xfrm>
              <a:off x="411" y="1774"/>
              <a:ext cx="24"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3"/>
                  </a:moveTo>
                  <a:lnTo>
                    <a:pt x="13" y="0"/>
                  </a:lnTo>
                  <a:lnTo>
                    <a:pt x="0" y="7"/>
                  </a:lnTo>
                  <a:lnTo>
                    <a:pt x="0" y="30"/>
                  </a:lnTo>
                  <a:lnTo>
                    <a:pt x="13"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67" name="Freeform 324"/>
            <p:cNvSpPr>
              <a:spLocks/>
            </p:cNvSpPr>
            <p:nvPr/>
          </p:nvSpPr>
          <p:spPr bwMode="auto">
            <a:xfrm>
              <a:off x="441" y="1798"/>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9"/>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68" name="Freeform 325"/>
            <p:cNvSpPr>
              <a:spLocks/>
            </p:cNvSpPr>
            <p:nvPr/>
          </p:nvSpPr>
          <p:spPr bwMode="auto">
            <a:xfrm>
              <a:off x="441" y="1762"/>
              <a:ext cx="27" cy="38"/>
            </a:xfrm>
            <a:custGeom>
              <a:avLst/>
              <a:gdLst>
                <a:gd name="T0" fmla="*/ 2147483647 w 14"/>
                <a:gd name="T1" fmla="*/ 2147483647 h 29"/>
                <a:gd name="T2" fmla="*/ 2147483647 w 14"/>
                <a:gd name="T3" fmla="*/ 0 h 29"/>
                <a:gd name="T4" fmla="*/ 0 w 14"/>
                <a:gd name="T5" fmla="*/ 1630924265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6"/>
                  </a:lnTo>
                  <a:lnTo>
                    <a:pt x="0" y="29"/>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69" name="Freeform 326"/>
            <p:cNvSpPr>
              <a:spLocks/>
            </p:cNvSpPr>
            <p:nvPr/>
          </p:nvSpPr>
          <p:spPr bwMode="auto">
            <a:xfrm>
              <a:off x="475" y="1784"/>
              <a:ext cx="25"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5"/>
                  </a:moveTo>
                  <a:lnTo>
                    <a:pt x="13" y="0"/>
                  </a:lnTo>
                  <a:lnTo>
                    <a:pt x="0" y="9"/>
                  </a:lnTo>
                  <a:lnTo>
                    <a:pt x="0" y="31"/>
                  </a:lnTo>
                  <a:lnTo>
                    <a:pt x="13"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0" name="Freeform 327"/>
            <p:cNvSpPr>
              <a:spLocks/>
            </p:cNvSpPr>
            <p:nvPr/>
          </p:nvSpPr>
          <p:spPr bwMode="auto">
            <a:xfrm>
              <a:off x="475" y="1749"/>
              <a:ext cx="25" cy="39"/>
            </a:xfrm>
            <a:custGeom>
              <a:avLst/>
              <a:gdLst>
                <a:gd name="T0" fmla="*/ 2147483647 w 13"/>
                <a:gd name="T1" fmla="*/ 2147483647 h 30"/>
                <a:gd name="T2" fmla="*/ 2147483647 w 13"/>
                <a:gd name="T3" fmla="*/ 0 h 30"/>
                <a:gd name="T4" fmla="*/ 0 w 13"/>
                <a:gd name="T5" fmla="*/ 1251131663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2"/>
                  </a:moveTo>
                  <a:lnTo>
                    <a:pt x="13" y="0"/>
                  </a:lnTo>
                  <a:lnTo>
                    <a:pt x="0" y="8"/>
                  </a:lnTo>
                  <a:lnTo>
                    <a:pt x="0" y="30"/>
                  </a:lnTo>
                  <a:lnTo>
                    <a:pt x="13"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1" name="Freeform 328"/>
            <p:cNvSpPr>
              <a:spLocks/>
            </p:cNvSpPr>
            <p:nvPr/>
          </p:nvSpPr>
          <p:spPr bwMode="auto">
            <a:xfrm>
              <a:off x="509" y="1771"/>
              <a:ext cx="27" cy="43"/>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9"/>
                  </a:lnTo>
                  <a:lnTo>
                    <a:pt x="0" y="32"/>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2" name="Freeform 329"/>
            <p:cNvSpPr>
              <a:spLocks/>
            </p:cNvSpPr>
            <p:nvPr/>
          </p:nvSpPr>
          <p:spPr bwMode="auto">
            <a:xfrm>
              <a:off x="509" y="173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5"/>
                  </a:moveTo>
                  <a:lnTo>
                    <a:pt x="14" y="0"/>
                  </a:lnTo>
                  <a:lnTo>
                    <a:pt x="0" y="7"/>
                  </a:lnTo>
                  <a:lnTo>
                    <a:pt x="0" y="31"/>
                  </a:lnTo>
                  <a:lnTo>
                    <a:pt x="14"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3" name="Freeform 330"/>
            <p:cNvSpPr>
              <a:spLocks/>
            </p:cNvSpPr>
            <p:nvPr/>
          </p:nvSpPr>
          <p:spPr bwMode="auto">
            <a:xfrm>
              <a:off x="544" y="1761"/>
              <a:ext cx="26" cy="39"/>
            </a:xfrm>
            <a:custGeom>
              <a:avLst/>
              <a:gdLst>
                <a:gd name="T0" fmla="*/ 2147483647 w 14"/>
                <a:gd name="T1" fmla="*/ 2147483647 h 30"/>
                <a:gd name="T2" fmla="*/ 2147483647 w 14"/>
                <a:gd name="T3" fmla="*/ 0 h 30"/>
                <a:gd name="T4" fmla="*/ 0 w 14"/>
                <a:gd name="T5" fmla="*/ 1165694603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7"/>
                  </a:lnTo>
                  <a:lnTo>
                    <a:pt x="0" y="30"/>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4" name="Freeform 331"/>
            <p:cNvSpPr>
              <a:spLocks/>
            </p:cNvSpPr>
            <p:nvPr/>
          </p:nvSpPr>
          <p:spPr bwMode="auto">
            <a:xfrm>
              <a:off x="544" y="1721"/>
              <a:ext cx="26"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5"/>
                  </a:moveTo>
                  <a:lnTo>
                    <a:pt x="14" y="0"/>
                  </a:lnTo>
                  <a:lnTo>
                    <a:pt x="0" y="8"/>
                  </a:lnTo>
                  <a:lnTo>
                    <a:pt x="0" y="32"/>
                  </a:lnTo>
                  <a:lnTo>
                    <a:pt x="14"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5" name="Freeform 332"/>
            <p:cNvSpPr>
              <a:spLocks/>
            </p:cNvSpPr>
            <p:nvPr/>
          </p:nvSpPr>
          <p:spPr bwMode="auto">
            <a:xfrm>
              <a:off x="576" y="1747"/>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7"/>
                  </a:lnTo>
                  <a:lnTo>
                    <a:pt x="0" y="31"/>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6" name="Freeform 333"/>
            <p:cNvSpPr>
              <a:spLocks/>
            </p:cNvSpPr>
            <p:nvPr/>
          </p:nvSpPr>
          <p:spPr bwMode="auto">
            <a:xfrm>
              <a:off x="576" y="1710"/>
              <a:ext cx="27" cy="39"/>
            </a:xfrm>
            <a:custGeom>
              <a:avLst/>
              <a:gdLst>
                <a:gd name="T0" fmla="*/ 2147483647 w 14"/>
                <a:gd name="T1" fmla="*/ 2147483647 h 29"/>
                <a:gd name="T2" fmla="*/ 2147483647 w 14"/>
                <a:gd name="T3" fmla="*/ 0 h 29"/>
                <a:gd name="T4" fmla="*/ 0 w 14"/>
                <a:gd name="T5" fmla="*/ 2147483647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6"/>
                  </a:lnTo>
                  <a:lnTo>
                    <a:pt x="0" y="29"/>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7" name="Freeform 334"/>
            <p:cNvSpPr>
              <a:spLocks/>
            </p:cNvSpPr>
            <p:nvPr/>
          </p:nvSpPr>
          <p:spPr bwMode="auto">
            <a:xfrm>
              <a:off x="610" y="173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7"/>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8" name="Freeform 335"/>
            <p:cNvSpPr>
              <a:spLocks/>
            </p:cNvSpPr>
            <p:nvPr/>
          </p:nvSpPr>
          <p:spPr bwMode="auto">
            <a:xfrm>
              <a:off x="610" y="1697"/>
              <a:ext cx="27" cy="38"/>
            </a:xfrm>
            <a:custGeom>
              <a:avLst/>
              <a:gdLst>
                <a:gd name="T0" fmla="*/ 2147483647 w 14"/>
                <a:gd name="T1" fmla="*/ 2147483647 h 29"/>
                <a:gd name="T2" fmla="*/ 2147483647 w 14"/>
                <a:gd name="T3" fmla="*/ 0 h 29"/>
                <a:gd name="T4" fmla="*/ 0 w 14"/>
                <a:gd name="T5" fmla="*/ 2065792586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7"/>
                  </a:lnTo>
                  <a:lnTo>
                    <a:pt x="0" y="29"/>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79" name="Freeform 336"/>
            <p:cNvSpPr>
              <a:spLocks/>
            </p:cNvSpPr>
            <p:nvPr/>
          </p:nvSpPr>
          <p:spPr bwMode="auto">
            <a:xfrm>
              <a:off x="644" y="1721"/>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4"/>
                  </a:moveTo>
                  <a:lnTo>
                    <a:pt x="13" y="0"/>
                  </a:lnTo>
                  <a:lnTo>
                    <a:pt x="0" y="8"/>
                  </a:lnTo>
                  <a:lnTo>
                    <a:pt x="0" y="31"/>
                  </a:lnTo>
                  <a:lnTo>
                    <a:pt x="13"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0" name="Freeform 337"/>
            <p:cNvSpPr>
              <a:spLocks/>
            </p:cNvSpPr>
            <p:nvPr/>
          </p:nvSpPr>
          <p:spPr bwMode="auto">
            <a:xfrm>
              <a:off x="644" y="1683"/>
              <a:ext cx="25" cy="39"/>
            </a:xfrm>
            <a:custGeom>
              <a:avLst/>
              <a:gdLst>
                <a:gd name="T0" fmla="*/ 2147483647 w 13"/>
                <a:gd name="T1" fmla="*/ 2147483647 h 29"/>
                <a:gd name="T2" fmla="*/ 2147483647 w 13"/>
                <a:gd name="T3" fmla="*/ 0 h 29"/>
                <a:gd name="T4" fmla="*/ 0 w 13"/>
                <a:gd name="T5" fmla="*/ 2147483647 h 29"/>
                <a:gd name="T6" fmla="*/ 0 w 13"/>
                <a:gd name="T7" fmla="*/ 2147483647 h 29"/>
                <a:gd name="T8" fmla="*/ 2147483647 w 13"/>
                <a:gd name="T9" fmla="*/ 2147483647 h 29"/>
                <a:gd name="T10" fmla="*/ 0 60000 65536"/>
                <a:gd name="T11" fmla="*/ 0 60000 65536"/>
                <a:gd name="T12" fmla="*/ 0 60000 65536"/>
                <a:gd name="T13" fmla="*/ 0 60000 65536"/>
                <a:gd name="T14" fmla="*/ 0 60000 65536"/>
                <a:gd name="T15" fmla="*/ 0 w 13"/>
                <a:gd name="T16" fmla="*/ 0 h 29"/>
                <a:gd name="T17" fmla="*/ 13 w 13"/>
                <a:gd name="T18" fmla="*/ 29 h 29"/>
              </a:gdLst>
              <a:ahLst/>
              <a:cxnLst>
                <a:cxn ang="T10">
                  <a:pos x="T0" y="T1"/>
                </a:cxn>
                <a:cxn ang="T11">
                  <a:pos x="T2" y="T3"/>
                </a:cxn>
                <a:cxn ang="T12">
                  <a:pos x="T4" y="T5"/>
                </a:cxn>
                <a:cxn ang="T13">
                  <a:pos x="T6" y="T7"/>
                </a:cxn>
                <a:cxn ang="T14">
                  <a:pos x="T8" y="T9"/>
                </a:cxn>
              </a:cxnLst>
              <a:rect l="T15" t="T16" r="T17" b="T18"/>
              <a:pathLst>
                <a:path w="13" h="29">
                  <a:moveTo>
                    <a:pt x="13" y="23"/>
                  </a:moveTo>
                  <a:lnTo>
                    <a:pt x="13" y="0"/>
                  </a:lnTo>
                  <a:lnTo>
                    <a:pt x="0" y="7"/>
                  </a:lnTo>
                  <a:lnTo>
                    <a:pt x="0" y="29"/>
                  </a:lnTo>
                  <a:lnTo>
                    <a:pt x="13"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1" name="Freeform 338"/>
            <p:cNvSpPr>
              <a:spLocks/>
            </p:cNvSpPr>
            <p:nvPr/>
          </p:nvSpPr>
          <p:spPr bwMode="auto">
            <a:xfrm>
              <a:off x="677" y="1707"/>
              <a:ext cx="24" cy="42"/>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4"/>
                  </a:moveTo>
                  <a:lnTo>
                    <a:pt x="13" y="0"/>
                  </a:lnTo>
                  <a:lnTo>
                    <a:pt x="0" y="8"/>
                  </a:lnTo>
                  <a:lnTo>
                    <a:pt x="0" y="31"/>
                  </a:lnTo>
                  <a:lnTo>
                    <a:pt x="13"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2" name="Freeform 339"/>
            <p:cNvSpPr>
              <a:spLocks/>
            </p:cNvSpPr>
            <p:nvPr/>
          </p:nvSpPr>
          <p:spPr bwMode="auto">
            <a:xfrm>
              <a:off x="677" y="1669"/>
              <a:ext cx="24" cy="42"/>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3" name="Freeform 340"/>
            <p:cNvSpPr>
              <a:spLocks/>
            </p:cNvSpPr>
            <p:nvPr/>
          </p:nvSpPr>
          <p:spPr bwMode="auto">
            <a:xfrm>
              <a:off x="268" y="1757"/>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2"/>
                  </a:moveTo>
                  <a:lnTo>
                    <a:pt x="13" y="0"/>
                  </a:lnTo>
                  <a:lnTo>
                    <a:pt x="0" y="8"/>
                  </a:lnTo>
                  <a:lnTo>
                    <a:pt x="0" y="31"/>
                  </a:lnTo>
                  <a:lnTo>
                    <a:pt x="13"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4" name="Freeform 341"/>
            <p:cNvSpPr>
              <a:spLocks/>
            </p:cNvSpPr>
            <p:nvPr/>
          </p:nvSpPr>
          <p:spPr bwMode="auto">
            <a:xfrm>
              <a:off x="268" y="1718"/>
              <a:ext cx="25" cy="43"/>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3"/>
                  </a:moveTo>
                  <a:lnTo>
                    <a:pt x="13" y="0"/>
                  </a:lnTo>
                  <a:lnTo>
                    <a:pt x="0" y="8"/>
                  </a:lnTo>
                  <a:lnTo>
                    <a:pt x="0" y="32"/>
                  </a:lnTo>
                  <a:lnTo>
                    <a:pt x="13"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5" name="Freeform 342"/>
            <p:cNvSpPr>
              <a:spLocks/>
            </p:cNvSpPr>
            <p:nvPr/>
          </p:nvSpPr>
          <p:spPr bwMode="auto">
            <a:xfrm>
              <a:off x="302" y="1743"/>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8"/>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6" name="Freeform 343"/>
            <p:cNvSpPr>
              <a:spLocks/>
            </p:cNvSpPr>
            <p:nvPr/>
          </p:nvSpPr>
          <p:spPr bwMode="auto">
            <a:xfrm>
              <a:off x="302" y="1706"/>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9"/>
                  </a:lnTo>
                  <a:lnTo>
                    <a:pt x="0" y="31"/>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7" name="Freeform 344"/>
            <p:cNvSpPr>
              <a:spLocks/>
            </p:cNvSpPr>
            <p:nvPr/>
          </p:nvSpPr>
          <p:spPr bwMode="auto">
            <a:xfrm>
              <a:off x="337" y="1731"/>
              <a:ext cx="22" cy="39"/>
            </a:xfrm>
            <a:custGeom>
              <a:avLst/>
              <a:gdLst>
                <a:gd name="T0" fmla="*/ 2147483647 w 12"/>
                <a:gd name="T1" fmla="*/ 2147483647 h 29"/>
                <a:gd name="T2" fmla="*/ 2147483647 w 12"/>
                <a:gd name="T3" fmla="*/ 0 h 29"/>
                <a:gd name="T4" fmla="*/ 0 w 12"/>
                <a:gd name="T5" fmla="*/ 2147483647 h 29"/>
                <a:gd name="T6" fmla="*/ 0 w 12"/>
                <a:gd name="T7" fmla="*/ 2147483647 h 29"/>
                <a:gd name="T8" fmla="*/ 2147483647 w 12"/>
                <a:gd name="T9" fmla="*/ 2147483647 h 29"/>
                <a:gd name="T10" fmla="*/ 0 60000 65536"/>
                <a:gd name="T11" fmla="*/ 0 60000 65536"/>
                <a:gd name="T12" fmla="*/ 0 60000 65536"/>
                <a:gd name="T13" fmla="*/ 0 60000 65536"/>
                <a:gd name="T14" fmla="*/ 0 60000 65536"/>
                <a:gd name="T15" fmla="*/ 0 w 12"/>
                <a:gd name="T16" fmla="*/ 0 h 29"/>
                <a:gd name="T17" fmla="*/ 12 w 12"/>
                <a:gd name="T18" fmla="*/ 29 h 29"/>
              </a:gdLst>
              <a:ahLst/>
              <a:cxnLst>
                <a:cxn ang="T10">
                  <a:pos x="T0" y="T1"/>
                </a:cxn>
                <a:cxn ang="T11">
                  <a:pos x="T2" y="T3"/>
                </a:cxn>
                <a:cxn ang="T12">
                  <a:pos x="T4" y="T5"/>
                </a:cxn>
                <a:cxn ang="T13">
                  <a:pos x="T6" y="T7"/>
                </a:cxn>
                <a:cxn ang="T14">
                  <a:pos x="T8" y="T9"/>
                </a:cxn>
              </a:cxnLst>
              <a:rect l="T15" t="T16" r="T17" b="T18"/>
              <a:pathLst>
                <a:path w="12" h="29">
                  <a:moveTo>
                    <a:pt x="12" y="23"/>
                  </a:moveTo>
                  <a:lnTo>
                    <a:pt x="12" y="0"/>
                  </a:lnTo>
                  <a:lnTo>
                    <a:pt x="0" y="7"/>
                  </a:lnTo>
                  <a:lnTo>
                    <a:pt x="0" y="29"/>
                  </a:lnTo>
                  <a:lnTo>
                    <a:pt x="12"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8" name="Freeform 345"/>
            <p:cNvSpPr>
              <a:spLocks/>
            </p:cNvSpPr>
            <p:nvPr/>
          </p:nvSpPr>
          <p:spPr bwMode="auto">
            <a:xfrm>
              <a:off x="337" y="1693"/>
              <a:ext cx="22"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2"/>
                  </a:moveTo>
                  <a:lnTo>
                    <a:pt x="12" y="0"/>
                  </a:lnTo>
                  <a:lnTo>
                    <a:pt x="0" y="8"/>
                  </a:lnTo>
                  <a:lnTo>
                    <a:pt x="0" y="31"/>
                  </a:lnTo>
                  <a:lnTo>
                    <a:pt x="12"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89" name="Freeform 346"/>
            <p:cNvSpPr>
              <a:spLocks/>
            </p:cNvSpPr>
            <p:nvPr/>
          </p:nvSpPr>
          <p:spPr bwMode="auto">
            <a:xfrm>
              <a:off x="369" y="1718"/>
              <a:ext cx="26"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7"/>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0" name="Freeform 347"/>
            <p:cNvSpPr>
              <a:spLocks/>
            </p:cNvSpPr>
            <p:nvPr/>
          </p:nvSpPr>
          <p:spPr bwMode="auto">
            <a:xfrm>
              <a:off x="369" y="1681"/>
              <a:ext cx="26" cy="38"/>
            </a:xfrm>
            <a:custGeom>
              <a:avLst/>
              <a:gdLst>
                <a:gd name="T0" fmla="*/ 2147483647 w 14"/>
                <a:gd name="T1" fmla="*/ 2147483647 h 29"/>
                <a:gd name="T2" fmla="*/ 2147483647 w 14"/>
                <a:gd name="T3" fmla="*/ 0 h 29"/>
                <a:gd name="T4" fmla="*/ 0 w 14"/>
                <a:gd name="T5" fmla="*/ 2065792586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3"/>
                  </a:moveTo>
                  <a:lnTo>
                    <a:pt x="14" y="0"/>
                  </a:lnTo>
                  <a:lnTo>
                    <a:pt x="0" y="7"/>
                  </a:lnTo>
                  <a:lnTo>
                    <a:pt x="0" y="29"/>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1" name="Freeform 348"/>
            <p:cNvSpPr>
              <a:spLocks/>
            </p:cNvSpPr>
            <p:nvPr/>
          </p:nvSpPr>
          <p:spPr bwMode="auto">
            <a:xfrm>
              <a:off x="403" y="1705"/>
              <a:ext cx="25" cy="41"/>
            </a:xfrm>
            <a:custGeom>
              <a:avLst/>
              <a:gdLst>
                <a:gd name="T0" fmla="*/ 2147483647 w 13"/>
                <a:gd name="T1" fmla="*/ 2147483647 h 31"/>
                <a:gd name="T2" fmla="*/ 2147483647 w 13"/>
                <a:gd name="T3" fmla="*/ 0 h 31"/>
                <a:gd name="T4" fmla="*/ 0 w 13"/>
                <a:gd name="T5" fmla="*/ 2147483647 h 31"/>
                <a:gd name="T6" fmla="*/ 0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3" y="23"/>
                  </a:moveTo>
                  <a:lnTo>
                    <a:pt x="13" y="0"/>
                  </a:lnTo>
                  <a:lnTo>
                    <a:pt x="0" y="9"/>
                  </a:lnTo>
                  <a:lnTo>
                    <a:pt x="0" y="31"/>
                  </a:lnTo>
                  <a:lnTo>
                    <a:pt x="13"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2" name="Freeform 349"/>
            <p:cNvSpPr>
              <a:spLocks/>
            </p:cNvSpPr>
            <p:nvPr/>
          </p:nvSpPr>
          <p:spPr bwMode="auto">
            <a:xfrm>
              <a:off x="403" y="1665"/>
              <a:ext cx="25" cy="42"/>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3" name="Freeform 350"/>
            <p:cNvSpPr>
              <a:spLocks/>
            </p:cNvSpPr>
            <p:nvPr/>
          </p:nvSpPr>
          <p:spPr bwMode="auto">
            <a:xfrm>
              <a:off x="435" y="1691"/>
              <a:ext cx="27" cy="42"/>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2"/>
                  </a:moveTo>
                  <a:lnTo>
                    <a:pt x="14" y="0"/>
                  </a:lnTo>
                  <a:lnTo>
                    <a:pt x="0" y="9"/>
                  </a:lnTo>
                  <a:lnTo>
                    <a:pt x="0" y="31"/>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4" name="Freeform 351"/>
            <p:cNvSpPr>
              <a:spLocks/>
            </p:cNvSpPr>
            <p:nvPr/>
          </p:nvSpPr>
          <p:spPr bwMode="auto">
            <a:xfrm>
              <a:off x="435" y="165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8"/>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5" name="Freeform 352"/>
            <p:cNvSpPr>
              <a:spLocks/>
            </p:cNvSpPr>
            <p:nvPr/>
          </p:nvSpPr>
          <p:spPr bwMode="auto">
            <a:xfrm>
              <a:off x="471" y="1678"/>
              <a:ext cx="23"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4"/>
                  </a:moveTo>
                  <a:lnTo>
                    <a:pt x="12" y="0"/>
                  </a:lnTo>
                  <a:lnTo>
                    <a:pt x="0" y="8"/>
                  </a:lnTo>
                  <a:lnTo>
                    <a:pt x="0" y="31"/>
                  </a:lnTo>
                  <a:lnTo>
                    <a:pt x="12"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6" name="Freeform 353"/>
            <p:cNvSpPr>
              <a:spLocks/>
            </p:cNvSpPr>
            <p:nvPr/>
          </p:nvSpPr>
          <p:spPr bwMode="auto">
            <a:xfrm>
              <a:off x="471" y="1641"/>
              <a:ext cx="23" cy="41"/>
            </a:xfrm>
            <a:custGeom>
              <a:avLst/>
              <a:gdLst>
                <a:gd name="T0" fmla="*/ 2147483647 w 12"/>
                <a:gd name="T1" fmla="*/ 2147483647 h 31"/>
                <a:gd name="T2" fmla="*/ 2147483647 w 12"/>
                <a:gd name="T3" fmla="*/ 0 h 31"/>
                <a:gd name="T4" fmla="*/ 0 w 12"/>
                <a:gd name="T5" fmla="*/ 2147483647 h 31"/>
                <a:gd name="T6" fmla="*/ 0 w 12"/>
                <a:gd name="T7" fmla="*/ 2147483647 h 31"/>
                <a:gd name="T8" fmla="*/ 2147483647 w 12"/>
                <a:gd name="T9" fmla="*/ 2147483647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12" y="22"/>
                  </a:moveTo>
                  <a:lnTo>
                    <a:pt x="12" y="0"/>
                  </a:lnTo>
                  <a:lnTo>
                    <a:pt x="0" y="9"/>
                  </a:lnTo>
                  <a:lnTo>
                    <a:pt x="0" y="31"/>
                  </a:lnTo>
                  <a:lnTo>
                    <a:pt x="12"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7" name="Freeform 354"/>
            <p:cNvSpPr>
              <a:spLocks/>
            </p:cNvSpPr>
            <p:nvPr/>
          </p:nvSpPr>
          <p:spPr bwMode="auto">
            <a:xfrm>
              <a:off x="502" y="1665"/>
              <a:ext cx="26"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8"/>
                  </a:lnTo>
                  <a:lnTo>
                    <a:pt x="0" y="32"/>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8" name="Freeform 355"/>
            <p:cNvSpPr>
              <a:spLocks/>
            </p:cNvSpPr>
            <p:nvPr/>
          </p:nvSpPr>
          <p:spPr bwMode="auto">
            <a:xfrm>
              <a:off x="502" y="1628"/>
              <a:ext cx="26"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4"/>
                  </a:moveTo>
                  <a:lnTo>
                    <a:pt x="14" y="0"/>
                  </a:lnTo>
                  <a:lnTo>
                    <a:pt x="0" y="8"/>
                  </a:lnTo>
                  <a:lnTo>
                    <a:pt x="0" y="31"/>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99" name="Freeform 356"/>
            <p:cNvSpPr>
              <a:spLocks/>
            </p:cNvSpPr>
            <p:nvPr/>
          </p:nvSpPr>
          <p:spPr bwMode="auto">
            <a:xfrm>
              <a:off x="536" y="1653"/>
              <a:ext cx="27"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8"/>
                  </a:lnTo>
                  <a:lnTo>
                    <a:pt x="0" y="30"/>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0" name="Freeform 357"/>
            <p:cNvSpPr>
              <a:spLocks/>
            </p:cNvSpPr>
            <p:nvPr/>
          </p:nvSpPr>
          <p:spPr bwMode="auto">
            <a:xfrm>
              <a:off x="536" y="1614"/>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4"/>
                  </a:moveTo>
                  <a:lnTo>
                    <a:pt x="14" y="0"/>
                  </a:lnTo>
                  <a:lnTo>
                    <a:pt x="0" y="8"/>
                  </a:lnTo>
                  <a:lnTo>
                    <a:pt x="0" y="31"/>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1" name="Freeform 358"/>
            <p:cNvSpPr>
              <a:spLocks/>
            </p:cNvSpPr>
            <p:nvPr/>
          </p:nvSpPr>
          <p:spPr bwMode="auto">
            <a:xfrm>
              <a:off x="553" y="1870"/>
              <a:ext cx="23" cy="39"/>
            </a:xfrm>
            <a:custGeom>
              <a:avLst/>
              <a:gdLst>
                <a:gd name="T0" fmla="*/ 2147483647 w 12"/>
                <a:gd name="T1" fmla="*/ 2147483647 h 30"/>
                <a:gd name="T2" fmla="*/ 2147483647 w 12"/>
                <a:gd name="T3" fmla="*/ 0 h 30"/>
                <a:gd name="T4" fmla="*/ 0 w 12"/>
                <a:gd name="T5" fmla="*/ 962409099 h 30"/>
                <a:gd name="T6" fmla="*/ 0 w 12"/>
                <a:gd name="T7" fmla="*/ 2147483647 h 30"/>
                <a:gd name="T8" fmla="*/ 2147483647 w 12"/>
                <a:gd name="T9" fmla="*/ 2147483647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12" y="22"/>
                  </a:moveTo>
                  <a:lnTo>
                    <a:pt x="12" y="0"/>
                  </a:lnTo>
                  <a:lnTo>
                    <a:pt x="0" y="6"/>
                  </a:lnTo>
                  <a:lnTo>
                    <a:pt x="0" y="30"/>
                  </a:lnTo>
                  <a:lnTo>
                    <a:pt x="12"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2" name="Freeform 359"/>
            <p:cNvSpPr>
              <a:spLocks/>
            </p:cNvSpPr>
            <p:nvPr/>
          </p:nvSpPr>
          <p:spPr bwMode="auto">
            <a:xfrm>
              <a:off x="553" y="1828"/>
              <a:ext cx="23" cy="43"/>
            </a:xfrm>
            <a:custGeom>
              <a:avLst/>
              <a:gdLst>
                <a:gd name="T0" fmla="*/ 2147483647 w 12"/>
                <a:gd name="T1" fmla="*/ 2147483647 h 32"/>
                <a:gd name="T2" fmla="*/ 2147483647 w 12"/>
                <a:gd name="T3" fmla="*/ 0 h 32"/>
                <a:gd name="T4" fmla="*/ 0 w 12"/>
                <a:gd name="T5" fmla="*/ 2147483647 h 32"/>
                <a:gd name="T6" fmla="*/ 0 w 12"/>
                <a:gd name="T7" fmla="*/ 2147483647 h 32"/>
                <a:gd name="T8" fmla="*/ 2147483647 w 12"/>
                <a:gd name="T9" fmla="*/ 2147483647 h 32"/>
                <a:gd name="T10" fmla="*/ 0 60000 65536"/>
                <a:gd name="T11" fmla="*/ 0 60000 65536"/>
                <a:gd name="T12" fmla="*/ 0 60000 65536"/>
                <a:gd name="T13" fmla="*/ 0 60000 65536"/>
                <a:gd name="T14" fmla="*/ 0 60000 65536"/>
                <a:gd name="T15" fmla="*/ 0 w 12"/>
                <a:gd name="T16" fmla="*/ 0 h 32"/>
                <a:gd name="T17" fmla="*/ 12 w 12"/>
                <a:gd name="T18" fmla="*/ 32 h 32"/>
              </a:gdLst>
              <a:ahLst/>
              <a:cxnLst>
                <a:cxn ang="T10">
                  <a:pos x="T0" y="T1"/>
                </a:cxn>
                <a:cxn ang="T11">
                  <a:pos x="T2" y="T3"/>
                </a:cxn>
                <a:cxn ang="T12">
                  <a:pos x="T4" y="T5"/>
                </a:cxn>
                <a:cxn ang="T13">
                  <a:pos x="T6" y="T7"/>
                </a:cxn>
                <a:cxn ang="T14">
                  <a:pos x="T8" y="T9"/>
                </a:cxn>
              </a:cxnLst>
              <a:rect l="T15" t="T16" r="T17" b="T18"/>
              <a:pathLst>
                <a:path w="12" h="32">
                  <a:moveTo>
                    <a:pt x="12" y="25"/>
                  </a:moveTo>
                  <a:lnTo>
                    <a:pt x="12" y="0"/>
                  </a:lnTo>
                  <a:lnTo>
                    <a:pt x="0" y="9"/>
                  </a:lnTo>
                  <a:lnTo>
                    <a:pt x="0" y="32"/>
                  </a:lnTo>
                  <a:lnTo>
                    <a:pt x="12"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3" name="Freeform 360"/>
            <p:cNvSpPr>
              <a:spLocks/>
            </p:cNvSpPr>
            <p:nvPr/>
          </p:nvSpPr>
          <p:spPr bwMode="auto">
            <a:xfrm>
              <a:off x="584" y="1856"/>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8"/>
                  </a:lnTo>
                  <a:lnTo>
                    <a:pt x="0" y="30"/>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4" name="Freeform 361"/>
            <p:cNvSpPr>
              <a:spLocks/>
            </p:cNvSpPr>
            <p:nvPr/>
          </p:nvSpPr>
          <p:spPr bwMode="auto">
            <a:xfrm>
              <a:off x="584" y="1818"/>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7"/>
                  </a:lnTo>
                  <a:lnTo>
                    <a:pt x="0" y="30"/>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5" name="Freeform 362"/>
            <p:cNvSpPr>
              <a:spLocks/>
            </p:cNvSpPr>
            <p:nvPr/>
          </p:nvSpPr>
          <p:spPr bwMode="auto">
            <a:xfrm>
              <a:off x="618" y="1842"/>
              <a:ext cx="28" cy="41"/>
            </a:xfrm>
            <a:custGeom>
              <a:avLst/>
              <a:gdLst>
                <a:gd name="T0" fmla="*/ 2147483647 w 15"/>
                <a:gd name="T1" fmla="*/ 2147483647 h 31"/>
                <a:gd name="T2" fmla="*/ 2147483647 w 15"/>
                <a:gd name="T3" fmla="*/ 0 h 31"/>
                <a:gd name="T4" fmla="*/ 0 w 15"/>
                <a:gd name="T5" fmla="*/ 2147483647 h 31"/>
                <a:gd name="T6" fmla="*/ 0 w 15"/>
                <a:gd name="T7" fmla="*/ 2147483647 h 31"/>
                <a:gd name="T8" fmla="*/ 2147483647 w 15"/>
                <a:gd name="T9" fmla="*/ 2147483647 h 31"/>
                <a:gd name="T10" fmla="*/ 0 60000 65536"/>
                <a:gd name="T11" fmla="*/ 0 60000 65536"/>
                <a:gd name="T12" fmla="*/ 0 60000 65536"/>
                <a:gd name="T13" fmla="*/ 0 60000 65536"/>
                <a:gd name="T14" fmla="*/ 0 60000 65536"/>
                <a:gd name="T15" fmla="*/ 0 w 15"/>
                <a:gd name="T16" fmla="*/ 0 h 31"/>
                <a:gd name="T17" fmla="*/ 15 w 15"/>
                <a:gd name="T18" fmla="*/ 31 h 31"/>
              </a:gdLst>
              <a:ahLst/>
              <a:cxnLst>
                <a:cxn ang="T10">
                  <a:pos x="T0" y="T1"/>
                </a:cxn>
                <a:cxn ang="T11">
                  <a:pos x="T2" y="T3"/>
                </a:cxn>
                <a:cxn ang="T12">
                  <a:pos x="T4" y="T5"/>
                </a:cxn>
                <a:cxn ang="T13">
                  <a:pos x="T6" y="T7"/>
                </a:cxn>
                <a:cxn ang="T14">
                  <a:pos x="T8" y="T9"/>
                </a:cxn>
              </a:cxnLst>
              <a:rect l="T15" t="T16" r="T17" b="T18"/>
              <a:pathLst>
                <a:path w="15" h="31">
                  <a:moveTo>
                    <a:pt x="15" y="25"/>
                  </a:moveTo>
                  <a:lnTo>
                    <a:pt x="15" y="0"/>
                  </a:lnTo>
                  <a:lnTo>
                    <a:pt x="0" y="9"/>
                  </a:lnTo>
                  <a:lnTo>
                    <a:pt x="0" y="31"/>
                  </a:lnTo>
                  <a:lnTo>
                    <a:pt x="15"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6" name="Freeform 363"/>
            <p:cNvSpPr>
              <a:spLocks/>
            </p:cNvSpPr>
            <p:nvPr/>
          </p:nvSpPr>
          <p:spPr bwMode="auto">
            <a:xfrm>
              <a:off x="618" y="1804"/>
              <a:ext cx="28" cy="42"/>
            </a:xfrm>
            <a:custGeom>
              <a:avLst/>
              <a:gdLst>
                <a:gd name="T0" fmla="*/ 2147483647 w 15"/>
                <a:gd name="T1" fmla="*/ 2147483647 h 31"/>
                <a:gd name="T2" fmla="*/ 2147483647 w 15"/>
                <a:gd name="T3" fmla="*/ 0 h 31"/>
                <a:gd name="T4" fmla="*/ 0 w 15"/>
                <a:gd name="T5" fmla="*/ 2147483647 h 31"/>
                <a:gd name="T6" fmla="*/ 0 w 15"/>
                <a:gd name="T7" fmla="*/ 2147483647 h 31"/>
                <a:gd name="T8" fmla="*/ 2147483647 w 15"/>
                <a:gd name="T9" fmla="*/ 2147483647 h 31"/>
                <a:gd name="T10" fmla="*/ 0 60000 65536"/>
                <a:gd name="T11" fmla="*/ 0 60000 65536"/>
                <a:gd name="T12" fmla="*/ 0 60000 65536"/>
                <a:gd name="T13" fmla="*/ 0 60000 65536"/>
                <a:gd name="T14" fmla="*/ 0 60000 65536"/>
                <a:gd name="T15" fmla="*/ 0 w 15"/>
                <a:gd name="T16" fmla="*/ 0 h 31"/>
                <a:gd name="T17" fmla="*/ 15 w 15"/>
                <a:gd name="T18" fmla="*/ 31 h 31"/>
              </a:gdLst>
              <a:ahLst/>
              <a:cxnLst>
                <a:cxn ang="T10">
                  <a:pos x="T0" y="T1"/>
                </a:cxn>
                <a:cxn ang="T11">
                  <a:pos x="T2" y="T3"/>
                </a:cxn>
                <a:cxn ang="T12">
                  <a:pos x="T4" y="T5"/>
                </a:cxn>
                <a:cxn ang="T13">
                  <a:pos x="T6" y="T7"/>
                </a:cxn>
                <a:cxn ang="T14">
                  <a:pos x="T8" y="T9"/>
                </a:cxn>
              </a:cxnLst>
              <a:rect l="T15" t="T16" r="T17" b="T18"/>
              <a:pathLst>
                <a:path w="15" h="31">
                  <a:moveTo>
                    <a:pt x="15" y="22"/>
                  </a:moveTo>
                  <a:lnTo>
                    <a:pt x="15" y="0"/>
                  </a:lnTo>
                  <a:lnTo>
                    <a:pt x="0" y="9"/>
                  </a:lnTo>
                  <a:lnTo>
                    <a:pt x="0" y="31"/>
                  </a:lnTo>
                  <a:lnTo>
                    <a:pt x="15"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7" name="Freeform 364"/>
            <p:cNvSpPr>
              <a:spLocks/>
            </p:cNvSpPr>
            <p:nvPr/>
          </p:nvSpPr>
          <p:spPr bwMode="auto">
            <a:xfrm>
              <a:off x="652" y="1828"/>
              <a:ext cx="27" cy="43"/>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8"/>
                  </a:lnTo>
                  <a:lnTo>
                    <a:pt x="0" y="32"/>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8" name="Freeform 365"/>
            <p:cNvSpPr>
              <a:spLocks/>
            </p:cNvSpPr>
            <p:nvPr/>
          </p:nvSpPr>
          <p:spPr bwMode="auto">
            <a:xfrm>
              <a:off x="652" y="1791"/>
              <a:ext cx="27" cy="41"/>
            </a:xfrm>
            <a:custGeom>
              <a:avLst/>
              <a:gdLst>
                <a:gd name="T0" fmla="*/ 2147483647 w 14"/>
                <a:gd name="T1" fmla="*/ 2147483647 h 31"/>
                <a:gd name="T2" fmla="*/ 2147483647 w 14"/>
                <a:gd name="T3" fmla="*/ 0 h 31"/>
                <a:gd name="T4" fmla="*/ 0 w 14"/>
                <a:gd name="T5" fmla="*/ 2147483647 h 31"/>
                <a:gd name="T6" fmla="*/ 0 w 14"/>
                <a:gd name="T7" fmla="*/ 2147483647 h 31"/>
                <a:gd name="T8" fmla="*/ 2147483647 w 14"/>
                <a:gd name="T9" fmla="*/ 2147483647 h 31"/>
                <a:gd name="T10" fmla="*/ 0 60000 65536"/>
                <a:gd name="T11" fmla="*/ 0 60000 65536"/>
                <a:gd name="T12" fmla="*/ 0 60000 65536"/>
                <a:gd name="T13" fmla="*/ 0 60000 65536"/>
                <a:gd name="T14" fmla="*/ 0 60000 65536"/>
                <a:gd name="T15" fmla="*/ 0 w 14"/>
                <a:gd name="T16" fmla="*/ 0 h 31"/>
                <a:gd name="T17" fmla="*/ 14 w 14"/>
                <a:gd name="T18" fmla="*/ 31 h 31"/>
              </a:gdLst>
              <a:ahLst/>
              <a:cxnLst>
                <a:cxn ang="T10">
                  <a:pos x="T0" y="T1"/>
                </a:cxn>
                <a:cxn ang="T11">
                  <a:pos x="T2" y="T3"/>
                </a:cxn>
                <a:cxn ang="T12">
                  <a:pos x="T4" y="T5"/>
                </a:cxn>
                <a:cxn ang="T13">
                  <a:pos x="T6" y="T7"/>
                </a:cxn>
                <a:cxn ang="T14">
                  <a:pos x="T8" y="T9"/>
                </a:cxn>
              </a:cxnLst>
              <a:rect l="T15" t="T16" r="T17" b="T18"/>
              <a:pathLst>
                <a:path w="14" h="31">
                  <a:moveTo>
                    <a:pt x="14" y="23"/>
                  </a:moveTo>
                  <a:lnTo>
                    <a:pt x="14" y="0"/>
                  </a:lnTo>
                  <a:lnTo>
                    <a:pt x="0" y="9"/>
                  </a:lnTo>
                  <a:lnTo>
                    <a:pt x="0" y="31"/>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09" name="Freeform 366"/>
            <p:cNvSpPr>
              <a:spLocks/>
            </p:cNvSpPr>
            <p:nvPr/>
          </p:nvSpPr>
          <p:spPr bwMode="auto">
            <a:xfrm>
              <a:off x="686" y="1818"/>
              <a:ext cx="27"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2"/>
                  </a:moveTo>
                  <a:lnTo>
                    <a:pt x="14" y="0"/>
                  </a:lnTo>
                  <a:lnTo>
                    <a:pt x="0" y="6"/>
                  </a:lnTo>
                  <a:lnTo>
                    <a:pt x="0" y="30"/>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0" name="Freeform 367"/>
            <p:cNvSpPr>
              <a:spLocks/>
            </p:cNvSpPr>
            <p:nvPr/>
          </p:nvSpPr>
          <p:spPr bwMode="auto">
            <a:xfrm>
              <a:off x="686" y="1778"/>
              <a:ext cx="27" cy="42"/>
            </a:xfrm>
            <a:custGeom>
              <a:avLst/>
              <a:gdLst>
                <a:gd name="T0" fmla="*/ 2147483647 w 14"/>
                <a:gd name="T1" fmla="*/ 2147483647 h 32"/>
                <a:gd name="T2" fmla="*/ 2147483647 w 14"/>
                <a:gd name="T3" fmla="*/ 0 h 32"/>
                <a:gd name="T4" fmla="*/ 0 w 14"/>
                <a:gd name="T5" fmla="*/ 2147483647 h 32"/>
                <a:gd name="T6" fmla="*/ 0 w 14"/>
                <a:gd name="T7" fmla="*/ 2147483647 h 32"/>
                <a:gd name="T8" fmla="*/ 2147483647 w 14"/>
                <a:gd name="T9" fmla="*/ 214748364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24"/>
                  </a:moveTo>
                  <a:lnTo>
                    <a:pt x="14" y="0"/>
                  </a:lnTo>
                  <a:lnTo>
                    <a:pt x="0" y="9"/>
                  </a:lnTo>
                  <a:lnTo>
                    <a:pt x="0" y="32"/>
                  </a:lnTo>
                  <a:lnTo>
                    <a:pt x="14" y="24"/>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1" name="Freeform 368"/>
            <p:cNvSpPr>
              <a:spLocks/>
            </p:cNvSpPr>
            <p:nvPr/>
          </p:nvSpPr>
          <p:spPr bwMode="auto">
            <a:xfrm>
              <a:off x="718" y="1804"/>
              <a:ext cx="25" cy="39"/>
            </a:xfrm>
            <a:custGeom>
              <a:avLst/>
              <a:gdLst>
                <a:gd name="T0" fmla="*/ 2147483647 w 13"/>
                <a:gd name="T1" fmla="*/ 2147483647 h 29"/>
                <a:gd name="T2" fmla="*/ 2147483647 w 13"/>
                <a:gd name="T3" fmla="*/ 0 h 29"/>
                <a:gd name="T4" fmla="*/ 0 w 13"/>
                <a:gd name="T5" fmla="*/ 2147483647 h 29"/>
                <a:gd name="T6" fmla="*/ 0 w 13"/>
                <a:gd name="T7" fmla="*/ 2147483647 h 29"/>
                <a:gd name="T8" fmla="*/ 2147483647 w 13"/>
                <a:gd name="T9" fmla="*/ 2147483647 h 29"/>
                <a:gd name="T10" fmla="*/ 0 60000 65536"/>
                <a:gd name="T11" fmla="*/ 0 60000 65536"/>
                <a:gd name="T12" fmla="*/ 0 60000 65536"/>
                <a:gd name="T13" fmla="*/ 0 60000 65536"/>
                <a:gd name="T14" fmla="*/ 0 60000 65536"/>
                <a:gd name="T15" fmla="*/ 0 w 13"/>
                <a:gd name="T16" fmla="*/ 0 h 29"/>
                <a:gd name="T17" fmla="*/ 13 w 13"/>
                <a:gd name="T18" fmla="*/ 29 h 29"/>
              </a:gdLst>
              <a:ahLst/>
              <a:cxnLst>
                <a:cxn ang="T10">
                  <a:pos x="T0" y="T1"/>
                </a:cxn>
                <a:cxn ang="T11">
                  <a:pos x="T2" y="T3"/>
                </a:cxn>
                <a:cxn ang="T12">
                  <a:pos x="T4" y="T5"/>
                </a:cxn>
                <a:cxn ang="T13">
                  <a:pos x="T6" y="T7"/>
                </a:cxn>
                <a:cxn ang="T14">
                  <a:pos x="T8" y="T9"/>
                </a:cxn>
              </a:cxnLst>
              <a:rect l="T15" t="T16" r="T17" b="T18"/>
              <a:pathLst>
                <a:path w="13" h="29">
                  <a:moveTo>
                    <a:pt x="13" y="22"/>
                  </a:moveTo>
                  <a:lnTo>
                    <a:pt x="13" y="0"/>
                  </a:lnTo>
                  <a:lnTo>
                    <a:pt x="0" y="7"/>
                  </a:lnTo>
                  <a:lnTo>
                    <a:pt x="0" y="29"/>
                  </a:lnTo>
                  <a:lnTo>
                    <a:pt x="13"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2" name="Freeform 369"/>
            <p:cNvSpPr>
              <a:spLocks/>
            </p:cNvSpPr>
            <p:nvPr/>
          </p:nvSpPr>
          <p:spPr bwMode="auto">
            <a:xfrm>
              <a:off x="718" y="1767"/>
              <a:ext cx="25"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2"/>
                  </a:moveTo>
                  <a:lnTo>
                    <a:pt x="13" y="0"/>
                  </a:lnTo>
                  <a:lnTo>
                    <a:pt x="0" y="6"/>
                  </a:lnTo>
                  <a:lnTo>
                    <a:pt x="0" y="30"/>
                  </a:lnTo>
                  <a:lnTo>
                    <a:pt x="13"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3" name="Freeform 370"/>
            <p:cNvSpPr>
              <a:spLocks/>
            </p:cNvSpPr>
            <p:nvPr/>
          </p:nvSpPr>
          <p:spPr bwMode="auto">
            <a:xfrm>
              <a:off x="753" y="1791"/>
              <a:ext cx="26" cy="40"/>
            </a:xfrm>
            <a:custGeom>
              <a:avLst/>
              <a:gdLst>
                <a:gd name="T0" fmla="*/ 2147483647 w 14"/>
                <a:gd name="T1" fmla="*/ 2147483647 h 30"/>
                <a:gd name="T2" fmla="*/ 2147483647 w 14"/>
                <a:gd name="T3" fmla="*/ 0 h 30"/>
                <a:gd name="T4" fmla="*/ 0 w 14"/>
                <a:gd name="T5" fmla="*/ 2147483647 h 30"/>
                <a:gd name="T6" fmla="*/ 0 w 14"/>
                <a:gd name="T7" fmla="*/ 2147483647 h 30"/>
                <a:gd name="T8" fmla="*/ 2147483647 w 14"/>
                <a:gd name="T9" fmla="*/ 2147483647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14" y="23"/>
                  </a:moveTo>
                  <a:lnTo>
                    <a:pt x="14" y="0"/>
                  </a:lnTo>
                  <a:lnTo>
                    <a:pt x="0" y="7"/>
                  </a:lnTo>
                  <a:lnTo>
                    <a:pt x="0" y="30"/>
                  </a:lnTo>
                  <a:lnTo>
                    <a:pt x="14"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4" name="Freeform 371"/>
            <p:cNvSpPr>
              <a:spLocks/>
            </p:cNvSpPr>
            <p:nvPr/>
          </p:nvSpPr>
          <p:spPr bwMode="auto">
            <a:xfrm>
              <a:off x="753" y="1754"/>
              <a:ext cx="26" cy="38"/>
            </a:xfrm>
            <a:custGeom>
              <a:avLst/>
              <a:gdLst>
                <a:gd name="T0" fmla="*/ 2147483647 w 14"/>
                <a:gd name="T1" fmla="*/ 2147483647 h 29"/>
                <a:gd name="T2" fmla="*/ 2147483647 w 14"/>
                <a:gd name="T3" fmla="*/ 0 h 29"/>
                <a:gd name="T4" fmla="*/ 0 w 14"/>
                <a:gd name="T5" fmla="*/ 2065792586 h 29"/>
                <a:gd name="T6" fmla="*/ 0 w 14"/>
                <a:gd name="T7" fmla="*/ 2147483647 h 29"/>
                <a:gd name="T8" fmla="*/ 2147483647 w 14"/>
                <a:gd name="T9" fmla="*/ 214748364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4" y="22"/>
                  </a:moveTo>
                  <a:lnTo>
                    <a:pt x="14" y="0"/>
                  </a:lnTo>
                  <a:lnTo>
                    <a:pt x="0" y="7"/>
                  </a:lnTo>
                  <a:lnTo>
                    <a:pt x="0" y="29"/>
                  </a:lnTo>
                  <a:lnTo>
                    <a:pt x="14" y="22"/>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5" name="Freeform 372"/>
            <p:cNvSpPr>
              <a:spLocks/>
            </p:cNvSpPr>
            <p:nvPr/>
          </p:nvSpPr>
          <p:spPr bwMode="auto">
            <a:xfrm>
              <a:off x="787" y="1776"/>
              <a:ext cx="25" cy="43"/>
            </a:xfrm>
            <a:custGeom>
              <a:avLst/>
              <a:gdLst>
                <a:gd name="T0" fmla="*/ 2147483647 w 13"/>
                <a:gd name="T1" fmla="*/ 2147483647 h 32"/>
                <a:gd name="T2" fmla="*/ 2147483647 w 13"/>
                <a:gd name="T3" fmla="*/ 0 h 32"/>
                <a:gd name="T4" fmla="*/ 0 w 13"/>
                <a:gd name="T5" fmla="*/ 2147483647 h 32"/>
                <a:gd name="T6" fmla="*/ 0 w 13"/>
                <a:gd name="T7" fmla="*/ 2147483647 h 32"/>
                <a:gd name="T8" fmla="*/ 2147483647 w 13"/>
                <a:gd name="T9" fmla="*/ 2147483647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13" y="25"/>
                  </a:moveTo>
                  <a:lnTo>
                    <a:pt x="13" y="0"/>
                  </a:lnTo>
                  <a:lnTo>
                    <a:pt x="0" y="9"/>
                  </a:lnTo>
                  <a:lnTo>
                    <a:pt x="0" y="32"/>
                  </a:lnTo>
                  <a:lnTo>
                    <a:pt x="13"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6" name="Freeform 373"/>
            <p:cNvSpPr>
              <a:spLocks/>
            </p:cNvSpPr>
            <p:nvPr/>
          </p:nvSpPr>
          <p:spPr bwMode="auto">
            <a:xfrm>
              <a:off x="787" y="1739"/>
              <a:ext cx="25" cy="40"/>
            </a:xfrm>
            <a:custGeom>
              <a:avLst/>
              <a:gdLst>
                <a:gd name="T0" fmla="*/ 2147483647 w 13"/>
                <a:gd name="T1" fmla="*/ 2147483647 h 30"/>
                <a:gd name="T2" fmla="*/ 2147483647 w 13"/>
                <a:gd name="T3" fmla="*/ 0 h 30"/>
                <a:gd name="T4" fmla="*/ 0 w 13"/>
                <a:gd name="T5" fmla="*/ 2147483647 h 30"/>
                <a:gd name="T6" fmla="*/ 0 w 13"/>
                <a:gd name="T7" fmla="*/ 2147483647 h 30"/>
                <a:gd name="T8" fmla="*/ 2147483647 w 13"/>
                <a:gd name="T9" fmla="*/ 2147483647 h 30"/>
                <a:gd name="T10" fmla="*/ 0 60000 65536"/>
                <a:gd name="T11" fmla="*/ 0 60000 65536"/>
                <a:gd name="T12" fmla="*/ 0 60000 65536"/>
                <a:gd name="T13" fmla="*/ 0 60000 65536"/>
                <a:gd name="T14" fmla="*/ 0 60000 65536"/>
                <a:gd name="T15" fmla="*/ 0 w 13"/>
                <a:gd name="T16" fmla="*/ 0 h 30"/>
                <a:gd name="T17" fmla="*/ 13 w 13"/>
                <a:gd name="T18" fmla="*/ 30 h 30"/>
              </a:gdLst>
              <a:ahLst/>
              <a:cxnLst>
                <a:cxn ang="T10">
                  <a:pos x="T0" y="T1"/>
                </a:cxn>
                <a:cxn ang="T11">
                  <a:pos x="T2" y="T3"/>
                </a:cxn>
                <a:cxn ang="T12">
                  <a:pos x="T4" y="T5"/>
                </a:cxn>
                <a:cxn ang="T13">
                  <a:pos x="T6" y="T7"/>
                </a:cxn>
                <a:cxn ang="T14">
                  <a:pos x="T8" y="T9"/>
                </a:cxn>
              </a:cxnLst>
              <a:rect l="T15" t="T16" r="T17" b="T18"/>
              <a:pathLst>
                <a:path w="13" h="30">
                  <a:moveTo>
                    <a:pt x="13" y="23"/>
                  </a:moveTo>
                  <a:lnTo>
                    <a:pt x="13" y="0"/>
                  </a:lnTo>
                  <a:lnTo>
                    <a:pt x="0" y="8"/>
                  </a:lnTo>
                  <a:lnTo>
                    <a:pt x="0" y="30"/>
                  </a:lnTo>
                  <a:lnTo>
                    <a:pt x="13"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7" name="Freeform 374"/>
            <p:cNvSpPr>
              <a:spLocks/>
            </p:cNvSpPr>
            <p:nvPr/>
          </p:nvSpPr>
          <p:spPr bwMode="auto">
            <a:xfrm>
              <a:off x="817" y="1765"/>
              <a:ext cx="31" cy="41"/>
            </a:xfrm>
            <a:custGeom>
              <a:avLst/>
              <a:gdLst>
                <a:gd name="T0" fmla="*/ 2147483647 w 16"/>
                <a:gd name="T1" fmla="*/ 2147483647 h 31"/>
                <a:gd name="T2" fmla="*/ 2147483647 w 16"/>
                <a:gd name="T3" fmla="*/ 0 h 31"/>
                <a:gd name="T4" fmla="*/ 0 w 16"/>
                <a:gd name="T5" fmla="*/ 2147483647 h 31"/>
                <a:gd name="T6" fmla="*/ 0 w 16"/>
                <a:gd name="T7" fmla="*/ 2147483647 h 31"/>
                <a:gd name="T8" fmla="*/ 2147483647 w 16"/>
                <a:gd name="T9" fmla="*/ 2147483647 h 31"/>
                <a:gd name="T10" fmla="*/ 0 60000 65536"/>
                <a:gd name="T11" fmla="*/ 0 60000 65536"/>
                <a:gd name="T12" fmla="*/ 0 60000 65536"/>
                <a:gd name="T13" fmla="*/ 0 60000 65536"/>
                <a:gd name="T14" fmla="*/ 0 60000 65536"/>
                <a:gd name="T15" fmla="*/ 0 w 16"/>
                <a:gd name="T16" fmla="*/ 0 h 31"/>
                <a:gd name="T17" fmla="*/ 16 w 16"/>
                <a:gd name="T18" fmla="*/ 31 h 31"/>
              </a:gdLst>
              <a:ahLst/>
              <a:cxnLst>
                <a:cxn ang="T10">
                  <a:pos x="T0" y="T1"/>
                </a:cxn>
                <a:cxn ang="T11">
                  <a:pos x="T2" y="T3"/>
                </a:cxn>
                <a:cxn ang="T12">
                  <a:pos x="T4" y="T5"/>
                </a:cxn>
                <a:cxn ang="T13">
                  <a:pos x="T6" y="T7"/>
                </a:cxn>
                <a:cxn ang="T14">
                  <a:pos x="T8" y="T9"/>
                </a:cxn>
              </a:cxnLst>
              <a:rect l="T15" t="T16" r="T17" b="T18"/>
              <a:pathLst>
                <a:path w="16" h="31">
                  <a:moveTo>
                    <a:pt x="16" y="23"/>
                  </a:moveTo>
                  <a:lnTo>
                    <a:pt x="16" y="0"/>
                  </a:lnTo>
                  <a:lnTo>
                    <a:pt x="0" y="8"/>
                  </a:lnTo>
                  <a:lnTo>
                    <a:pt x="0" y="31"/>
                  </a:lnTo>
                  <a:lnTo>
                    <a:pt x="16" y="23"/>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8" name="Freeform 375"/>
            <p:cNvSpPr>
              <a:spLocks/>
            </p:cNvSpPr>
            <p:nvPr/>
          </p:nvSpPr>
          <p:spPr bwMode="auto">
            <a:xfrm>
              <a:off x="817" y="1726"/>
              <a:ext cx="31" cy="42"/>
            </a:xfrm>
            <a:custGeom>
              <a:avLst/>
              <a:gdLst>
                <a:gd name="T0" fmla="*/ 2147483647 w 16"/>
                <a:gd name="T1" fmla="*/ 2147483647 h 32"/>
                <a:gd name="T2" fmla="*/ 2147483647 w 16"/>
                <a:gd name="T3" fmla="*/ 0 h 32"/>
                <a:gd name="T4" fmla="*/ 0 w 16"/>
                <a:gd name="T5" fmla="*/ 2147483647 h 32"/>
                <a:gd name="T6" fmla="*/ 0 w 16"/>
                <a:gd name="T7" fmla="*/ 2147483647 h 32"/>
                <a:gd name="T8" fmla="*/ 2147483647 w 16"/>
                <a:gd name="T9" fmla="*/ 2147483647 h 32"/>
                <a:gd name="T10" fmla="*/ 0 60000 65536"/>
                <a:gd name="T11" fmla="*/ 0 60000 65536"/>
                <a:gd name="T12" fmla="*/ 0 60000 65536"/>
                <a:gd name="T13" fmla="*/ 0 60000 65536"/>
                <a:gd name="T14" fmla="*/ 0 60000 65536"/>
                <a:gd name="T15" fmla="*/ 0 w 16"/>
                <a:gd name="T16" fmla="*/ 0 h 32"/>
                <a:gd name="T17" fmla="*/ 16 w 16"/>
                <a:gd name="T18" fmla="*/ 32 h 32"/>
              </a:gdLst>
              <a:ahLst/>
              <a:cxnLst>
                <a:cxn ang="T10">
                  <a:pos x="T0" y="T1"/>
                </a:cxn>
                <a:cxn ang="T11">
                  <a:pos x="T2" y="T3"/>
                </a:cxn>
                <a:cxn ang="T12">
                  <a:pos x="T4" y="T5"/>
                </a:cxn>
                <a:cxn ang="T13">
                  <a:pos x="T6" y="T7"/>
                </a:cxn>
                <a:cxn ang="T14">
                  <a:pos x="T8" y="T9"/>
                </a:cxn>
              </a:cxnLst>
              <a:rect l="T15" t="T16" r="T17" b="T18"/>
              <a:pathLst>
                <a:path w="16" h="32">
                  <a:moveTo>
                    <a:pt x="16" y="25"/>
                  </a:moveTo>
                  <a:lnTo>
                    <a:pt x="16" y="0"/>
                  </a:lnTo>
                  <a:lnTo>
                    <a:pt x="0" y="9"/>
                  </a:lnTo>
                  <a:lnTo>
                    <a:pt x="0" y="32"/>
                  </a:lnTo>
                  <a:lnTo>
                    <a:pt x="16" y="25"/>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19" name="Line 376"/>
            <p:cNvSpPr>
              <a:spLocks noChangeShapeType="1"/>
            </p:cNvSpPr>
            <p:nvPr/>
          </p:nvSpPr>
          <p:spPr bwMode="auto">
            <a:xfrm flipV="1">
              <a:off x="699" y="2036"/>
              <a:ext cx="2" cy="20"/>
            </a:xfrm>
            <a:prstGeom prst="line">
              <a:avLst/>
            </a:prstGeom>
            <a:noFill/>
            <a:ln w="15875">
              <a:solidFill>
                <a:srgbClr val="000000"/>
              </a:solidFill>
              <a:round/>
              <a:headEnd/>
              <a:tailEnd/>
            </a:ln>
          </p:spPr>
          <p:txBody>
            <a:bodyPr/>
            <a:lstStyle/>
            <a:p>
              <a:endParaRPr lang="it-IT">
                <a:solidFill>
                  <a:srgbClr val="000000"/>
                </a:solidFill>
                <a:latin typeface="Arial" charset="0"/>
              </a:endParaRPr>
            </a:p>
          </p:txBody>
        </p:sp>
        <p:sp>
          <p:nvSpPr>
            <p:cNvPr id="120" name="Freeform 377"/>
            <p:cNvSpPr>
              <a:spLocks/>
            </p:cNvSpPr>
            <p:nvPr/>
          </p:nvSpPr>
          <p:spPr bwMode="auto">
            <a:xfrm>
              <a:off x="696" y="2045"/>
              <a:ext cx="5" cy="4"/>
            </a:xfrm>
            <a:custGeom>
              <a:avLst/>
              <a:gdLst>
                <a:gd name="T0" fmla="*/ 2147483647 w 3"/>
                <a:gd name="T1" fmla="*/ 2147483647 h 3"/>
                <a:gd name="T2" fmla="*/ 2147483647 w 3"/>
                <a:gd name="T3" fmla="*/ 2147483647 h 3"/>
                <a:gd name="T4" fmla="*/ 2147483647 w 3"/>
                <a:gd name="T5" fmla="*/ 2055408328 h 3"/>
                <a:gd name="T6" fmla="*/ 2147483647 w 3"/>
                <a:gd name="T7" fmla="*/ 1 h 3"/>
                <a:gd name="T8" fmla="*/ 2147483647 w 3"/>
                <a:gd name="T9" fmla="*/ 0 h 3"/>
                <a:gd name="T10" fmla="*/ 2147483647 w 3"/>
                <a:gd name="T11" fmla="*/ 0 h 3"/>
                <a:gd name="T12" fmla="*/ 0 w 3"/>
                <a:gd name="T13" fmla="*/ 0 h 3"/>
                <a:gd name="T14" fmla="*/ 0 w 3"/>
                <a:gd name="T15" fmla="*/ 1 h 3"/>
                <a:gd name="T16" fmla="*/ 0 w 3"/>
                <a:gd name="T17" fmla="*/ 2055408328 h 3"/>
                <a:gd name="T18" fmla="*/ 2147483647 w 3"/>
                <a:gd name="T19" fmla="*/ 2147483647 h 3"/>
                <a:gd name="T20" fmla="*/ 2147483647 w 3"/>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2" y="3"/>
                  </a:moveTo>
                  <a:lnTo>
                    <a:pt x="3" y="3"/>
                  </a:lnTo>
                  <a:lnTo>
                    <a:pt x="3" y="2"/>
                  </a:lnTo>
                  <a:lnTo>
                    <a:pt x="3" y="1"/>
                  </a:lnTo>
                  <a:lnTo>
                    <a:pt x="2" y="0"/>
                  </a:lnTo>
                  <a:lnTo>
                    <a:pt x="1" y="0"/>
                  </a:lnTo>
                  <a:lnTo>
                    <a:pt x="0" y="0"/>
                  </a:lnTo>
                  <a:lnTo>
                    <a:pt x="0" y="1"/>
                  </a:lnTo>
                  <a:lnTo>
                    <a:pt x="0" y="2"/>
                  </a:lnTo>
                  <a:lnTo>
                    <a:pt x="1" y="3"/>
                  </a:lnTo>
                  <a:lnTo>
                    <a:pt x="2" y="3"/>
                  </a:lnTo>
                  <a:close/>
                </a:path>
              </a:pathLst>
            </a:custGeom>
            <a:solidFill>
              <a:srgbClr val="999999"/>
            </a:solidFill>
            <a:ln w="9525">
              <a:noFill/>
              <a:round/>
              <a:headEnd/>
              <a:tailEnd/>
            </a:ln>
          </p:spPr>
          <p:txBody>
            <a:bodyPr/>
            <a:lstStyle/>
            <a:p>
              <a:endParaRPr lang="it-IT">
                <a:solidFill>
                  <a:srgbClr val="000000"/>
                </a:solidFill>
                <a:latin typeface="Arial" charset="0"/>
              </a:endParaRPr>
            </a:p>
          </p:txBody>
        </p:sp>
        <p:sp>
          <p:nvSpPr>
            <p:cNvPr id="121" name="Freeform 378"/>
            <p:cNvSpPr>
              <a:spLocks/>
            </p:cNvSpPr>
            <p:nvPr/>
          </p:nvSpPr>
          <p:spPr bwMode="auto">
            <a:xfrm>
              <a:off x="696" y="2045"/>
              <a:ext cx="3" cy="4"/>
            </a:xfrm>
            <a:custGeom>
              <a:avLst/>
              <a:gdLst>
                <a:gd name="T0" fmla="*/ 0 w 2"/>
                <a:gd name="T1" fmla="*/ 2055408328 h 3"/>
                <a:gd name="T2" fmla="*/ 0 w 2"/>
                <a:gd name="T3" fmla="*/ 1 h 3"/>
                <a:gd name="T4" fmla="*/ 0 w 2"/>
                <a:gd name="T5" fmla="*/ 0 h 3"/>
                <a:gd name="T6" fmla="*/ 2147483647 w 2"/>
                <a:gd name="T7" fmla="*/ 0 h 3"/>
                <a:gd name="T8" fmla="*/ 2147483647 w 2"/>
                <a:gd name="T9" fmla="*/ 2055408328 h 3"/>
                <a:gd name="T10" fmla="*/ 2147483647 w 2"/>
                <a:gd name="T11" fmla="*/ 2147483647 h 3"/>
                <a:gd name="T12" fmla="*/ 2147483647 w 2"/>
                <a:gd name="T13" fmla="*/ 2147483647 h 3"/>
                <a:gd name="T14" fmla="*/ 0 w 2"/>
                <a:gd name="T15" fmla="*/ 2055408328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2"/>
                  </a:moveTo>
                  <a:lnTo>
                    <a:pt x="0" y="1"/>
                  </a:lnTo>
                  <a:lnTo>
                    <a:pt x="0" y="0"/>
                  </a:lnTo>
                  <a:lnTo>
                    <a:pt x="1" y="0"/>
                  </a:lnTo>
                  <a:lnTo>
                    <a:pt x="2" y="2"/>
                  </a:lnTo>
                  <a:lnTo>
                    <a:pt x="2" y="3"/>
                  </a:lnTo>
                  <a:lnTo>
                    <a:pt x="1" y="3"/>
                  </a:lnTo>
                  <a:lnTo>
                    <a:pt x="0" y="2"/>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22" name="Freeform 379"/>
            <p:cNvSpPr>
              <a:spLocks/>
            </p:cNvSpPr>
            <p:nvPr/>
          </p:nvSpPr>
          <p:spPr bwMode="auto">
            <a:xfrm>
              <a:off x="715" y="2042"/>
              <a:ext cx="13" cy="15"/>
            </a:xfrm>
            <a:custGeom>
              <a:avLst/>
              <a:gdLst>
                <a:gd name="T0" fmla="*/ 2147483647 w 7"/>
                <a:gd name="T1" fmla="*/ 2147483647 h 11"/>
                <a:gd name="T2" fmla="*/ 2147483647 w 7"/>
                <a:gd name="T3" fmla="*/ 2147483647 h 11"/>
                <a:gd name="T4" fmla="*/ 2147483647 w 7"/>
                <a:gd name="T5" fmla="*/ 2147483647 h 11"/>
                <a:gd name="T6" fmla="*/ 2147483647 w 7"/>
                <a:gd name="T7" fmla="*/ 2147483647 h 11"/>
                <a:gd name="T8" fmla="*/ 2147483647 w 7"/>
                <a:gd name="T9" fmla="*/ 2147483647 h 11"/>
                <a:gd name="T10" fmla="*/ 2147483647 w 7"/>
                <a:gd name="T11" fmla="*/ 2147483647 h 11"/>
                <a:gd name="T12" fmla="*/ 2147483647 w 7"/>
                <a:gd name="T13" fmla="*/ 2147483647 h 11"/>
                <a:gd name="T14" fmla="*/ 2147483647 w 7"/>
                <a:gd name="T15" fmla="*/ 2147483647 h 11"/>
                <a:gd name="T16" fmla="*/ 2147483647 w 7"/>
                <a:gd name="T17" fmla="*/ 0 h 11"/>
                <a:gd name="T18" fmla="*/ 2147483647 w 7"/>
                <a:gd name="T19" fmla="*/ 2147483647 h 11"/>
                <a:gd name="T20" fmla="*/ 2147483647 w 7"/>
                <a:gd name="T21" fmla="*/ 2147483647 h 11"/>
                <a:gd name="T22" fmla="*/ 0 w 7"/>
                <a:gd name="T23" fmla="*/ 2147483647 h 11"/>
                <a:gd name="T24" fmla="*/ 0 w 7"/>
                <a:gd name="T25" fmla="*/ 2147483647 h 11"/>
                <a:gd name="T26" fmla="*/ 0 w 7"/>
                <a:gd name="T27" fmla="*/ 2147483647 h 11"/>
                <a:gd name="T28" fmla="*/ 2147483647 w 7"/>
                <a:gd name="T29" fmla="*/ 2147483647 h 11"/>
                <a:gd name="T30" fmla="*/ 2147483647 w 7"/>
                <a:gd name="T31" fmla="*/ 2147483647 h 11"/>
                <a:gd name="T32" fmla="*/ 2147483647 w 7"/>
                <a:gd name="T33" fmla="*/ 2147483647 h 11"/>
                <a:gd name="T34" fmla="*/ 2147483647 w 7"/>
                <a:gd name="T35" fmla="*/ 2147483647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1"/>
                <a:gd name="T56" fmla="*/ 7 w 7"/>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1">
                  <a:moveTo>
                    <a:pt x="5" y="11"/>
                  </a:moveTo>
                  <a:lnTo>
                    <a:pt x="7" y="10"/>
                  </a:lnTo>
                  <a:lnTo>
                    <a:pt x="7" y="9"/>
                  </a:lnTo>
                  <a:lnTo>
                    <a:pt x="7" y="8"/>
                  </a:lnTo>
                  <a:lnTo>
                    <a:pt x="7" y="5"/>
                  </a:lnTo>
                  <a:lnTo>
                    <a:pt x="7" y="4"/>
                  </a:lnTo>
                  <a:lnTo>
                    <a:pt x="5" y="3"/>
                  </a:lnTo>
                  <a:lnTo>
                    <a:pt x="5" y="2"/>
                  </a:lnTo>
                  <a:lnTo>
                    <a:pt x="4" y="0"/>
                  </a:lnTo>
                  <a:lnTo>
                    <a:pt x="2" y="2"/>
                  </a:lnTo>
                  <a:lnTo>
                    <a:pt x="1" y="3"/>
                  </a:lnTo>
                  <a:lnTo>
                    <a:pt x="0" y="3"/>
                  </a:lnTo>
                  <a:lnTo>
                    <a:pt x="0" y="4"/>
                  </a:lnTo>
                  <a:lnTo>
                    <a:pt x="0" y="6"/>
                  </a:lnTo>
                  <a:lnTo>
                    <a:pt x="1" y="8"/>
                  </a:lnTo>
                  <a:lnTo>
                    <a:pt x="1" y="10"/>
                  </a:lnTo>
                  <a:lnTo>
                    <a:pt x="4" y="11"/>
                  </a:lnTo>
                  <a:lnTo>
                    <a:pt x="5" y="11"/>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23" name="Freeform 380"/>
            <p:cNvSpPr>
              <a:spLocks/>
            </p:cNvSpPr>
            <p:nvPr/>
          </p:nvSpPr>
          <p:spPr bwMode="auto">
            <a:xfrm>
              <a:off x="715" y="2046"/>
              <a:ext cx="9" cy="11"/>
            </a:xfrm>
            <a:custGeom>
              <a:avLst/>
              <a:gdLst>
                <a:gd name="T0" fmla="*/ 2147483647 w 5"/>
                <a:gd name="T1" fmla="*/ 2147483647 h 8"/>
                <a:gd name="T2" fmla="*/ 0 w 5"/>
                <a:gd name="T3" fmla="*/ 2147483647 h 8"/>
                <a:gd name="T4" fmla="*/ 0 w 5"/>
                <a:gd name="T5" fmla="*/ 1 h 8"/>
                <a:gd name="T6" fmla="*/ 0 w 5"/>
                <a:gd name="T7" fmla="*/ 0 h 8"/>
                <a:gd name="T8" fmla="*/ 2147483647 w 5"/>
                <a:gd name="T9" fmla="*/ 0 h 8"/>
                <a:gd name="T10" fmla="*/ 2147483647 w 5"/>
                <a:gd name="T11" fmla="*/ 0 h 8"/>
                <a:gd name="T12" fmla="*/ 2147483647 w 5"/>
                <a:gd name="T13" fmla="*/ 1 h 8"/>
                <a:gd name="T14" fmla="*/ 2147483647 w 5"/>
                <a:gd name="T15" fmla="*/ 2147483647 h 8"/>
                <a:gd name="T16" fmla="*/ 2147483647 w 5"/>
                <a:gd name="T17" fmla="*/ 2147483647 h 8"/>
                <a:gd name="T18" fmla="*/ 2147483647 w 5"/>
                <a:gd name="T19" fmla="*/ 2147483647 h 8"/>
                <a:gd name="T20" fmla="*/ 2147483647 w 5"/>
                <a:gd name="T21" fmla="*/ 2147483647 h 8"/>
                <a:gd name="T22" fmla="*/ 2147483647 w 5"/>
                <a:gd name="T23" fmla="*/ 2147483647 h 8"/>
                <a:gd name="T24" fmla="*/ 2147483647 w 5"/>
                <a:gd name="T25" fmla="*/ 2147483647 h 8"/>
                <a:gd name="T26" fmla="*/ 2147483647 w 5"/>
                <a:gd name="T27" fmla="*/ 2147483647 h 8"/>
                <a:gd name="T28" fmla="*/ 2147483647 w 5"/>
                <a:gd name="T29" fmla="*/ 2147483647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8"/>
                <a:gd name="T47" fmla="*/ 5 w 5"/>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8">
                  <a:moveTo>
                    <a:pt x="1" y="5"/>
                  </a:moveTo>
                  <a:lnTo>
                    <a:pt x="0" y="3"/>
                  </a:lnTo>
                  <a:lnTo>
                    <a:pt x="0" y="1"/>
                  </a:lnTo>
                  <a:lnTo>
                    <a:pt x="0" y="0"/>
                  </a:lnTo>
                  <a:lnTo>
                    <a:pt x="1" y="0"/>
                  </a:lnTo>
                  <a:lnTo>
                    <a:pt x="4" y="0"/>
                  </a:lnTo>
                  <a:lnTo>
                    <a:pt x="5" y="1"/>
                  </a:lnTo>
                  <a:lnTo>
                    <a:pt x="5" y="2"/>
                  </a:lnTo>
                  <a:lnTo>
                    <a:pt x="5" y="5"/>
                  </a:lnTo>
                  <a:lnTo>
                    <a:pt x="5" y="6"/>
                  </a:lnTo>
                  <a:lnTo>
                    <a:pt x="5" y="7"/>
                  </a:lnTo>
                  <a:lnTo>
                    <a:pt x="5" y="8"/>
                  </a:lnTo>
                  <a:lnTo>
                    <a:pt x="4" y="8"/>
                  </a:lnTo>
                  <a:lnTo>
                    <a:pt x="1" y="7"/>
                  </a:lnTo>
                  <a:lnTo>
                    <a:pt x="1" y="5"/>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24" name="Freeform 381"/>
            <p:cNvSpPr>
              <a:spLocks/>
            </p:cNvSpPr>
            <p:nvPr/>
          </p:nvSpPr>
          <p:spPr bwMode="auto">
            <a:xfrm>
              <a:off x="717" y="2048"/>
              <a:ext cx="7" cy="6"/>
            </a:xfrm>
            <a:custGeom>
              <a:avLst/>
              <a:gdLst>
                <a:gd name="T0" fmla="*/ 0 w 4"/>
                <a:gd name="T1" fmla="*/ 1955666 h 5"/>
                <a:gd name="T2" fmla="*/ 0 w 4"/>
                <a:gd name="T3" fmla="*/ 2 h 5"/>
                <a:gd name="T4" fmla="*/ 0 w 4"/>
                <a:gd name="T5" fmla="*/ 1 h 5"/>
                <a:gd name="T6" fmla="*/ 0 w 4"/>
                <a:gd name="T7" fmla="*/ 0 h 5"/>
                <a:gd name="T8" fmla="*/ 2147483647 w 4"/>
                <a:gd name="T9" fmla="*/ 0 h 5"/>
                <a:gd name="T10" fmla="*/ 2147483647 w 4"/>
                <a:gd name="T11" fmla="*/ 0 h 5"/>
                <a:gd name="T12" fmla="*/ 2147483647 w 4"/>
                <a:gd name="T13" fmla="*/ 2 h 5"/>
                <a:gd name="T14" fmla="*/ 2147483647 w 4"/>
                <a:gd name="T15" fmla="*/ 1955666 h 5"/>
                <a:gd name="T16" fmla="*/ 2147483647 w 4"/>
                <a:gd name="T17" fmla="*/ 2346799 h 5"/>
                <a:gd name="T18" fmla="*/ 2147483647 w 4"/>
                <a:gd name="T19" fmla="*/ 2346799 h 5"/>
                <a:gd name="T20" fmla="*/ 0 w 4"/>
                <a:gd name="T21" fmla="*/ 195566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5"/>
                <a:gd name="T35" fmla="*/ 4 w 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5">
                  <a:moveTo>
                    <a:pt x="0" y="4"/>
                  </a:moveTo>
                  <a:lnTo>
                    <a:pt x="0" y="2"/>
                  </a:lnTo>
                  <a:lnTo>
                    <a:pt x="0" y="1"/>
                  </a:lnTo>
                  <a:lnTo>
                    <a:pt x="0" y="0"/>
                  </a:lnTo>
                  <a:lnTo>
                    <a:pt x="1" y="0"/>
                  </a:lnTo>
                  <a:lnTo>
                    <a:pt x="3" y="0"/>
                  </a:lnTo>
                  <a:lnTo>
                    <a:pt x="4" y="2"/>
                  </a:lnTo>
                  <a:lnTo>
                    <a:pt x="4" y="4"/>
                  </a:lnTo>
                  <a:lnTo>
                    <a:pt x="4" y="5"/>
                  </a:lnTo>
                  <a:lnTo>
                    <a:pt x="3" y="5"/>
                  </a:lnTo>
                  <a:lnTo>
                    <a:pt x="0" y="4"/>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25" name="Freeform 382"/>
            <p:cNvSpPr>
              <a:spLocks/>
            </p:cNvSpPr>
            <p:nvPr/>
          </p:nvSpPr>
          <p:spPr bwMode="auto">
            <a:xfrm>
              <a:off x="728" y="2049"/>
              <a:ext cx="17" cy="15"/>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2147483647 w 9"/>
                <a:gd name="T11" fmla="*/ 2147483647 h 11"/>
                <a:gd name="T12" fmla="*/ 2147483647 w 9"/>
                <a:gd name="T13" fmla="*/ 2147483647 h 11"/>
                <a:gd name="T14" fmla="*/ 2147483647 w 9"/>
                <a:gd name="T15" fmla="*/ 1 h 11"/>
                <a:gd name="T16" fmla="*/ 2147483647 w 9"/>
                <a:gd name="T17" fmla="*/ 0 h 11"/>
                <a:gd name="T18" fmla="*/ 2147483647 w 9"/>
                <a:gd name="T19" fmla="*/ 1 h 11"/>
                <a:gd name="T20" fmla="*/ 0 w 9"/>
                <a:gd name="T21" fmla="*/ 2147483647 h 11"/>
                <a:gd name="T22" fmla="*/ 0 w 9"/>
                <a:gd name="T23" fmla="*/ 2147483647 h 11"/>
                <a:gd name="T24" fmla="*/ 0 w 9"/>
                <a:gd name="T25" fmla="*/ 2147483647 h 11"/>
                <a:gd name="T26" fmla="*/ 0 w 9"/>
                <a:gd name="T27" fmla="*/ 2147483647 h 11"/>
                <a:gd name="T28" fmla="*/ 2147483647 w 9"/>
                <a:gd name="T29" fmla="*/ 2147483647 h 11"/>
                <a:gd name="T30" fmla="*/ 2147483647 w 9"/>
                <a:gd name="T31" fmla="*/ 2147483647 h 11"/>
                <a:gd name="T32" fmla="*/ 2147483647 w 9"/>
                <a:gd name="T33" fmla="*/ 2147483647 h 11"/>
                <a:gd name="T34" fmla="*/ 2147483647 w 9"/>
                <a:gd name="T35" fmla="*/ 2147483647 h 11"/>
                <a:gd name="T36" fmla="*/ 2147483647 w 9"/>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1"/>
                <a:gd name="T59" fmla="*/ 9 w 9"/>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1">
                  <a:moveTo>
                    <a:pt x="5" y="10"/>
                  </a:moveTo>
                  <a:lnTo>
                    <a:pt x="8" y="10"/>
                  </a:lnTo>
                  <a:lnTo>
                    <a:pt x="8" y="9"/>
                  </a:lnTo>
                  <a:lnTo>
                    <a:pt x="9" y="6"/>
                  </a:lnTo>
                  <a:lnTo>
                    <a:pt x="8" y="5"/>
                  </a:lnTo>
                  <a:lnTo>
                    <a:pt x="8" y="4"/>
                  </a:lnTo>
                  <a:lnTo>
                    <a:pt x="7" y="3"/>
                  </a:lnTo>
                  <a:lnTo>
                    <a:pt x="5" y="1"/>
                  </a:lnTo>
                  <a:lnTo>
                    <a:pt x="4" y="0"/>
                  </a:lnTo>
                  <a:lnTo>
                    <a:pt x="3" y="1"/>
                  </a:lnTo>
                  <a:lnTo>
                    <a:pt x="0" y="3"/>
                  </a:lnTo>
                  <a:lnTo>
                    <a:pt x="0" y="4"/>
                  </a:lnTo>
                  <a:lnTo>
                    <a:pt x="0" y="6"/>
                  </a:lnTo>
                  <a:lnTo>
                    <a:pt x="0" y="8"/>
                  </a:lnTo>
                  <a:lnTo>
                    <a:pt x="2" y="10"/>
                  </a:lnTo>
                  <a:lnTo>
                    <a:pt x="3" y="10"/>
                  </a:lnTo>
                  <a:lnTo>
                    <a:pt x="4" y="11"/>
                  </a:lnTo>
                  <a:lnTo>
                    <a:pt x="5" y="11"/>
                  </a:lnTo>
                  <a:lnTo>
                    <a:pt x="5"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26" name="Freeform 383"/>
            <p:cNvSpPr>
              <a:spLocks/>
            </p:cNvSpPr>
            <p:nvPr/>
          </p:nvSpPr>
          <p:spPr bwMode="auto">
            <a:xfrm>
              <a:off x="728" y="2053"/>
              <a:ext cx="13" cy="11"/>
            </a:xfrm>
            <a:custGeom>
              <a:avLst/>
              <a:gdLst>
                <a:gd name="T0" fmla="*/ 0 w 7"/>
                <a:gd name="T1" fmla="*/ 2147483647 h 8"/>
                <a:gd name="T2" fmla="*/ 0 w 7"/>
                <a:gd name="T3" fmla="*/ 2147483647 h 8"/>
                <a:gd name="T4" fmla="*/ 0 w 7"/>
                <a:gd name="T5" fmla="*/ 1 h 8"/>
                <a:gd name="T6" fmla="*/ 0 w 7"/>
                <a:gd name="T7" fmla="*/ 0 h 8"/>
                <a:gd name="T8" fmla="*/ 2147483647 w 7"/>
                <a:gd name="T9" fmla="*/ 0 h 8"/>
                <a:gd name="T10" fmla="*/ 2147483647 w 7"/>
                <a:gd name="T11" fmla="*/ 0 h 8"/>
                <a:gd name="T12" fmla="*/ 2147483647 w 7"/>
                <a:gd name="T13" fmla="*/ 0 h 8"/>
                <a:gd name="T14" fmla="*/ 2147483647 w 7"/>
                <a:gd name="T15" fmla="*/ 2147483647 h 8"/>
                <a:gd name="T16" fmla="*/ 2147483647 w 7"/>
                <a:gd name="T17" fmla="*/ 2147483647 h 8"/>
                <a:gd name="T18" fmla="*/ 2147483647 w 7"/>
                <a:gd name="T19" fmla="*/ 2147483647 h 8"/>
                <a:gd name="T20" fmla="*/ 2147483647 w 7"/>
                <a:gd name="T21" fmla="*/ 2147483647 h 8"/>
                <a:gd name="T22" fmla="*/ 2147483647 w 7"/>
                <a:gd name="T23" fmla="*/ 2147483647 h 8"/>
                <a:gd name="T24" fmla="*/ 2147483647 w 7"/>
                <a:gd name="T25" fmla="*/ 2147483647 h 8"/>
                <a:gd name="T26" fmla="*/ 2147483647 w 7"/>
                <a:gd name="T27" fmla="*/ 2147483647 h 8"/>
                <a:gd name="T28" fmla="*/ 2147483647 w 7"/>
                <a:gd name="T29" fmla="*/ 2147483647 h 8"/>
                <a:gd name="T30" fmla="*/ 0 w 7"/>
                <a:gd name="T31" fmla="*/ 2147483647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0" y="5"/>
                  </a:moveTo>
                  <a:lnTo>
                    <a:pt x="0" y="3"/>
                  </a:lnTo>
                  <a:lnTo>
                    <a:pt x="0" y="1"/>
                  </a:lnTo>
                  <a:lnTo>
                    <a:pt x="0" y="0"/>
                  </a:lnTo>
                  <a:lnTo>
                    <a:pt x="2" y="0"/>
                  </a:lnTo>
                  <a:lnTo>
                    <a:pt x="3" y="0"/>
                  </a:lnTo>
                  <a:lnTo>
                    <a:pt x="4" y="0"/>
                  </a:lnTo>
                  <a:lnTo>
                    <a:pt x="5" y="2"/>
                  </a:lnTo>
                  <a:lnTo>
                    <a:pt x="7" y="3"/>
                  </a:lnTo>
                  <a:lnTo>
                    <a:pt x="7" y="6"/>
                  </a:lnTo>
                  <a:lnTo>
                    <a:pt x="7" y="7"/>
                  </a:lnTo>
                  <a:lnTo>
                    <a:pt x="5" y="7"/>
                  </a:lnTo>
                  <a:lnTo>
                    <a:pt x="4" y="8"/>
                  </a:lnTo>
                  <a:lnTo>
                    <a:pt x="3" y="7"/>
                  </a:lnTo>
                  <a:lnTo>
                    <a:pt x="2" y="7"/>
                  </a:lnTo>
                  <a:lnTo>
                    <a:pt x="0" y="5"/>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27" name="Freeform 384"/>
            <p:cNvSpPr>
              <a:spLocks/>
            </p:cNvSpPr>
            <p:nvPr/>
          </p:nvSpPr>
          <p:spPr bwMode="auto">
            <a:xfrm>
              <a:off x="732" y="2054"/>
              <a:ext cx="4" cy="7"/>
            </a:xfrm>
            <a:custGeom>
              <a:avLst/>
              <a:gdLst>
                <a:gd name="T0" fmla="*/ 0 w 2"/>
                <a:gd name="T1" fmla="*/ 2147483647 h 5"/>
                <a:gd name="T2" fmla="*/ 0 w 2"/>
                <a:gd name="T3" fmla="*/ 2147483647 h 5"/>
                <a:gd name="T4" fmla="*/ 0 w 2"/>
                <a:gd name="T5" fmla="*/ 1 h 5"/>
                <a:gd name="T6" fmla="*/ 0 w 2"/>
                <a:gd name="T7" fmla="*/ 0 h 5"/>
                <a:gd name="T8" fmla="*/ 2147483647 w 2"/>
                <a:gd name="T9" fmla="*/ 0 h 5"/>
                <a:gd name="T10" fmla="*/ 2147483647 w 2"/>
                <a:gd name="T11" fmla="*/ 2147483647 h 5"/>
                <a:gd name="T12" fmla="*/ 2147483647 w 2"/>
                <a:gd name="T13" fmla="*/ 2147483647 h 5"/>
                <a:gd name="T14" fmla="*/ 2147483647 w 2"/>
                <a:gd name="T15" fmla="*/ 2147483647 h 5"/>
                <a:gd name="T16" fmla="*/ 2147483647 w 2"/>
                <a:gd name="T17" fmla="*/ 2147483647 h 5"/>
                <a:gd name="T18" fmla="*/ 0 w 2"/>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5"/>
                <a:gd name="T32" fmla="*/ 2 w 2"/>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5">
                  <a:moveTo>
                    <a:pt x="0" y="4"/>
                  </a:moveTo>
                  <a:lnTo>
                    <a:pt x="0" y="2"/>
                  </a:lnTo>
                  <a:lnTo>
                    <a:pt x="0" y="1"/>
                  </a:lnTo>
                  <a:lnTo>
                    <a:pt x="0" y="0"/>
                  </a:lnTo>
                  <a:lnTo>
                    <a:pt x="1" y="0"/>
                  </a:lnTo>
                  <a:lnTo>
                    <a:pt x="2" y="2"/>
                  </a:lnTo>
                  <a:lnTo>
                    <a:pt x="2" y="4"/>
                  </a:lnTo>
                  <a:lnTo>
                    <a:pt x="2" y="5"/>
                  </a:lnTo>
                  <a:lnTo>
                    <a:pt x="1" y="5"/>
                  </a:lnTo>
                  <a:lnTo>
                    <a:pt x="0" y="4"/>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28" name="Freeform 385"/>
            <p:cNvSpPr>
              <a:spLocks/>
            </p:cNvSpPr>
            <p:nvPr/>
          </p:nvSpPr>
          <p:spPr bwMode="auto">
            <a:xfrm>
              <a:off x="707" y="2046"/>
              <a:ext cx="17" cy="15"/>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2147483647 w 9"/>
                <a:gd name="T11" fmla="*/ 1 h 11"/>
                <a:gd name="T12" fmla="*/ 2147483647 w 9"/>
                <a:gd name="T13" fmla="*/ 1 h 11"/>
                <a:gd name="T14" fmla="*/ 2147483647 w 9"/>
                <a:gd name="T15" fmla="*/ 0 h 11"/>
                <a:gd name="T16" fmla="*/ 2147483647 w 9"/>
                <a:gd name="T17" fmla="*/ 1 h 11"/>
                <a:gd name="T18" fmla="*/ 2147483647 w 9"/>
                <a:gd name="T19" fmla="*/ 1 h 11"/>
                <a:gd name="T20" fmla="*/ 0 w 9"/>
                <a:gd name="T21" fmla="*/ 2147483647 h 11"/>
                <a:gd name="T22" fmla="*/ 0 w 9"/>
                <a:gd name="T23" fmla="*/ 2147483647 h 11"/>
                <a:gd name="T24" fmla="*/ 0 w 9"/>
                <a:gd name="T25" fmla="*/ 2147483647 h 11"/>
                <a:gd name="T26" fmla="*/ 2147483647 w 9"/>
                <a:gd name="T27" fmla="*/ 2147483647 h 11"/>
                <a:gd name="T28" fmla="*/ 2147483647 w 9"/>
                <a:gd name="T29" fmla="*/ 2147483647 h 11"/>
                <a:gd name="T30" fmla="*/ 2147483647 w 9"/>
                <a:gd name="T31" fmla="*/ 2147483647 h 11"/>
                <a:gd name="T32" fmla="*/ 2147483647 w 9"/>
                <a:gd name="T33" fmla="*/ 2147483647 h 11"/>
                <a:gd name="T34" fmla="*/ 2147483647 w 9"/>
                <a:gd name="T35" fmla="*/ 2147483647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1"/>
                <a:gd name="T56" fmla="*/ 9 w 9"/>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1">
                  <a:moveTo>
                    <a:pt x="5" y="10"/>
                  </a:moveTo>
                  <a:lnTo>
                    <a:pt x="9" y="8"/>
                  </a:lnTo>
                  <a:lnTo>
                    <a:pt x="9" y="7"/>
                  </a:lnTo>
                  <a:lnTo>
                    <a:pt x="9" y="5"/>
                  </a:lnTo>
                  <a:lnTo>
                    <a:pt x="8" y="3"/>
                  </a:lnTo>
                  <a:lnTo>
                    <a:pt x="6" y="1"/>
                  </a:lnTo>
                  <a:lnTo>
                    <a:pt x="5" y="1"/>
                  </a:lnTo>
                  <a:lnTo>
                    <a:pt x="4" y="0"/>
                  </a:lnTo>
                  <a:lnTo>
                    <a:pt x="3" y="1"/>
                  </a:lnTo>
                  <a:lnTo>
                    <a:pt x="1" y="1"/>
                  </a:lnTo>
                  <a:lnTo>
                    <a:pt x="0" y="2"/>
                  </a:lnTo>
                  <a:lnTo>
                    <a:pt x="0" y="3"/>
                  </a:lnTo>
                  <a:lnTo>
                    <a:pt x="0" y="6"/>
                  </a:lnTo>
                  <a:lnTo>
                    <a:pt x="1" y="7"/>
                  </a:lnTo>
                  <a:lnTo>
                    <a:pt x="1" y="8"/>
                  </a:lnTo>
                  <a:lnTo>
                    <a:pt x="4" y="10"/>
                  </a:lnTo>
                  <a:lnTo>
                    <a:pt x="5" y="11"/>
                  </a:lnTo>
                  <a:lnTo>
                    <a:pt x="5"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29" name="Freeform 386"/>
            <p:cNvSpPr>
              <a:spLocks/>
            </p:cNvSpPr>
            <p:nvPr/>
          </p:nvSpPr>
          <p:spPr bwMode="auto">
            <a:xfrm>
              <a:off x="707" y="2048"/>
              <a:ext cx="11" cy="13"/>
            </a:xfrm>
            <a:custGeom>
              <a:avLst/>
              <a:gdLst>
                <a:gd name="T0" fmla="*/ 2147483647 w 6"/>
                <a:gd name="T1" fmla="*/ 962363050 h 10"/>
                <a:gd name="T2" fmla="*/ 0 w 6"/>
                <a:gd name="T3" fmla="*/ 896492637 h 10"/>
                <a:gd name="T4" fmla="*/ 0 w 6"/>
                <a:gd name="T5" fmla="*/ 408141937 h 10"/>
                <a:gd name="T6" fmla="*/ 0 w 6"/>
                <a:gd name="T7" fmla="*/ 1 h 10"/>
                <a:gd name="T8" fmla="*/ 2147483647 w 6"/>
                <a:gd name="T9" fmla="*/ 0 h 10"/>
                <a:gd name="T10" fmla="*/ 2147483647 w 6"/>
                <a:gd name="T11" fmla="*/ 1 h 10"/>
                <a:gd name="T12" fmla="*/ 2147483647 w 6"/>
                <a:gd name="T13" fmla="*/ 408141937 h 10"/>
                <a:gd name="T14" fmla="*/ 2147483647 w 6"/>
                <a:gd name="T15" fmla="*/ 689609094 h 10"/>
                <a:gd name="T16" fmla="*/ 2147483647 w 6"/>
                <a:gd name="T17" fmla="*/ 896492637 h 10"/>
                <a:gd name="T18" fmla="*/ 2147483647 w 6"/>
                <a:gd name="T19" fmla="*/ 1165438864 h 10"/>
                <a:gd name="T20" fmla="*/ 2147483647 w 6"/>
                <a:gd name="T21" fmla="*/ 1515072088 h 10"/>
                <a:gd name="T22" fmla="*/ 2147483647 w 6"/>
                <a:gd name="T23" fmla="*/ 1515072088 h 10"/>
                <a:gd name="T24" fmla="*/ 2147483647 w 6"/>
                <a:gd name="T25" fmla="*/ 1626470855 h 10"/>
                <a:gd name="T26" fmla="*/ 2147483647 w 6"/>
                <a:gd name="T27" fmla="*/ 1515072088 h 10"/>
                <a:gd name="T28" fmla="*/ 2147483647 w 6"/>
                <a:gd name="T29" fmla="*/ 1165438864 h 10"/>
                <a:gd name="T30" fmla="*/ 2147483647 w 6"/>
                <a:gd name="T31" fmla="*/ 96236305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0"/>
                <a:gd name="T50" fmla="*/ 6 w 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0">
                  <a:moveTo>
                    <a:pt x="1" y="6"/>
                  </a:moveTo>
                  <a:lnTo>
                    <a:pt x="0" y="5"/>
                  </a:lnTo>
                  <a:lnTo>
                    <a:pt x="0" y="2"/>
                  </a:lnTo>
                  <a:lnTo>
                    <a:pt x="0" y="1"/>
                  </a:lnTo>
                  <a:lnTo>
                    <a:pt x="1" y="0"/>
                  </a:lnTo>
                  <a:lnTo>
                    <a:pt x="4" y="1"/>
                  </a:lnTo>
                  <a:lnTo>
                    <a:pt x="5" y="2"/>
                  </a:lnTo>
                  <a:lnTo>
                    <a:pt x="5" y="4"/>
                  </a:lnTo>
                  <a:lnTo>
                    <a:pt x="6" y="5"/>
                  </a:lnTo>
                  <a:lnTo>
                    <a:pt x="6" y="7"/>
                  </a:lnTo>
                  <a:lnTo>
                    <a:pt x="6" y="9"/>
                  </a:lnTo>
                  <a:lnTo>
                    <a:pt x="5" y="9"/>
                  </a:lnTo>
                  <a:lnTo>
                    <a:pt x="5" y="10"/>
                  </a:lnTo>
                  <a:lnTo>
                    <a:pt x="4" y="9"/>
                  </a:lnTo>
                  <a:lnTo>
                    <a:pt x="1" y="7"/>
                  </a:lnTo>
                  <a:lnTo>
                    <a:pt x="1" y="6"/>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30" name="Freeform 387"/>
            <p:cNvSpPr>
              <a:spLocks/>
            </p:cNvSpPr>
            <p:nvPr/>
          </p:nvSpPr>
          <p:spPr bwMode="auto">
            <a:xfrm>
              <a:off x="709" y="2050"/>
              <a:ext cx="8" cy="7"/>
            </a:xfrm>
            <a:custGeom>
              <a:avLst/>
              <a:gdLst>
                <a:gd name="T0" fmla="*/ 0 w 4"/>
                <a:gd name="T1" fmla="*/ 2147483647 h 5"/>
                <a:gd name="T2" fmla="*/ 0 w 4"/>
                <a:gd name="T3" fmla="*/ 2147483647 h 5"/>
                <a:gd name="T4" fmla="*/ 0 w 4"/>
                <a:gd name="T5" fmla="*/ 2147483647 h 5"/>
                <a:gd name="T6" fmla="*/ 0 w 4"/>
                <a:gd name="T7" fmla="*/ 0 h 5"/>
                <a:gd name="T8" fmla="*/ 2147483647 w 4"/>
                <a:gd name="T9" fmla="*/ 0 h 5"/>
                <a:gd name="T10" fmla="*/ 2147483647 w 4"/>
                <a:gd name="T11" fmla="*/ 0 h 5"/>
                <a:gd name="T12" fmla="*/ 2147483647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0 w 4"/>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5"/>
                <a:gd name="T38" fmla="*/ 4 w 4"/>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5">
                  <a:moveTo>
                    <a:pt x="0" y="4"/>
                  </a:moveTo>
                  <a:lnTo>
                    <a:pt x="0" y="3"/>
                  </a:lnTo>
                  <a:lnTo>
                    <a:pt x="0" y="2"/>
                  </a:lnTo>
                  <a:lnTo>
                    <a:pt x="0" y="0"/>
                  </a:lnTo>
                  <a:lnTo>
                    <a:pt x="2" y="0"/>
                  </a:lnTo>
                  <a:lnTo>
                    <a:pt x="3" y="0"/>
                  </a:lnTo>
                  <a:lnTo>
                    <a:pt x="4" y="2"/>
                  </a:lnTo>
                  <a:lnTo>
                    <a:pt x="4" y="3"/>
                  </a:lnTo>
                  <a:lnTo>
                    <a:pt x="4" y="4"/>
                  </a:lnTo>
                  <a:lnTo>
                    <a:pt x="4" y="5"/>
                  </a:lnTo>
                  <a:lnTo>
                    <a:pt x="3" y="5"/>
                  </a:lnTo>
                  <a:lnTo>
                    <a:pt x="0" y="4"/>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31" name="Freeform 388"/>
            <p:cNvSpPr>
              <a:spLocks/>
            </p:cNvSpPr>
            <p:nvPr/>
          </p:nvSpPr>
          <p:spPr bwMode="auto">
            <a:xfrm>
              <a:off x="724" y="2053"/>
              <a:ext cx="13" cy="15"/>
            </a:xfrm>
            <a:custGeom>
              <a:avLst/>
              <a:gdLst>
                <a:gd name="T0" fmla="*/ 2147483647 w 7"/>
                <a:gd name="T1" fmla="*/ 2147483647 h 11"/>
                <a:gd name="T2" fmla="*/ 2147483647 w 7"/>
                <a:gd name="T3" fmla="*/ 2147483647 h 11"/>
                <a:gd name="T4" fmla="*/ 2147483647 w 7"/>
                <a:gd name="T5" fmla="*/ 2147483647 h 11"/>
                <a:gd name="T6" fmla="*/ 2147483647 w 7"/>
                <a:gd name="T7" fmla="*/ 2147483647 h 11"/>
                <a:gd name="T8" fmla="*/ 2147483647 w 7"/>
                <a:gd name="T9" fmla="*/ 2147483647 h 11"/>
                <a:gd name="T10" fmla="*/ 2147483647 w 7"/>
                <a:gd name="T11" fmla="*/ 2147483647 h 11"/>
                <a:gd name="T12" fmla="*/ 2147483647 w 7"/>
                <a:gd name="T13" fmla="*/ 1 h 11"/>
                <a:gd name="T14" fmla="*/ 2147483647 w 7"/>
                <a:gd name="T15" fmla="*/ 0 h 11"/>
                <a:gd name="T16" fmla="*/ 2147483647 w 7"/>
                <a:gd name="T17" fmla="*/ 0 h 11"/>
                <a:gd name="T18" fmla="*/ 2147483647 w 7"/>
                <a:gd name="T19" fmla="*/ 0 h 11"/>
                <a:gd name="T20" fmla="*/ 0 w 7"/>
                <a:gd name="T21" fmla="*/ 1 h 11"/>
                <a:gd name="T22" fmla="*/ 0 w 7"/>
                <a:gd name="T23" fmla="*/ 2147483647 h 11"/>
                <a:gd name="T24" fmla="*/ 0 w 7"/>
                <a:gd name="T25" fmla="*/ 2147483647 h 11"/>
                <a:gd name="T26" fmla="*/ 0 w 7"/>
                <a:gd name="T27" fmla="*/ 2147483647 h 11"/>
                <a:gd name="T28" fmla="*/ 0 w 7"/>
                <a:gd name="T29" fmla="*/ 2147483647 h 11"/>
                <a:gd name="T30" fmla="*/ 0 w 7"/>
                <a:gd name="T31" fmla="*/ 2147483647 h 11"/>
                <a:gd name="T32" fmla="*/ 2147483647 w 7"/>
                <a:gd name="T33" fmla="*/ 2147483647 h 11"/>
                <a:gd name="T34" fmla="*/ 2147483647 w 7"/>
                <a:gd name="T35" fmla="*/ 2147483647 h 11"/>
                <a:gd name="T36" fmla="*/ 2147483647 w 7"/>
                <a:gd name="T37" fmla="*/ 2147483647 h 11"/>
                <a:gd name="T38" fmla="*/ 2147483647 w 7"/>
                <a:gd name="T39" fmla="*/ 2147483647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11"/>
                <a:gd name="T62" fmla="*/ 7 w 7"/>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11">
                  <a:moveTo>
                    <a:pt x="4" y="9"/>
                  </a:moveTo>
                  <a:lnTo>
                    <a:pt x="6" y="8"/>
                  </a:lnTo>
                  <a:lnTo>
                    <a:pt x="6" y="7"/>
                  </a:lnTo>
                  <a:lnTo>
                    <a:pt x="7" y="7"/>
                  </a:lnTo>
                  <a:lnTo>
                    <a:pt x="6" y="5"/>
                  </a:lnTo>
                  <a:lnTo>
                    <a:pt x="6" y="3"/>
                  </a:lnTo>
                  <a:lnTo>
                    <a:pt x="5" y="1"/>
                  </a:lnTo>
                  <a:lnTo>
                    <a:pt x="4" y="0"/>
                  </a:lnTo>
                  <a:lnTo>
                    <a:pt x="2" y="0"/>
                  </a:lnTo>
                  <a:lnTo>
                    <a:pt x="1" y="0"/>
                  </a:lnTo>
                  <a:lnTo>
                    <a:pt x="0" y="1"/>
                  </a:lnTo>
                  <a:lnTo>
                    <a:pt x="0" y="2"/>
                  </a:lnTo>
                  <a:lnTo>
                    <a:pt x="0" y="3"/>
                  </a:lnTo>
                  <a:lnTo>
                    <a:pt x="0" y="5"/>
                  </a:lnTo>
                  <a:lnTo>
                    <a:pt x="0" y="7"/>
                  </a:lnTo>
                  <a:lnTo>
                    <a:pt x="0" y="8"/>
                  </a:lnTo>
                  <a:lnTo>
                    <a:pt x="1" y="9"/>
                  </a:lnTo>
                  <a:lnTo>
                    <a:pt x="2" y="11"/>
                  </a:lnTo>
                  <a:lnTo>
                    <a:pt x="4" y="11"/>
                  </a:lnTo>
                  <a:lnTo>
                    <a:pt x="4" y="9"/>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32" name="Freeform 389"/>
            <p:cNvSpPr>
              <a:spLocks/>
            </p:cNvSpPr>
            <p:nvPr/>
          </p:nvSpPr>
          <p:spPr bwMode="auto">
            <a:xfrm>
              <a:off x="724" y="2054"/>
              <a:ext cx="10" cy="14"/>
            </a:xfrm>
            <a:custGeom>
              <a:avLst/>
              <a:gdLst>
                <a:gd name="T0" fmla="*/ 0 w 5"/>
                <a:gd name="T1" fmla="*/ 2147483647 h 10"/>
                <a:gd name="T2" fmla="*/ 0 w 5"/>
                <a:gd name="T3" fmla="*/ 2147483647 h 10"/>
                <a:gd name="T4" fmla="*/ 0 w 5"/>
                <a:gd name="T5" fmla="*/ 2147483647 h 10"/>
                <a:gd name="T6" fmla="*/ 0 w 5"/>
                <a:gd name="T7" fmla="*/ 1 h 10"/>
                <a:gd name="T8" fmla="*/ 0 w 5"/>
                <a:gd name="T9" fmla="*/ 0 h 10"/>
                <a:gd name="T10" fmla="*/ 2147483647 w 5"/>
                <a:gd name="T11" fmla="*/ 1 h 10"/>
                <a:gd name="T12" fmla="*/ 2147483647 w 5"/>
                <a:gd name="T13" fmla="*/ 2147483647 h 10"/>
                <a:gd name="T14" fmla="*/ 2147483647 w 5"/>
                <a:gd name="T15" fmla="*/ 2147483647 h 10"/>
                <a:gd name="T16" fmla="*/ 2147483647 w 5"/>
                <a:gd name="T17" fmla="*/ 2147483647 h 10"/>
                <a:gd name="T18" fmla="*/ 2147483647 w 5"/>
                <a:gd name="T19" fmla="*/ 2147483647 h 10"/>
                <a:gd name="T20" fmla="*/ 2147483647 w 5"/>
                <a:gd name="T21" fmla="*/ 2147483647 h 10"/>
                <a:gd name="T22" fmla="*/ 2147483647 w 5"/>
                <a:gd name="T23" fmla="*/ 2147483647 h 10"/>
                <a:gd name="T24" fmla="*/ 2147483647 w 5"/>
                <a:gd name="T25" fmla="*/ 2147483647 h 10"/>
                <a:gd name="T26" fmla="*/ 2147483647 w 5"/>
                <a:gd name="T27" fmla="*/ 2147483647 h 10"/>
                <a:gd name="T28" fmla="*/ 0 w 5"/>
                <a:gd name="T29" fmla="*/ 2147483647 h 10"/>
                <a:gd name="T30" fmla="*/ 0 w 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
                <a:gd name="T49" fmla="*/ 0 h 10"/>
                <a:gd name="T50" fmla="*/ 5 w 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 h="10">
                  <a:moveTo>
                    <a:pt x="0" y="6"/>
                  </a:moveTo>
                  <a:lnTo>
                    <a:pt x="0" y="4"/>
                  </a:lnTo>
                  <a:lnTo>
                    <a:pt x="0" y="2"/>
                  </a:lnTo>
                  <a:lnTo>
                    <a:pt x="0" y="1"/>
                  </a:lnTo>
                  <a:lnTo>
                    <a:pt x="0" y="0"/>
                  </a:lnTo>
                  <a:lnTo>
                    <a:pt x="1" y="1"/>
                  </a:lnTo>
                  <a:lnTo>
                    <a:pt x="2" y="2"/>
                  </a:lnTo>
                  <a:lnTo>
                    <a:pt x="4" y="2"/>
                  </a:lnTo>
                  <a:lnTo>
                    <a:pt x="5" y="5"/>
                  </a:lnTo>
                  <a:lnTo>
                    <a:pt x="5" y="6"/>
                  </a:lnTo>
                  <a:lnTo>
                    <a:pt x="5" y="8"/>
                  </a:lnTo>
                  <a:lnTo>
                    <a:pt x="4" y="8"/>
                  </a:lnTo>
                  <a:lnTo>
                    <a:pt x="2" y="10"/>
                  </a:lnTo>
                  <a:lnTo>
                    <a:pt x="1" y="8"/>
                  </a:lnTo>
                  <a:lnTo>
                    <a:pt x="0" y="7"/>
                  </a:lnTo>
                  <a:lnTo>
                    <a:pt x="0" y="6"/>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33" name="Freeform 390"/>
            <p:cNvSpPr>
              <a:spLocks/>
            </p:cNvSpPr>
            <p:nvPr/>
          </p:nvSpPr>
          <p:spPr bwMode="auto">
            <a:xfrm>
              <a:off x="724" y="2057"/>
              <a:ext cx="4" cy="7"/>
            </a:xfrm>
            <a:custGeom>
              <a:avLst/>
              <a:gdLst>
                <a:gd name="T0" fmla="*/ 0 w 2"/>
                <a:gd name="T1" fmla="*/ 2147483647 h 5"/>
                <a:gd name="T2" fmla="*/ 0 w 2"/>
                <a:gd name="T3" fmla="*/ 2147483647 h 5"/>
                <a:gd name="T4" fmla="*/ 0 w 2"/>
                <a:gd name="T5" fmla="*/ 2147483647 h 5"/>
                <a:gd name="T6" fmla="*/ 0 w 2"/>
                <a:gd name="T7" fmla="*/ 0 h 5"/>
                <a:gd name="T8" fmla="*/ 2147483647 w 2"/>
                <a:gd name="T9" fmla="*/ 0 h 5"/>
                <a:gd name="T10" fmla="*/ 2147483647 w 2"/>
                <a:gd name="T11" fmla="*/ 2147483647 h 5"/>
                <a:gd name="T12" fmla="*/ 2147483647 w 2"/>
                <a:gd name="T13" fmla="*/ 2147483647 h 5"/>
                <a:gd name="T14" fmla="*/ 2147483647 w 2"/>
                <a:gd name="T15" fmla="*/ 2147483647 h 5"/>
                <a:gd name="T16" fmla="*/ 2147483647 w 2"/>
                <a:gd name="T17" fmla="*/ 2147483647 h 5"/>
                <a:gd name="T18" fmla="*/ 2147483647 w 2"/>
                <a:gd name="T19" fmla="*/ 2147483647 h 5"/>
                <a:gd name="T20" fmla="*/ 0 w 2"/>
                <a:gd name="T21" fmla="*/ 2147483647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5"/>
                <a:gd name="T35" fmla="*/ 2 w 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5">
                  <a:moveTo>
                    <a:pt x="0" y="4"/>
                  </a:moveTo>
                  <a:lnTo>
                    <a:pt x="0" y="3"/>
                  </a:lnTo>
                  <a:lnTo>
                    <a:pt x="0" y="2"/>
                  </a:lnTo>
                  <a:lnTo>
                    <a:pt x="0" y="0"/>
                  </a:lnTo>
                  <a:lnTo>
                    <a:pt x="1" y="0"/>
                  </a:lnTo>
                  <a:lnTo>
                    <a:pt x="2" y="2"/>
                  </a:lnTo>
                  <a:lnTo>
                    <a:pt x="2" y="3"/>
                  </a:lnTo>
                  <a:lnTo>
                    <a:pt x="2" y="4"/>
                  </a:lnTo>
                  <a:lnTo>
                    <a:pt x="2" y="5"/>
                  </a:lnTo>
                  <a:lnTo>
                    <a:pt x="1" y="4"/>
                  </a:lnTo>
                  <a:lnTo>
                    <a:pt x="0" y="4"/>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34" name="Freeform 391"/>
            <p:cNvSpPr>
              <a:spLocks/>
            </p:cNvSpPr>
            <p:nvPr/>
          </p:nvSpPr>
          <p:spPr bwMode="auto">
            <a:xfrm>
              <a:off x="781" y="2077"/>
              <a:ext cx="17" cy="12"/>
            </a:xfrm>
            <a:custGeom>
              <a:avLst/>
              <a:gdLst>
                <a:gd name="T0" fmla="*/ 2147483647 w 9"/>
                <a:gd name="T1" fmla="*/ 2147483647 h 9"/>
                <a:gd name="T2" fmla="*/ 2147483647 w 9"/>
                <a:gd name="T3" fmla="*/ 2147483647 h 9"/>
                <a:gd name="T4" fmla="*/ 2147483647 w 9"/>
                <a:gd name="T5" fmla="*/ 2147483647 h 9"/>
                <a:gd name="T6" fmla="*/ 2147483647 w 9"/>
                <a:gd name="T7" fmla="*/ 2147483647 h 9"/>
                <a:gd name="T8" fmla="*/ 2147483647 w 9"/>
                <a:gd name="T9" fmla="*/ 2147483647 h 9"/>
                <a:gd name="T10" fmla="*/ 2147483647 w 9"/>
                <a:gd name="T11" fmla="*/ 1 h 9"/>
                <a:gd name="T12" fmla="*/ 2147483647 w 9"/>
                <a:gd name="T13" fmla="*/ 0 h 9"/>
                <a:gd name="T14" fmla="*/ 2147483647 w 9"/>
                <a:gd name="T15" fmla="*/ 0 h 9"/>
                <a:gd name="T16" fmla="*/ 2147483647 w 9"/>
                <a:gd name="T17" fmla="*/ 0 h 9"/>
                <a:gd name="T18" fmla="*/ 2147483647 w 9"/>
                <a:gd name="T19" fmla="*/ 1 h 9"/>
                <a:gd name="T20" fmla="*/ 0 w 9"/>
                <a:gd name="T21" fmla="*/ 1 h 9"/>
                <a:gd name="T22" fmla="*/ 0 w 9"/>
                <a:gd name="T23" fmla="*/ 2147483647 h 9"/>
                <a:gd name="T24" fmla="*/ 0 w 9"/>
                <a:gd name="T25" fmla="*/ 2147483647 h 9"/>
                <a:gd name="T26" fmla="*/ 0 w 9"/>
                <a:gd name="T27" fmla="*/ 2147483647 h 9"/>
                <a:gd name="T28" fmla="*/ 2147483647 w 9"/>
                <a:gd name="T29" fmla="*/ 2147483647 h 9"/>
                <a:gd name="T30" fmla="*/ 2147483647 w 9"/>
                <a:gd name="T31" fmla="*/ 2147483647 h 9"/>
                <a:gd name="T32" fmla="*/ 2147483647 w 9"/>
                <a:gd name="T33" fmla="*/ 2147483647 h 9"/>
                <a:gd name="T34" fmla="*/ 2147483647 w 9"/>
                <a:gd name="T35" fmla="*/ 2147483647 h 9"/>
                <a:gd name="T36" fmla="*/ 2147483647 w 9"/>
                <a:gd name="T37" fmla="*/ 2147483647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9"/>
                <a:gd name="T59" fmla="*/ 9 w 9"/>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9">
                  <a:moveTo>
                    <a:pt x="7" y="9"/>
                  </a:moveTo>
                  <a:lnTo>
                    <a:pt x="9" y="7"/>
                  </a:lnTo>
                  <a:lnTo>
                    <a:pt x="9" y="6"/>
                  </a:lnTo>
                  <a:lnTo>
                    <a:pt x="9" y="5"/>
                  </a:lnTo>
                  <a:lnTo>
                    <a:pt x="9" y="3"/>
                  </a:lnTo>
                  <a:lnTo>
                    <a:pt x="8" y="1"/>
                  </a:lnTo>
                  <a:lnTo>
                    <a:pt x="5" y="0"/>
                  </a:lnTo>
                  <a:lnTo>
                    <a:pt x="4" y="0"/>
                  </a:lnTo>
                  <a:lnTo>
                    <a:pt x="3" y="0"/>
                  </a:lnTo>
                  <a:lnTo>
                    <a:pt x="2" y="1"/>
                  </a:lnTo>
                  <a:lnTo>
                    <a:pt x="0" y="1"/>
                  </a:lnTo>
                  <a:lnTo>
                    <a:pt x="0" y="3"/>
                  </a:lnTo>
                  <a:lnTo>
                    <a:pt x="0" y="4"/>
                  </a:lnTo>
                  <a:lnTo>
                    <a:pt x="0" y="5"/>
                  </a:lnTo>
                  <a:lnTo>
                    <a:pt x="2" y="5"/>
                  </a:lnTo>
                  <a:lnTo>
                    <a:pt x="3" y="7"/>
                  </a:lnTo>
                  <a:lnTo>
                    <a:pt x="4" y="9"/>
                  </a:lnTo>
                  <a:lnTo>
                    <a:pt x="5" y="9"/>
                  </a:lnTo>
                  <a:lnTo>
                    <a:pt x="7" y="9"/>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35" name="Freeform 392"/>
            <p:cNvSpPr>
              <a:spLocks/>
            </p:cNvSpPr>
            <p:nvPr/>
          </p:nvSpPr>
          <p:spPr bwMode="auto">
            <a:xfrm>
              <a:off x="781" y="2078"/>
              <a:ext cx="13" cy="11"/>
            </a:xfrm>
            <a:custGeom>
              <a:avLst/>
              <a:gdLst>
                <a:gd name="T0" fmla="*/ 2147483647 w 7"/>
                <a:gd name="T1" fmla="*/ 2147483647 h 8"/>
                <a:gd name="T2" fmla="*/ 0 w 7"/>
                <a:gd name="T3" fmla="*/ 2147483647 h 8"/>
                <a:gd name="T4" fmla="*/ 0 w 7"/>
                <a:gd name="T5" fmla="*/ 2147483647 h 8"/>
                <a:gd name="T6" fmla="*/ 0 w 7"/>
                <a:gd name="T7" fmla="*/ 2147483647 h 8"/>
                <a:gd name="T8" fmla="*/ 0 w 7"/>
                <a:gd name="T9" fmla="*/ 0 h 8"/>
                <a:gd name="T10" fmla="*/ 2147483647 w 7"/>
                <a:gd name="T11" fmla="*/ 0 h 8"/>
                <a:gd name="T12" fmla="*/ 2147483647 w 7"/>
                <a:gd name="T13" fmla="*/ 0 h 8"/>
                <a:gd name="T14" fmla="*/ 2147483647 w 7"/>
                <a:gd name="T15" fmla="*/ 0 h 8"/>
                <a:gd name="T16" fmla="*/ 2147483647 w 7"/>
                <a:gd name="T17" fmla="*/ 2147483647 h 8"/>
                <a:gd name="T18" fmla="*/ 2147483647 w 7"/>
                <a:gd name="T19" fmla="*/ 2147483647 h 8"/>
                <a:gd name="T20" fmla="*/ 2147483647 w 7"/>
                <a:gd name="T21" fmla="*/ 2147483647 h 8"/>
                <a:gd name="T22" fmla="*/ 2147483647 w 7"/>
                <a:gd name="T23" fmla="*/ 2147483647 h 8"/>
                <a:gd name="T24" fmla="*/ 2147483647 w 7"/>
                <a:gd name="T25" fmla="*/ 2147483647 h 8"/>
                <a:gd name="T26" fmla="*/ 2147483647 w 7"/>
                <a:gd name="T27" fmla="*/ 2147483647 h 8"/>
                <a:gd name="T28" fmla="*/ 2147483647 w 7"/>
                <a:gd name="T29" fmla="*/ 2147483647 h 8"/>
                <a:gd name="T30" fmla="*/ 2147483647 w 7"/>
                <a:gd name="T31" fmla="*/ 2147483647 h 8"/>
                <a:gd name="T32" fmla="*/ 2147483647 w 7"/>
                <a:gd name="T33" fmla="*/ 2147483647 h 8"/>
                <a:gd name="T34" fmla="*/ 2147483647 w 7"/>
                <a:gd name="T35" fmla="*/ 2147483647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8"/>
                <a:gd name="T56" fmla="*/ 7 w 7"/>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8">
                  <a:moveTo>
                    <a:pt x="2" y="4"/>
                  </a:moveTo>
                  <a:lnTo>
                    <a:pt x="0" y="4"/>
                  </a:lnTo>
                  <a:lnTo>
                    <a:pt x="0" y="3"/>
                  </a:lnTo>
                  <a:lnTo>
                    <a:pt x="0" y="2"/>
                  </a:lnTo>
                  <a:lnTo>
                    <a:pt x="0" y="0"/>
                  </a:lnTo>
                  <a:lnTo>
                    <a:pt x="2" y="0"/>
                  </a:lnTo>
                  <a:lnTo>
                    <a:pt x="3" y="0"/>
                  </a:lnTo>
                  <a:lnTo>
                    <a:pt x="4" y="0"/>
                  </a:lnTo>
                  <a:lnTo>
                    <a:pt x="5" y="2"/>
                  </a:lnTo>
                  <a:lnTo>
                    <a:pt x="5" y="3"/>
                  </a:lnTo>
                  <a:lnTo>
                    <a:pt x="7" y="4"/>
                  </a:lnTo>
                  <a:lnTo>
                    <a:pt x="7" y="5"/>
                  </a:lnTo>
                  <a:lnTo>
                    <a:pt x="7" y="6"/>
                  </a:lnTo>
                  <a:lnTo>
                    <a:pt x="7" y="8"/>
                  </a:lnTo>
                  <a:lnTo>
                    <a:pt x="5" y="8"/>
                  </a:lnTo>
                  <a:lnTo>
                    <a:pt x="4" y="8"/>
                  </a:lnTo>
                  <a:lnTo>
                    <a:pt x="3" y="6"/>
                  </a:lnTo>
                  <a:lnTo>
                    <a:pt x="2" y="4"/>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36" name="Freeform 393"/>
            <p:cNvSpPr>
              <a:spLocks/>
            </p:cNvSpPr>
            <p:nvPr/>
          </p:nvSpPr>
          <p:spPr bwMode="auto">
            <a:xfrm>
              <a:off x="785" y="2081"/>
              <a:ext cx="6" cy="4"/>
            </a:xfrm>
            <a:custGeom>
              <a:avLst/>
              <a:gdLst>
                <a:gd name="T0" fmla="*/ 2147483647 w 3"/>
                <a:gd name="T1" fmla="*/ 2055408328 h 3"/>
                <a:gd name="T2" fmla="*/ 2147483647 w 3"/>
                <a:gd name="T3" fmla="*/ 2055408328 h 3"/>
                <a:gd name="T4" fmla="*/ 0 w 3"/>
                <a:gd name="T5" fmla="*/ 2055408328 h 3"/>
                <a:gd name="T6" fmla="*/ 2147483647 w 3"/>
                <a:gd name="T7" fmla="*/ 1 h 3"/>
                <a:gd name="T8" fmla="*/ 2147483647 w 3"/>
                <a:gd name="T9" fmla="*/ 0 h 3"/>
                <a:gd name="T10" fmla="*/ 2147483647 w 3"/>
                <a:gd name="T11" fmla="*/ 1 h 3"/>
                <a:gd name="T12" fmla="*/ 2147483647 w 3"/>
                <a:gd name="T13" fmla="*/ 2055408328 h 3"/>
                <a:gd name="T14" fmla="*/ 2147483647 w 3"/>
                <a:gd name="T15" fmla="*/ 2147483647 h 3"/>
                <a:gd name="T16" fmla="*/ 2147483647 w 3"/>
                <a:gd name="T17" fmla="*/ 2147483647 h 3"/>
                <a:gd name="T18" fmla="*/ 2147483647 w 3"/>
                <a:gd name="T19" fmla="*/ 2055408328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1" y="2"/>
                  </a:moveTo>
                  <a:lnTo>
                    <a:pt x="1" y="2"/>
                  </a:lnTo>
                  <a:lnTo>
                    <a:pt x="0" y="2"/>
                  </a:lnTo>
                  <a:lnTo>
                    <a:pt x="1" y="1"/>
                  </a:lnTo>
                  <a:lnTo>
                    <a:pt x="1" y="0"/>
                  </a:lnTo>
                  <a:lnTo>
                    <a:pt x="2" y="1"/>
                  </a:lnTo>
                  <a:lnTo>
                    <a:pt x="3" y="2"/>
                  </a:lnTo>
                  <a:lnTo>
                    <a:pt x="3" y="3"/>
                  </a:lnTo>
                  <a:lnTo>
                    <a:pt x="2" y="3"/>
                  </a:lnTo>
                  <a:lnTo>
                    <a:pt x="1" y="2"/>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37" name="Freeform 394"/>
            <p:cNvSpPr>
              <a:spLocks/>
            </p:cNvSpPr>
            <p:nvPr/>
          </p:nvSpPr>
          <p:spPr bwMode="auto">
            <a:xfrm>
              <a:off x="724" y="2005"/>
              <a:ext cx="40" cy="45"/>
            </a:xfrm>
            <a:custGeom>
              <a:avLst/>
              <a:gdLst>
                <a:gd name="T0" fmla="*/ 0 w 21"/>
                <a:gd name="T1" fmla="*/ 2147483647 h 34"/>
                <a:gd name="T2" fmla="*/ 2147483647 w 21"/>
                <a:gd name="T3" fmla="*/ 0 h 34"/>
                <a:gd name="T4" fmla="*/ 2147483647 w 21"/>
                <a:gd name="T5" fmla="*/ 2147483647 h 34"/>
                <a:gd name="T6" fmla="*/ 0 w 21"/>
                <a:gd name="T7" fmla="*/ 2147483647 h 34"/>
                <a:gd name="T8" fmla="*/ 0 w 21"/>
                <a:gd name="T9" fmla="*/ 2147483647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12"/>
                  </a:moveTo>
                  <a:lnTo>
                    <a:pt x="21" y="0"/>
                  </a:lnTo>
                  <a:lnTo>
                    <a:pt x="21" y="22"/>
                  </a:lnTo>
                  <a:lnTo>
                    <a:pt x="0" y="34"/>
                  </a:lnTo>
                  <a:lnTo>
                    <a:pt x="0" y="12"/>
                  </a:lnTo>
                  <a:close/>
                </a:path>
              </a:pathLst>
            </a:custGeom>
            <a:solidFill>
              <a:srgbClr val="B3B3B3"/>
            </a:solidFill>
            <a:ln w="9525">
              <a:noFill/>
              <a:round/>
              <a:headEnd/>
              <a:tailEnd/>
            </a:ln>
          </p:spPr>
          <p:txBody>
            <a:bodyPr/>
            <a:lstStyle/>
            <a:p>
              <a:endParaRPr lang="it-IT">
                <a:solidFill>
                  <a:srgbClr val="000000"/>
                </a:solidFill>
                <a:latin typeface="Arial" charset="0"/>
              </a:endParaRPr>
            </a:p>
          </p:txBody>
        </p:sp>
        <p:sp>
          <p:nvSpPr>
            <p:cNvPr id="138" name="Freeform 395"/>
            <p:cNvSpPr>
              <a:spLocks/>
            </p:cNvSpPr>
            <p:nvPr/>
          </p:nvSpPr>
          <p:spPr bwMode="auto">
            <a:xfrm>
              <a:off x="591" y="1997"/>
              <a:ext cx="19" cy="14"/>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1 h 10"/>
                <a:gd name="T14" fmla="*/ 2147483647 w 10"/>
                <a:gd name="T15" fmla="*/ 1 h 10"/>
                <a:gd name="T16" fmla="*/ 2147483647 w 10"/>
                <a:gd name="T17" fmla="*/ 0 h 10"/>
                <a:gd name="T18" fmla="*/ 2147483647 w 10"/>
                <a:gd name="T19" fmla="*/ 0 h 10"/>
                <a:gd name="T20" fmla="*/ 2147483647 w 10"/>
                <a:gd name="T21" fmla="*/ 1 h 10"/>
                <a:gd name="T22" fmla="*/ 0 w 10"/>
                <a:gd name="T23" fmla="*/ 2147483647 h 10"/>
                <a:gd name="T24" fmla="*/ 0 w 10"/>
                <a:gd name="T25" fmla="*/ 2147483647 h 10"/>
                <a:gd name="T26" fmla="*/ 0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214748364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6" y="10"/>
                  </a:moveTo>
                  <a:lnTo>
                    <a:pt x="9" y="8"/>
                  </a:lnTo>
                  <a:lnTo>
                    <a:pt x="10" y="7"/>
                  </a:lnTo>
                  <a:lnTo>
                    <a:pt x="10" y="6"/>
                  </a:lnTo>
                  <a:lnTo>
                    <a:pt x="10" y="5"/>
                  </a:lnTo>
                  <a:lnTo>
                    <a:pt x="9" y="4"/>
                  </a:lnTo>
                  <a:lnTo>
                    <a:pt x="8" y="1"/>
                  </a:lnTo>
                  <a:lnTo>
                    <a:pt x="6" y="1"/>
                  </a:lnTo>
                  <a:lnTo>
                    <a:pt x="5" y="0"/>
                  </a:lnTo>
                  <a:lnTo>
                    <a:pt x="4" y="0"/>
                  </a:lnTo>
                  <a:lnTo>
                    <a:pt x="1" y="1"/>
                  </a:lnTo>
                  <a:lnTo>
                    <a:pt x="0" y="2"/>
                  </a:lnTo>
                  <a:lnTo>
                    <a:pt x="0" y="4"/>
                  </a:lnTo>
                  <a:lnTo>
                    <a:pt x="0" y="5"/>
                  </a:lnTo>
                  <a:lnTo>
                    <a:pt x="1" y="7"/>
                  </a:lnTo>
                  <a:lnTo>
                    <a:pt x="3" y="8"/>
                  </a:lnTo>
                  <a:lnTo>
                    <a:pt x="4" y="10"/>
                  </a:lnTo>
                  <a:lnTo>
                    <a:pt x="5" y="10"/>
                  </a:lnTo>
                  <a:lnTo>
                    <a:pt x="6"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39" name="Freeform 396"/>
            <p:cNvSpPr>
              <a:spLocks/>
            </p:cNvSpPr>
            <p:nvPr/>
          </p:nvSpPr>
          <p:spPr bwMode="auto">
            <a:xfrm>
              <a:off x="591" y="1999"/>
              <a:ext cx="15" cy="12"/>
            </a:xfrm>
            <a:custGeom>
              <a:avLst/>
              <a:gdLst>
                <a:gd name="T0" fmla="*/ 2147483647 w 8"/>
                <a:gd name="T1" fmla="*/ 2147483647 h 9"/>
                <a:gd name="T2" fmla="*/ 0 w 8"/>
                <a:gd name="T3" fmla="*/ 2147483647 h 9"/>
                <a:gd name="T4" fmla="*/ 0 w 8"/>
                <a:gd name="T5" fmla="*/ 2147483647 h 9"/>
                <a:gd name="T6" fmla="*/ 0 w 8"/>
                <a:gd name="T7" fmla="*/ 1 h 9"/>
                <a:gd name="T8" fmla="*/ 2147483647 w 8"/>
                <a:gd name="T9" fmla="*/ 0 h 9"/>
                <a:gd name="T10" fmla="*/ 2147483647 w 8"/>
                <a:gd name="T11" fmla="*/ 0 h 9"/>
                <a:gd name="T12" fmla="*/ 2147483647 w 8"/>
                <a:gd name="T13" fmla="*/ 0 h 9"/>
                <a:gd name="T14" fmla="*/ 2147483647 w 8"/>
                <a:gd name="T15" fmla="*/ 1 h 9"/>
                <a:gd name="T16" fmla="*/ 2147483647 w 8"/>
                <a:gd name="T17" fmla="*/ 2147483647 h 9"/>
                <a:gd name="T18" fmla="*/ 2147483647 w 8"/>
                <a:gd name="T19" fmla="*/ 2147483647 h 9"/>
                <a:gd name="T20" fmla="*/ 2147483647 w 8"/>
                <a:gd name="T21" fmla="*/ 2147483647 h 9"/>
                <a:gd name="T22" fmla="*/ 2147483647 w 8"/>
                <a:gd name="T23" fmla="*/ 2147483647 h 9"/>
                <a:gd name="T24" fmla="*/ 2147483647 w 8"/>
                <a:gd name="T25" fmla="*/ 2147483647 h 9"/>
                <a:gd name="T26" fmla="*/ 2147483647 w 8"/>
                <a:gd name="T27" fmla="*/ 2147483647 h 9"/>
                <a:gd name="T28" fmla="*/ 2147483647 w 8"/>
                <a:gd name="T29" fmla="*/ 2147483647 h 9"/>
                <a:gd name="T30" fmla="*/ 2147483647 w 8"/>
                <a:gd name="T31" fmla="*/ 2147483647 h 9"/>
                <a:gd name="T32" fmla="*/ 2147483647 w 8"/>
                <a:gd name="T33" fmla="*/ 2147483647 h 9"/>
                <a:gd name="T34" fmla="*/ 2147483647 w 8"/>
                <a:gd name="T35" fmla="*/ 2147483647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9"/>
                <a:gd name="T56" fmla="*/ 8 w 8"/>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9">
                  <a:moveTo>
                    <a:pt x="1" y="6"/>
                  </a:moveTo>
                  <a:lnTo>
                    <a:pt x="0" y="4"/>
                  </a:lnTo>
                  <a:lnTo>
                    <a:pt x="0" y="3"/>
                  </a:lnTo>
                  <a:lnTo>
                    <a:pt x="0" y="1"/>
                  </a:lnTo>
                  <a:lnTo>
                    <a:pt x="1" y="0"/>
                  </a:lnTo>
                  <a:lnTo>
                    <a:pt x="3" y="0"/>
                  </a:lnTo>
                  <a:lnTo>
                    <a:pt x="4" y="0"/>
                  </a:lnTo>
                  <a:lnTo>
                    <a:pt x="5" y="1"/>
                  </a:lnTo>
                  <a:lnTo>
                    <a:pt x="6" y="3"/>
                  </a:lnTo>
                  <a:lnTo>
                    <a:pt x="8" y="5"/>
                  </a:lnTo>
                  <a:lnTo>
                    <a:pt x="8" y="6"/>
                  </a:lnTo>
                  <a:lnTo>
                    <a:pt x="8" y="7"/>
                  </a:lnTo>
                  <a:lnTo>
                    <a:pt x="8" y="9"/>
                  </a:lnTo>
                  <a:lnTo>
                    <a:pt x="6" y="9"/>
                  </a:lnTo>
                  <a:lnTo>
                    <a:pt x="5" y="9"/>
                  </a:lnTo>
                  <a:lnTo>
                    <a:pt x="4" y="9"/>
                  </a:lnTo>
                  <a:lnTo>
                    <a:pt x="3" y="7"/>
                  </a:lnTo>
                  <a:lnTo>
                    <a:pt x="1" y="6"/>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40" name="Freeform 397"/>
            <p:cNvSpPr>
              <a:spLocks/>
            </p:cNvSpPr>
            <p:nvPr/>
          </p:nvSpPr>
          <p:spPr bwMode="auto">
            <a:xfrm>
              <a:off x="597" y="2003"/>
              <a:ext cx="6" cy="4"/>
            </a:xfrm>
            <a:custGeom>
              <a:avLst/>
              <a:gdLst>
                <a:gd name="T0" fmla="*/ 0 w 3"/>
                <a:gd name="T1" fmla="*/ 2055408328 h 3"/>
                <a:gd name="T2" fmla="*/ 0 w 3"/>
                <a:gd name="T3" fmla="*/ 1 h 3"/>
                <a:gd name="T4" fmla="*/ 0 w 3"/>
                <a:gd name="T5" fmla="*/ 0 h 3"/>
                <a:gd name="T6" fmla="*/ 2147483647 w 3"/>
                <a:gd name="T7" fmla="*/ 0 h 3"/>
                <a:gd name="T8" fmla="*/ 2147483647 w 3"/>
                <a:gd name="T9" fmla="*/ 1 h 3"/>
                <a:gd name="T10" fmla="*/ 2147483647 w 3"/>
                <a:gd name="T11" fmla="*/ 2055408328 h 3"/>
                <a:gd name="T12" fmla="*/ 2147483647 w 3"/>
                <a:gd name="T13" fmla="*/ 2147483647 h 3"/>
                <a:gd name="T14" fmla="*/ 2147483647 w 3"/>
                <a:gd name="T15" fmla="*/ 2147483647 h 3"/>
                <a:gd name="T16" fmla="*/ 2147483647 w 3"/>
                <a:gd name="T17" fmla="*/ 2147483647 h 3"/>
                <a:gd name="T18" fmla="*/ 0 w 3"/>
                <a:gd name="T19" fmla="*/ 2055408328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2"/>
                  </a:moveTo>
                  <a:lnTo>
                    <a:pt x="0" y="1"/>
                  </a:lnTo>
                  <a:lnTo>
                    <a:pt x="0" y="0"/>
                  </a:lnTo>
                  <a:lnTo>
                    <a:pt x="1" y="0"/>
                  </a:lnTo>
                  <a:lnTo>
                    <a:pt x="2" y="1"/>
                  </a:lnTo>
                  <a:lnTo>
                    <a:pt x="3" y="2"/>
                  </a:lnTo>
                  <a:lnTo>
                    <a:pt x="3" y="3"/>
                  </a:lnTo>
                  <a:lnTo>
                    <a:pt x="2" y="3"/>
                  </a:lnTo>
                  <a:lnTo>
                    <a:pt x="1" y="3"/>
                  </a:lnTo>
                  <a:lnTo>
                    <a:pt x="0" y="2"/>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41" name="Freeform 398"/>
            <p:cNvSpPr>
              <a:spLocks/>
            </p:cNvSpPr>
            <p:nvPr/>
          </p:nvSpPr>
          <p:spPr bwMode="auto">
            <a:xfrm>
              <a:off x="608" y="2004"/>
              <a:ext cx="17" cy="13"/>
            </a:xfrm>
            <a:custGeom>
              <a:avLst/>
              <a:gdLst>
                <a:gd name="T0" fmla="*/ 2147483647 w 9"/>
                <a:gd name="T1" fmla="*/ 1626470855 h 10"/>
                <a:gd name="T2" fmla="*/ 2147483647 w 9"/>
                <a:gd name="T3" fmla="*/ 1251072931 h 10"/>
                <a:gd name="T4" fmla="*/ 2147483647 w 9"/>
                <a:gd name="T5" fmla="*/ 1165438864 h 10"/>
                <a:gd name="T6" fmla="*/ 2147483647 w 9"/>
                <a:gd name="T7" fmla="*/ 962363050 h 10"/>
                <a:gd name="T8" fmla="*/ 2147483647 w 9"/>
                <a:gd name="T9" fmla="*/ 896492637 h 10"/>
                <a:gd name="T10" fmla="*/ 2147483647 w 9"/>
                <a:gd name="T11" fmla="*/ 408141937 h 10"/>
                <a:gd name="T12" fmla="*/ 2147483647 w 9"/>
                <a:gd name="T13" fmla="*/ 1 h 10"/>
                <a:gd name="T14" fmla="*/ 2147483647 w 9"/>
                <a:gd name="T15" fmla="*/ 0 h 10"/>
                <a:gd name="T16" fmla="*/ 2147483647 w 9"/>
                <a:gd name="T17" fmla="*/ 0 h 10"/>
                <a:gd name="T18" fmla="*/ 2147483647 w 9"/>
                <a:gd name="T19" fmla="*/ 0 h 10"/>
                <a:gd name="T20" fmla="*/ 2147483647 w 9"/>
                <a:gd name="T21" fmla="*/ 1 h 10"/>
                <a:gd name="T22" fmla="*/ 0 w 9"/>
                <a:gd name="T23" fmla="*/ 1 h 10"/>
                <a:gd name="T24" fmla="*/ 0 w 9"/>
                <a:gd name="T25" fmla="*/ 408141937 h 10"/>
                <a:gd name="T26" fmla="*/ 0 w 9"/>
                <a:gd name="T27" fmla="*/ 530584335 h 10"/>
                <a:gd name="T28" fmla="*/ 0 w 9"/>
                <a:gd name="T29" fmla="*/ 896492637 h 10"/>
                <a:gd name="T30" fmla="*/ 2147483647 w 9"/>
                <a:gd name="T31" fmla="*/ 962363050 h 10"/>
                <a:gd name="T32" fmla="*/ 2147483647 w 9"/>
                <a:gd name="T33" fmla="*/ 1251072931 h 10"/>
                <a:gd name="T34" fmla="*/ 2147483647 w 9"/>
                <a:gd name="T35" fmla="*/ 1626470855 h 10"/>
                <a:gd name="T36" fmla="*/ 2147483647 w 9"/>
                <a:gd name="T37" fmla="*/ 1626470855 h 10"/>
                <a:gd name="T38" fmla="*/ 2147483647 w 9"/>
                <a:gd name="T39" fmla="*/ 1626470855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0"/>
                <a:gd name="T62" fmla="*/ 9 w 9"/>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0">
                  <a:moveTo>
                    <a:pt x="6" y="10"/>
                  </a:moveTo>
                  <a:lnTo>
                    <a:pt x="9" y="8"/>
                  </a:lnTo>
                  <a:lnTo>
                    <a:pt x="9" y="7"/>
                  </a:lnTo>
                  <a:lnTo>
                    <a:pt x="9" y="6"/>
                  </a:lnTo>
                  <a:lnTo>
                    <a:pt x="9" y="5"/>
                  </a:lnTo>
                  <a:lnTo>
                    <a:pt x="9" y="2"/>
                  </a:lnTo>
                  <a:lnTo>
                    <a:pt x="8" y="1"/>
                  </a:lnTo>
                  <a:lnTo>
                    <a:pt x="5" y="0"/>
                  </a:lnTo>
                  <a:lnTo>
                    <a:pt x="4" y="0"/>
                  </a:lnTo>
                  <a:lnTo>
                    <a:pt x="3" y="0"/>
                  </a:lnTo>
                  <a:lnTo>
                    <a:pt x="1" y="1"/>
                  </a:lnTo>
                  <a:lnTo>
                    <a:pt x="0" y="1"/>
                  </a:lnTo>
                  <a:lnTo>
                    <a:pt x="0" y="2"/>
                  </a:lnTo>
                  <a:lnTo>
                    <a:pt x="0" y="3"/>
                  </a:lnTo>
                  <a:lnTo>
                    <a:pt x="0" y="5"/>
                  </a:lnTo>
                  <a:lnTo>
                    <a:pt x="1" y="6"/>
                  </a:lnTo>
                  <a:lnTo>
                    <a:pt x="1" y="8"/>
                  </a:lnTo>
                  <a:lnTo>
                    <a:pt x="4" y="10"/>
                  </a:lnTo>
                  <a:lnTo>
                    <a:pt x="5" y="10"/>
                  </a:lnTo>
                  <a:lnTo>
                    <a:pt x="6"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42" name="Freeform 399"/>
            <p:cNvSpPr>
              <a:spLocks/>
            </p:cNvSpPr>
            <p:nvPr/>
          </p:nvSpPr>
          <p:spPr bwMode="auto">
            <a:xfrm>
              <a:off x="608" y="2005"/>
              <a:ext cx="15" cy="12"/>
            </a:xfrm>
            <a:custGeom>
              <a:avLst/>
              <a:gdLst>
                <a:gd name="T0" fmla="*/ 2147483647 w 8"/>
                <a:gd name="T1" fmla="*/ 2147483647 h 9"/>
                <a:gd name="T2" fmla="*/ 0 w 8"/>
                <a:gd name="T3" fmla="*/ 2147483647 h 9"/>
                <a:gd name="T4" fmla="*/ 0 w 8"/>
                <a:gd name="T5" fmla="*/ 2055408110 h 9"/>
                <a:gd name="T6" fmla="*/ 0 w 8"/>
                <a:gd name="T7" fmla="*/ 1 h 9"/>
                <a:gd name="T8" fmla="*/ 0 w 8"/>
                <a:gd name="T9" fmla="*/ 0 h 9"/>
                <a:gd name="T10" fmla="*/ 2147483647 w 8"/>
                <a:gd name="T11" fmla="*/ 0 h 9"/>
                <a:gd name="T12" fmla="*/ 2147483647 w 8"/>
                <a:gd name="T13" fmla="*/ 0 h 9"/>
                <a:gd name="T14" fmla="*/ 2147483647 w 8"/>
                <a:gd name="T15" fmla="*/ 1 h 9"/>
                <a:gd name="T16" fmla="*/ 2147483647 w 8"/>
                <a:gd name="T17" fmla="*/ 2055408110 h 9"/>
                <a:gd name="T18" fmla="*/ 2147483647 w 8"/>
                <a:gd name="T19" fmla="*/ 2147483647 h 9"/>
                <a:gd name="T20" fmla="*/ 2147483647 w 8"/>
                <a:gd name="T21" fmla="*/ 2147483647 h 9"/>
                <a:gd name="T22" fmla="*/ 2147483647 w 8"/>
                <a:gd name="T23" fmla="*/ 2147483647 h 9"/>
                <a:gd name="T24" fmla="*/ 2147483647 w 8"/>
                <a:gd name="T25" fmla="*/ 2147483647 h 9"/>
                <a:gd name="T26" fmla="*/ 2147483647 w 8"/>
                <a:gd name="T27" fmla="*/ 2147483647 h 9"/>
                <a:gd name="T28" fmla="*/ 2147483647 w 8"/>
                <a:gd name="T29" fmla="*/ 2147483647 h 9"/>
                <a:gd name="T30" fmla="*/ 2147483647 w 8"/>
                <a:gd name="T31" fmla="*/ 2147483647 h 9"/>
                <a:gd name="T32" fmla="*/ 2147483647 w 8"/>
                <a:gd name="T33" fmla="*/ 214748364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9"/>
                <a:gd name="T53" fmla="*/ 8 w 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9">
                  <a:moveTo>
                    <a:pt x="1" y="5"/>
                  </a:moveTo>
                  <a:lnTo>
                    <a:pt x="0" y="4"/>
                  </a:lnTo>
                  <a:lnTo>
                    <a:pt x="0" y="2"/>
                  </a:lnTo>
                  <a:lnTo>
                    <a:pt x="0" y="1"/>
                  </a:lnTo>
                  <a:lnTo>
                    <a:pt x="0" y="0"/>
                  </a:lnTo>
                  <a:lnTo>
                    <a:pt x="1" y="0"/>
                  </a:lnTo>
                  <a:lnTo>
                    <a:pt x="4" y="0"/>
                  </a:lnTo>
                  <a:lnTo>
                    <a:pt x="5" y="1"/>
                  </a:lnTo>
                  <a:lnTo>
                    <a:pt x="6" y="2"/>
                  </a:lnTo>
                  <a:lnTo>
                    <a:pt x="6" y="5"/>
                  </a:lnTo>
                  <a:lnTo>
                    <a:pt x="8" y="6"/>
                  </a:lnTo>
                  <a:lnTo>
                    <a:pt x="6" y="7"/>
                  </a:lnTo>
                  <a:lnTo>
                    <a:pt x="6" y="9"/>
                  </a:lnTo>
                  <a:lnTo>
                    <a:pt x="5" y="9"/>
                  </a:lnTo>
                  <a:lnTo>
                    <a:pt x="4" y="9"/>
                  </a:lnTo>
                  <a:lnTo>
                    <a:pt x="1" y="7"/>
                  </a:lnTo>
                  <a:lnTo>
                    <a:pt x="1" y="5"/>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43" name="Freeform 400"/>
            <p:cNvSpPr>
              <a:spLocks/>
            </p:cNvSpPr>
            <p:nvPr/>
          </p:nvSpPr>
          <p:spPr bwMode="auto">
            <a:xfrm>
              <a:off x="610" y="2007"/>
              <a:ext cx="8" cy="6"/>
            </a:xfrm>
            <a:custGeom>
              <a:avLst/>
              <a:gdLst>
                <a:gd name="T0" fmla="*/ 2147483647 w 4"/>
                <a:gd name="T1" fmla="*/ 1955666 h 5"/>
                <a:gd name="T2" fmla="*/ 0 w 4"/>
                <a:gd name="T3" fmla="*/ 1629722 h 5"/>
                <a:gd name="T4" fmla="*/ 0 w 4"/>
                <a:gd name="T5" fmla="*/ 1 h 5"/>
                <a:gd name="T6" fmla="*/ 2147483647 w 4"/>
                <a:gd name="T7" fmla="*/ 1 h 5"/>
                <a:gd name="T8" fmla="*/ 2147483647 w 4"/>
                <a:gd name="T9" fmla="*/ 0 h 5"/>
                <a:gd name="T10" fmla="*/ 2147483647 w 4"/>
                <a:gd name="T11" fmla="*/ 1 h 5"/>
                <a:gd name="T12" fmla="*/ 2147483647 w 4"/>
                <a:gd name="T13" fmla="*/ 1629722 h 5"/>
                <a:gd name="T14" fmla="*/ 2147483647 w 4"/>
                <a:gd name="T15" fmla="*/ 1955666 h 5"/>
                <a:gd name="T16" fmla="*/ 2147483647 w 4"/>
                <a:gd name="T17" fmla="*/ 2346799 h 5"/>
                <a:gd name="T18" fmla="*/ 2147483647 w 4"/>
                <a:gd name="T19" fmla="*/ 2346799 h 5"/>
                <a:gd name="T20" fmla="*/ 2147483647 w 4"/>
                <a:gd name="T21" fmla="*/ 195566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5"/>
                <a:gd name="T35" fmla="*/ 4 w 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5">
                  <a:moveTo>
                    <a:pt x="2" y="4"/>
                  </a:moveTo>
                  <a:lnTo>
                    <a:pt x="0" y="3"/>
                  </a:lnTo>
                  <a:lnTo>
                    <a:pt x="0" y="1"/>
                  </a:lnTo>
                  <a:lnTo>
                    <a:pt x="2" y="1"/>
                  </a:lnTo>
                  <a:lnTo>
                    <a:pt x="2" y="0"/>
                  </a:lnTo>
                  <a:lnTo>
                    <a:pt x="3" y="1"/>
                  </a:lnTo>
                  <a:lnTo>
                    <a:pt x="4" y="3"/>
                  </a:lnTo>
                  <a:lnTo>
                    <a:pt x="4" y="4"/>
                  </a:lnTo>
                  <a:lnTo>
                    <a:pt x="4" y="5"/>
                  </a:lnTo>
                  <a:lnTo>
                    <a:pt x="3" y="5"/>
                  </a:lnTo>
                  <a:lnTo>
                    <a:pt x="2" y="4"/>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44" name="Freeform 401"/>
            <p:cNvSpPr>
              <a:spLocks/>
            </p:cNvSpPr>
            <p:nvPr/>
          </p:nvSpPr>
          <p:spPr bwMode="auto">
            <a:xfrm>
              <a:off x="584" y="2000"/>
              <a:ext cx="19" cy="13"/>
            </a:xfrm>
            <a:custGeom>
              <a:avLst/>
              <a:gdLst>
                <a:gd name="T0" fmla="*/ 2147483647 w 10"/>
                <a:gd name="T1" fmla="*/ 1626470855 h 10"/>
                <a:gd name="T2" fmla="*/ 2147483647 w 10"/>
                <a:gd name="T3" fmla="*/ 1515072088 h 10"/>
                <a:gd name="T4" fmla="*/ 2147483647 w 10"/>
                <a:gd name="T5" fmla="*/ 1251072931 h 10"/>
                <a:gd name="T6" fmla="*/ 2147483647 w 10"/>
                <a:gd name="T7" fmla="*/ 962363050 h 10"/>
                <a:gd name="T8" fmla="*/ 2147483647 w 10"/>
                <a:gd name="T9" fmla="*/ 896492637 h 10"/>
                <a:gd name="T10" fmla="*/ 2147483647 w 10"/>
                <a:gd name="T11" fmla="*/ 530584335 h 10"/>
                <a:gd name="T12" fmla="*/ 2147483647 w 10"/>
                <a:gd name="T13" fmla="*/ 408141937 h 10"/>
                <a:gd name="T14" fmla="*/ 2147483647 w 10"/>
                <a:gd name="T15" fmla="*/ 0 h 10"/>
                <a:gd name="T16" fmla="*/ 2147483647 w 10"/>
                <a:gd name="T17" fmla="*/ 0 h 10"/>
                <a:gd name="T18" fmla="*/ 2147483647 w 10"/>
                <a:gd name="T19" fmla="*/ 0 h 10"/>
                <a:gd name="T20" fmla="*/ 2147483647 w 10"/>
                <a:gd name="T21" fmla="*/ 408141937 h 10"/>
                <a:gd name="T22" fmla="*/ 0 w 10"/>
                <a:gd name="T23" fmla="*/ 408141937 h 10"/>
                <a:gd name="T24" fmla="*/ 0 w 10"/>
                <a:gd name="T25" fmla="*/ 689609094 h 10"/>
                <a:gd name="T26" fmla="*/ 0 w 10"/>
                <a:gd name="T27" fmla="*/ 896492637 h 10"/>
                <a:gd name="T28" fmla="*/ 2147483647 w 10"/>
                <a:gd name="T29" fmla="*/ 962363050 h 10"/>
                <a:gd name="T30" fmla="*/ 2147483647 w 10"/>
                <a:gd name="T31" fmla="*/ 1515072088 h 10"/>
                <a:gd name="T32" fmla="*/ 2147483647 w 10"/>
                <a:gd name="T33" fmla="*/ 1515072088 h 10"/>
                <a:gd name="T34" fmla="*/ 2147483647 w 10"/>
                <a:gd name="T35" fmla="*/ 1626470855 h 10"/>
                <a:gd name="T36" fmla="*/ 2147483647 w 10"/>
                <a:gd name="T37" fmla="*/ 1626470855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7" y="10"/>
                  </a:moveTo>
                  <a:lnTo>
                    <a:pt x="9" y="9"/>
                  </a:lnTo>
                  <a:lnTo>
                    <a:pt x="10" y="8"/>
                  </a:lnTo>
                  <a:lnTo>
                    <a:pt x="10" y="6"/>
                  </a:lnTo>
                  <a:lnTo>
                    <a:pt x="10" y="5"/>
                  </a:lnTo>
                  <a:lnTo>
                    <a:pt x="9" y="3"/>
                  </a:lnTo>
                  <a:lnTo>
                    <a:pt x="8" y="2"/>
                  </a:lnTo>
                  <a:lnTo>
                    <a:pt x="7" y="0"/>
                  </a:lnTo>
                  <a:lnTo>
                    <a:pt x="5" y="0"/>
                  </a:lnTo>
                  <a:lnTo>
                    <a:pt x="4" y="0"/>
                  </a:lnTo>
                  <a:lnTo>
                    <a:pt x="2" y="2"/>
                  </a:lnTo>
                  <a:lnTo>
                    <a:pt x="0" y="2"/>
                  </a:lnTo>
                  <a:lnTo>
                    <a:pt x="0" y="4"/>
                  </a:lnTo>
                  <a:lnTo>
                    <a:pt x="0" y="5"/>
                  </a:lnTo>
                  <a:lnTo>
                    <a:pt x="2" y="6"/>
                  </a:lnTo>
                  <a:lnTo>
                    <a:pt x="3" y="9"/>
                  </a:lnTo>
                  <a:lnTo>
                    <a:pt x="4" y="9"/>
                  </a:lnTo>
                  <a:lnTo>
                    <a:pt x="5" y="10"/>
                  </a:lnTo>
                  <a:lnTo>
                    <a:pt x="7"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45" name="Freeform 402"/>
            <p:cNvSpPr>
              <a:spLocks/>
            </p:cNvSpPr>
            <p:nvPr/>
          </p:nvSpPr>
          <p:spPr bwMode="auto">
            <a:xfrm>
              <a:off x="584" y="2003"/>
              <a:ext cx="15" cy="10"/>
            </a:xfrm>
            <a:custGeom>
              <a:avLst/>
              <a:gdLst>
                <a:gd name="T0" fmla="*/ 2147483647 w 8"/>
                <a:gd name="T1" fmla="*/ 37158272 h 8"/>
                <a:gd name="T2" fmla="*/ 0 w 8"/>
                <a:gd name="T3" fmla="*/ 25843938 h 8"/>
                <a:gd name="T4" fmla="*/ 0 w 8"/>
                <a:gd name="T5" fmla="*/ 21139180 h 8"/>
                <a:gd name="T6" fmla="*/ 0 w 8"/>
                <a:gd name="T7" fmla="*/ 0 h 8"/>
                <a:gd name="T8" fmla="*/ 2147483647 w 8"/>
                <a:gd name="T9" fmla="*/ 0 h 8"/>
                <a:gd name="T10" fmla="*/ 2147483647 w 8"/>
                <a:gd name="T11" fmla="*/ 0 h 8"/>
                <a:gd name="T12" fmla="*/ 2147483647 w 8"/>
                <a:gd name="T13" fmla="*/ 0 h 8"/>
                <a:gd name="T14" fmla="*/ 2147483647 w 8"/>
                <a:gd name="T15" fmla="*/ 1 h 8"/>
                <a:gd name="T16" fmla="*/ 2147483647 w 8"/>
                <a:gd name="T17" fmla="*/ 21139180 h 8"/>
                <a:gd name="T18" fmla="*/ 2147483647 w 8"/>
                <a:gd name="T19" fmla="*/ 25843938 h 8"/>
                <a:gd name="T20" fmla="*/ 2147483647 w 8"/>
                <a:gd name="T21" fmla="*/ 61829271 h 8"/>
                <a:gd name="T22" fmla="*/ 2147483647 w 8"/>
                <a:gd name="T23" fmla="*/ 62811310 h 8"/>
                <a:gd name="T24" fmla="*/ 2147483647 w 8"/>
                <a:gd name="T25" fmla="*/ 77862503 h 8"/>
                <a:gd name="T26" fmla="*/ 2147483647 w 8"/>
                <a:gd name="T27" fmla="*/ 77862503 h 8"/>
                <a:gd name="T28" fmla="*/ 2147483647 w 8"/>
                <a:gd name="T29" fmla="*/ 62811310 h 8"/>
                <a:gd name="T30" fmla="*/ 2147483647 w 8"/>
                <a:gd name="T31" fmla="*/ 62811310 h 8"/>
                <a:gd name="T32" fmla="*/ 2147483647 w 8"/>
                <a:gd name="T33" fmla="*/ 3715827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8"/>
                <a:gd name="T53" fmla="*/ 8 w 8"/>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8">
                  <a:moveTo>
                    <a:pt x="2" y="4"/>
                  </a:moveTo>
                  <a:lnTo>
                    <a:pt x="0" y="3"/>
                  </a:lnTo>
                  <a:lnTo>
                    <a:pt x="0" y="2"/>
                  </a:lnTo>
                  <a:lnTo>
                    <a:pt x="0" y="0"/>
                  </a:lnTo>
                  <a:lnTo>
                    <a:pt x="2" y="0"/>
                  </a:lnTo>
                  <a:lnTo>
                    <a:pt x="3" y="0"/>
                  </a:lnTo>
                  <a:lnTo>
                    <a:pt x="4" y="0"/>
                  </a:lnTo>
                  <a:lnTo>
                    <a:pt x="5" y="1"/>
                  </a:lnTo>
                  <a:lnTo>
                    <a:pt x="7" y="2"/>
                  </a:lnTo>
                  <a:lnTo>
                    <a:pt x="8" y="3"/>
                  </a:lnTo>
                  <a:lnTo>
                    <a:pt x="8" y="6"/>
                  </a:lnTo>
                  <a:lnTo>
                    <a:pt x="8" y="7"/>
                  </a:lnTo>
                  <a:lnTo>
                    <a:pt x="7" y="8"/>
                  </a:lnTo>
                  <a:lnTo>
                    <a:pt x="5" y="8"/>
                  </a:lnTo>
                  <a:lnTo>
                    <a:pt x="4" y="7"/>
                  </a:lnTo>
                  <a:lnTo>
                    <a:pt x="3" y="7"/>
                  </a:lnTo>
                  <a:lnTo>
                    <a:pt x="2" y="4"/>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46" name="Freeform 403"/>
            <p:cNvSpPr>
              <a:spLocks/>
            </p:cNvSpPr>
            <p:nvPr/>
          </p:nvSpPr>
          <p:spPr bwMode="auto">
            <a:xfrm>
              <a:off x="589" y="2005"/>
              <a:ext cx="8" cy="6"/>
            </a:xfrm>
            <a:custGeom>
              <a:avLst/>
              <a:gdLst>
                <a:gd name="T0" fmla="*/ 0 w 4"/>
                <a:gd name="T1" fmla="*/ 2147483647 h 4"/>
                <a:gd name="T2" fmla="*/ 0 w 4"/>
                <a:gd name="T3" fmla="*/ 2147483647 h 4"/>
                <a:gd name="T4" fmla="*/ 0 w 4"/>
                <a:gd name="T5" fmla="*/ 0 h 4"/>
                <a:gd name="T6" fmla="*/ 2147483647 w 4"/>
                <a:gd name="T7" fmla="*/ 0 h 4"/>
                <a:gd name="T8" fmla="*/ 2147483647 w 4"/>
                <a:gd name="T9" fmla="*/ 2147483647 h 4"/>
                <a:gd name="T10" fmla="*/ 2147483647 w 4"/>
                <a:gd name="T11" fmla="*/ 2147483647 h 4"/>
                <a:gd name="T12" fmla="*/ 2147483647 w 4"/>
                <a:gd name="T13" fmla="*/ 2147483647 h 4"/>
                <a:gd name="T14" fmla="*/ 2147483647 w 4"/>
                <a:gd name="T15" fmla="*/ 2147483647 h 4"/>
                <a:gd name="T16" fmla="*/ 2147483647 w 4"/>
                <a:gd name="T17" fmla="*/ 2147483647 h 4"/>
                <a:gd name="T18" fmla="*/ 0 w 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2"/>
                  </a:moveTo>
                  <a:lnTo>
                    <a:pt x="0" y="1"/>
                  </a:lnTo>
                  <a:lnTo>
                    <a:pt x="0" y="0"/>
                  </a:lnTo>
                  <a:lnTo>
                    <a:pt x="1" y="0"/>
                  </a:lnTo>
                  <a:lnTo>
                    <a:pt x="2" y="1"/>
                  </a:lnTo>
                  <a:lnTo>
                    <a:pt x="4" y="2"/>
                  </a:lnTo>
                  <a:lnTo>
                    <a:pt x="4" y="4"/>
                  </a:lnTo>
                  <a:lnTo>
                    <a:pt x="2" y="4"/>
                  </a:lnTo>
                  <a:lnTo>
                    <a:pt x="1" y="4"/>
                  </a:lnTo>
                  <a:lnTo>
                    <a:pt x="0" y="2"/>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47" name="Freeform 404"/>
            <p:cNvSpPr>
              <a:spLocks/>
            </p:cNvSpPr>
            <p:nvPr/>
          </p:nvSpPr>
          <p:spPr bwMode="auto">
            <a:xfrm>
              <a:off x="601" y="2007"/>
              <a:ext cx="17" cy="13"/>
            </a:xfrm>
            <a:custGeom>
              <a:avLst/>
              <a:gdLst>
                <a:gd name="T0" fmla="*/ 2147483647 w 9"/>
                <a:gd name="T1" fmla="*/ 1626470855 h 10"/>
                <a:gd name="T2" fmla="*/ 2147483647 w 9"/>
                <a:gd name="T3" fmla="*/ 1251072931 h 10"/>
                <a:gd name="T4" fmla="*/ 2147483647 w 9"/>
                <a:gd name="T5" fmla="*/ 962363050 h 10"/>
                <a:gd name="T6" fmla="*/ 2147483647 w 9"/>
                <a:gd name="T7" fmla="*/ 689609094 h 10"/>
                <a:gd name="T8" fmla="*/ 2147483647 w 9"/>
                <a:gd name="T9" fmla="*/ 530584335 h 10"/>
                <a:gd name="T10" fmla="*/ 2147483647 w 9"/>
                <a:gd name="T11" fmla="*/ 1 h 10"/>
                <a:gd name="T12" fmla="*/ 2147483647 w 9"/>
                <a:gd name="T13" fmla="*/ 0 h 10"/>
                <a:gd name="T14" fmla="*/ 2147483647 w 9"/>
                <a:gd name="T15" fmla="*/ 0 h 10"/>
                <a:gd name="T16" fmla="*/ 2147483647 w 9"/>
                <a:gd name="T17" fmla="*/ 0 h 10"/>
                <a:gd name="T18" fmla="*/ 2147483647 w 9"/>
                <a:gd name="T19" fmla="*/ 1 h 10"/>
                <a:gd name="T20" fmla="*/ 0 w 9"/>
                <a:gd name="T21" fmla="*/ 1 h 10"/>
                <a:gd name="T22" fmla="*/ 0 w 9"/>
                <a:gd name="T23" fmla="*/ 689609094 h 10"/>
                <a:gd name="T24" fmla="*/ 0 w 9"/>
                <a:gd name="T25" fmla="*/ 896492637 h 10"/>
                <a:gd name="T26" fmla="*/ 2147483647 w 9"/>
                <a:gd name="T27" fmla="*/ 962363050 h 10"/>
                <a:gd name="T28" fmla="*/ 2147483647 w 9"/>
                <a:gd name="T29" fmla="*/ 1251072931 h 10"/>
                <a:gd name="T30" fmla="*/ 2147483647 w 9"/>
                <a:gd name="T31" fmla="*/ 1515072088 h 10"/>
                <a:gd name="T32" fmla="*/ 2147483647 w 9"/>
                <a:gd name="T33" fmla="*/ 1626470855 h 10"/>
                <a:gd name="T34" fmla="*/ 2147483647 w 9"/>
                <a:gd name="T35" fmla="*/ 1626470855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0"/>
                <a:gd name="T56" fmla="*/ 9 w 9"/>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0">
                  <a:moveTo>
                    <a:pt x="7" y="10"/>
                  </a:moveTo>
                  <a:lnTo>
                    <a:pt x="9" y="8"/>
                  </a:lnTo>
                  <a:lnTo>
                    <a:pt x="9" y="6"/>
                  </a:lnTo>
                  <a:lnTo>
                    <a:pt x="9" y="4"/>
                  </a:lnTo>
                  <a:lnTo>
                    <a:pt x="9" y="3"/>
                  </a:lnTo>
                  <a:lnTo>
                    <a:pt x="8" y="1"/>
                  </a:lnTo>
                  <a:lnTo>
                    <a:pt x="5" y="0"/>
                  </a:lnTo>
                  <a:lnTo>
                    <a:pt x="4" y="0"/>
                  </a:lnTo>
                  <a:lnTo>
                    <a:pt x="3" y="0"/>
                  </a:lnTo>
                  <a:lnTo>
                    <a:pt x="1" y="1"/>
                  </a:lnTo>
                  <a:lnTo>
                    <a:pt x="0" y="1"/>
                  </a:lnTo>
                  <a:lnTo>
                    <a:pt x="0" y="4"/>
                  </a:lnTo>
                  <a:lnTo>
                    <a:pt x="0" y="5"/>
                  </a:lnTo>
                  <a:lnTo>
                    <a:pt x="1" y="6"/>
                  </a:lnTo>
                  <a:lnTo>
                    <a:pt x="3" y="8"/>
                  </a:lnTo>
                  <a:lnTo>
                    <a:pt x="4" y="9"/>
                  </a:lnTo>
                  <a:lnTo>
                    <a:pt x="5" y="10"/>
                  </a:lnTo>
                  <a:lnTo>
                    <a:pt x="7" y="10"/>
                  </a:lnTo>
                  <a:close/>
                </a:path>
              </a:pathLst>
            </a:custGeom>
            <a:solidFill>
              <a:srgbClr val="000000"/>
            </a:solidFill>
            <a:ln w="9525">
              <a:noFill/>
              <a:round/>
              <a:headEnd/>
              <a:tailEnd/>
            </a:ln>
          </p:spPr>
          <p:txBody>
            <a:bodyPr/>
            <a:lstStyle/>
            <a:p>
              <a:endParaRPr lang="it-IT">
                <a:solidFill>
                  <a:srgbClr val="000000"/>
                </a:solidFill>
                <a:latin typeface="Arial" charset="0"/>
              </a:endParaRPr>
            </a:p>
          </p:txBody>
        </p:sp>
        <p:sp>
          <p:nvSpPr>
            <p:cNvPr id="148" name="Freeform 405"/>
            <p:cNvSpPr>
              <a:spLocks/>
            </p:cNvSpPr>
            <p:nvPr/>
          </p:nvSpPr>
          <p:spPr bwMode="auto">
            <a:xfrm>
              <a:off x="601" y="2007"/>
              <a:ext cx="13" cy="13"/>
            </a:xfrm>
            <a:custGeom>
              <a:avLst/>
              <a:gdLst>
                <a:gd name="T0" fmla="*/ 2147483647 w 7"/>
                <a:gd name="T1" fmla="*/ 962363050 h 10"/>
                <a:gd name="T2" fmla="*/ 0 w 7"/>
                <a:gd name="T3" fmla="*/ 896492637 h 10"/>
                <a:gd name="T4" fmla="*/ 0 w 7"/>
                <a:gd name="T5" fmla="*/ 689609094 h 10"/>
                <a:gd name="T6" fmla="*/ 0 w 7"/>
                <a:gd name="T7" fmla="*/ 1 h 10"/>
                <a:gd name="T8" fmla="*/ 2147483647 w 7"/>
                <a:gd name="T9" fmla="*/ 1 h 10"/>
                <a:gd name="T10" fmla="*/ 2147483647 w 7"/>
                <a:gd name="T11" fmla="*/ 0 h 10"/>
                <a:gd name="T12" fmla="*/ 2147483647 w 7"/>
                <a:gd name="T13" fmla="*/ 1 h 10"/>
                <a:gd name="T14" fmla="*/ 2147483647 w 7"/>
                <a:gd name="T15" fmla="*/ 530584335 h 10"/>
                <a:gd name="T16" fmla="*/ 2147483647 w 7"/>
                <a:gd name="T17" fmla="*/ 689609094 h 10"/>
                <a:gd name="T18" fmla="*/ 2147483647 w 7"/>
                <a:gd name="T19" fmla="*/ 896492637 h 10"/>
                <a:gd name="T20" fmla="*/ 2147483647 w 7"/>
                <a:gd name="T21" fmla="*/ 1251072931 h 10"/>
                <a:gd name="T22" fmla="*/ 2147483647 w 7"/>
                <a:gd name="T23" fmla="*/ 1515072088 h 10"/>
                <a:gd name="T24" fmla="*/ 2147483647 w 7"/>
                <a:gd name="T25" fmla="*/ 1626470855 h 10"/>
                <a:gd name="T26" fmla="*/ 2147483647 w 7"/>
                <a:gd name="T27" fmla="*/ 1626470855 h 10"/>
                <a:gd name="T28" fmla="*/ 2147483647 w 7"/>
                <a:gd name="T29" fmla="*/ 1515072088 h 10"/>
                <a:gd name="T30" fmla="*/ 2147483647 w 7"/>
                <a:gd name="T31" fmla="*/ 1251072931 h 10"/>
                <a:gd name="T32" fmla="*/ 2147483647 w 7"/>
                <a:gd name="T33" fmla="*/ 96236305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0"/>
                <a:gd name="T53" fmla="*/ 7 w 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0">
                  <a:moveTo>
                    <a:pt x="1" y="6"/>
                  </a:moveTo>
                  <a:lnTo>
                    <a:pt x="0" y="5"/>
                  </a:lnTo>
                  <a:lnTo>
                    <a:pt x="0" y="4"/>
                  </a:lnTo>
                  <a:lnTo>
                    <a:pt x="0" y="1"/>
                  </a:lnTo>
                  <a:lnTo>
                    <a:pt x="1" y="1"/>
                  </a:lnTo>
                  <a:lnTo>
                    <a:pt x="3" y="0"/>
                  </a:lnTo>
                  <a:lnTo>
                    <a:pt x="4" y="1"/>
                  </a:lnTo>
                  <a:lnTo>
                    <a:pt x="5" y="3"/>
                  </a:lnTo>
                  <a:lnTo>
                    <a:pt x="7" y="4"/>
                  </a:lnTo>
                  <a:lnTo>
                    <a:pt x="7" y="5"/>
                  </a:lnTo>
                  <a:lnTo>
                    <a:pt x="7" y="8"/>
                  </a:lnTo>
                  <a:lnTo>
                    <a:pt x="7" y="9"/>
                  </a:lnTo>
                  <a:lnTo>
                    <a:pt x="7" y="10"/>
                  </a:lnTo>
                  <a:lnTo>
                    <a:pt x="5" y="10"/>
                  </a:lnTo>
                  <a:lnTo>
                    <a:pt x="4" y="9"/>
                  </a:lnTo>
                  <a:lnTo>
                    <a:pt x="3" y="8"/>
                  </a:lnTo>
                  <a:lnTo>
                    <a:pt x="1" y="6"/>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49" name="Freeform 406"/>
            <p:cNvSpPr>
              <a:spLocks/>
            </p:cNvSpPr>
            <p:nvPr/>
          </p:nvSpPr>
          <p:spPr bwMode="auto">
            <a:xfrm>
              <a:off x="603" y="2011"/>
              <a:ext cx="7" cy="6"/>
            </a:xfrm>
            <a:custGeom>
              <a:avLst/>
              <a:gdLst>
                <a:gd name="T0" fmla="*/ 2147483647 w 4"/>
                <a:gd name="T1" fmla="*/ 1629722 h 5"/>
                <a:gd name="T2" fmla="*/ 2147483647 w 4"/>
                <a:gd name="T3" fmla="*/ 2 h 5"/>
                <a:gd name="T4" fmla="*/ 0 w 4"/>
                <a:gd name="T5" fmla="*/ 1 h 5"/>
                <a:gd name="T6" fmla="*/ 2147483647 w 4"/>
                <a:gd name="T7" fmla="*/ 1 h 5"/>
                <a:gd name="T8" fmla="*/ 2147483647 w 4"/>
                <a:gd name="T9" fmla="*/ 0 h 5"/>
                <a:gd name="T10" fmla="*/ 2147483647 w 4"/>
                <a:gd name="T11" fmla="*/ 1 h 5"/>
                <a:gd name="T12" fmla="*/ 2147483647 w 4"/>
                <a:gd name="T13" fmla="*/ 1 h 5"/>
                <a:gd name="T14" fmla="*/ 2147483647 w 4"/>
                <a:gd name="T15" fmla="*/ 2 h 5"/>
                <a:gd name="T16" fmla="*/ 2147483647 w 4"/>
                <a:gd name="T17" fmla="*/ 1629722 h 5"/>
                <a:gd name="T18" fmla="*/ 2147483647 w 4"/>
                <a:gd name="T19" fmla="*/ 2346799 h 5"/>
                <a:gd name="T20" fmla="*/ 2147483647 w 4"/>
                <a:gd name="T21" fmla="*/ 2346799 h 5"/>
                <a:gd name="T22" fmla="*/ 2147483647 w 4"/>
                <a:gd name="T23" fmla="*/ 1629722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5"/>
                <a:gd name="T38" fmla="*/ 4 w 4"/>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5">
                  <a:moveTo>
                    <a:pt x="2" y="3"/>
                  </a:moveTo>
                  <a:lnTo>
                    <a:pt x="2" y="2"/>
                  </a:lnTo>
                  <a:lnTo>
                    <a:pt x="0" y="1"/>
                  </a:lnTo>
                  <a:lnTo>
                    <a:pt x="2" y="1"/>
                  </a:lnTo>
                  <a:lnTo>
                    <a:pt x="2" y="0"/>
                  </a:lnTo>
                  <a:lnTo>
                    <a:pt x="3" y="1"/>
                  </a:lnTo>
                  <a:lnTo>
                    <a:pt x="4" y="1"/>
                  </a:lnTo>
                  <a:lnTo>
                    <a:pt x="4" y="2"/>
                  </a:lnTo>
                  <a:lnTo>
                    <a:pt x="4" y="3"/>
                  </a:lnTo>
                  <a:lnTo>
                    <a:pt x="4" y="5"/>
                  </a:lnTo>
                  <a:lnTo>
                    <a:pt x="3" y="5"/>
                  </a:lnTo>
                  <a:lnTo>
                    <a:pt x="2" y="3"/>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50" name="Freeform 407"/>
            <p:cNvSpPr>
              <a:spLocks/>
            </p:cNvSpPr>
            <p:nvPr/>
          </p:nvSpPr>
          <p:spPr bwMode="auto">
            <a:xfrm>
              <a:off x="572" y="1945"/>
              <a:ext cx="192" cy="76"/>
            </a:xfrm>
            <a:custGeom>
              <a:avLst/>
              <a:gdLst>
                <a:gd name="T0" fmla="*/ 0 w 101"/>
                <a:gd name="T1" fmla="*/ 2147483647 h 57"/>
                <a:gd name="T2" fmla="*/ 2147483647 w 101"/>
                <a:gd name="T3" fmla="*/ 0 h 57"/>
                <a:gd name="T4" fmla="*/ 2147483647 w 101"/>
                <a:gd name="T5" fmla="*/ 2147483647 h 57"/>
                <a:gd name="T6" fmla="*/ 2147483647 w 101"/>
                <a:gd name="T7" fmla="*/ 2147483647 h 57"/>
                <a:gd name="T8" fmla="*/ 0 w 101"/>
                <a:gd name="T9" fmla="*/ 2147483647 h 57"/>
                <a:gd name="T10" fmla="*/ 0 60000 65536"/>
                <a:gd name="T11" fmla="*/ 0 60000 65536"/>
                <a:gd name="T12" fmla="*/ 0 60000 65536"/>
                <a:gd name="T13" fmla="*/ 0 60000 65536"/>
                <a:gd name="T14" fmla="*/ 0 60000 65536"/>
                <a:gd name="T15" fmla="*/ 0 w 101"/>
                <a:gd name="T16" fmla="*/ 0 h 57"/>
                <a:gd name="T17" fmla="*/ 101 w 101"/>
                <a:gd name="T18" fmla="*/ 57 h 57"/>
              </a:gdLst>
              <a:ahLst/>
              <a:cxnLst>
                <a:cxn ang="T10">
                  <a:pos x="T0" y="T1"/>
                </a:cxn>
                <a:cxn ang="T11">
                  <a:pos x="T2" y="T3"/>
                </a:cxn>
                <a:cxn ang="T12">
                  <a:pos x="T4" y="T5"/>
                </a:cxn>
                <a:cxn ang="T13">
                  <a:pos x="T6" y="T7"/>
                </a:cxn>
                <a:cxn ang="T14">
                  <a:pos x="T8" y="T9"/>
                </a:cxn>
              </a:cxnLst>
              <a:rect l="T15" t="T16" r="T17" b="T18"/>
              <a:pathLst>
                <a:path w="101" h="57">
                  <a:moveTo>
                    <a:pt x="0" y="12"/>
                  </a:moveTo>
                  <a:lnTo>
                    <a:pt x="19" y="0"/>
                  </a:lnTo>
                  <a:lnTo>
                    <a:pt x="101" y="45"/>
                  </a:lnTo>
                  <a:lnTo>
                    <a:pt x="80" y="57"/>
                  </a:lnTo>
                  <a:lnTo>
                    <a:pt x="0" y="12"/>
                  </a:lnTo>
                  <a:close/>
                </a:path>
              </a:pathLst>
            </a:custGeom>
            <a:solidFill>
              <a:srgbClr val="E6E6E6"/>
            </a:solidFill>
            <a:ln w="9525">
              <a:noFill/>
              <a:round/>
              <a:headEnd/>
              <a:tailEnd/>
            </a:ln>
          </p:spPr>
          <p:txBody>
            <a:bodyPr/>
            <a:lstStyle/>
            <a:p>
              <a:endParaRPr lang="it-IT">
                <a:solidFill>
                  <a:srgbClr val="000000"/>
                </a:solidFill>
                <a:latin typeface="Arial" charset="0"/>
              </a:endParaRPr>
            </a:p>
          </p:txBody>
        </p:sp>
        <p:sp>
          <p:nvSpPr>
            <p:cNvPr id="151" name="Freeform 408"/>
            <p:cNvSpPr>
              <a:spLocks/>
            </p:cNvSpPr>
            <p:nvPr/>
          </p:nvSpPr>
          <p:spPr bwMode="auto">
            <a:xfrm>
              <a:off x="572" y="1961"/>
              <a:ext cx="152" cy="89"/>
            </a:xfrm>
            <a:custGeom>
              <a:avLst/>
              <a:gdLst>
                <a:gd name="T0" fmla="*/ 0 w 80"/>
                <a:gd name="T1" fmla="*/ 0 h 67"/>
                <a:gd name="T2" fmla="*/ 2147483647 w 80"/>
                <a:gd name="T3" fmla="*/ 2147483647 h 67"/>
                <a:gd name="T4" fmla="*/ 2147483647 w 80"/>
                <a:gd name="T5" fmla="*/ 2147483647 h 67"/>
                <a:gd name="T6" fmla="*/ 0 w 80"/>
                <a:gd name="T7" fmla="*/ 2147483647 h 67"/>
                <a:gd name="T8" fmla="*/ 0 w 80"/>
                <a:gd name="T9" fmla="*/ 0 h 67"/>
                <a:gd name="T10" fmla="*/ 0 60000 65536"/>
                <a:gd name="T11" fmla="*/ 0 60000 65536"/>
                <a:gd name="T12" fmla="*/ 0 60000 65536"/>
                <a:gd name="T13" fmla="*/ 0 60000 65536"/>
                <a:gd name="T14" fmla="*/ 0 60000 65536"/>
                <a:gd name="T15" fmla="*/ 0 w 80"/>
                <a:gd name="T16" fmla="*/ 0 h 67"/>
                <a:gd name="T17" fmla="*/ 80 w 80"/>
                <a:gd name="T18" fmla="*/ 67 h 67"/>
              </a:gdLst>
              <a:ahLst/>
              <a:cxnLst>
                <a:cxn ang="T10">
                  <a:pos x="T0" y="T1"/>
                </a:cxn>
                <a:cxn ang="T11">
                  <a:pos x="T2" y="T3"/>
                </a:cxn>
                <a:cxn ang="T12">
                  <a:pos x="T4" y="T5"/>
                </a:cxn>
                <a:cxn ang="T13">
                  <a:pos x="T6" y="T7"/>
                </a:cxn>
                <a:cxn ang="T14">
                  <a:pos x="T8" y="T9"/>
                </a:cxn>
              </a:cxnLst>
              <a:rect l="T15" t="T16" r="T17" b="T18"/>
              <a:pathLst>
                <a:path w="80" h="67">
                  <a:moveTo>
                    <a:pt x="0" y="0"/>
                  </a:moveTo>
                  <a:lnTo>
                    <a:pt x="80" y="45"/>
                  </a:lnTo>
                  <a:lnTo>
                    <a:pt x="80" y="67"/>
                  </a:lnTo>
                  <a:lnTo>
                    <a:pt x="0" y="22"/>
                  </a:lnTo>
                  <a:lnTo>
                    <a:pt x="0" y="0"/>
                  </a:lnTo>
                  <a:close/>
                </a:path>
              </a:pathLst>
            </a:custGeom>
            <a:solidFill>
              <a:srgbClr val="7F7F7F"/>
            </a:solidFill>
            <a:ln w="9525">
              <a:noFill/>
              <a:round/>
              <a:headEnd/>
              <a:tailEnd/>
            </a:ln>
          </p:spPr>
          <p:txBody>
            <a:bodyPr/>
            <a:lstStyle/>
            <a:p>
              <a:endParaRPr lang="it-IT">
                <a:solidFill>
                  <a:srgbClr val="000000"/>
                </a:solidFill>
                <a:latin typeface="Arial" charset="0"/>
              </a:endParaRPr>
            </a:p>
          </p:txBody>
        </p:sp>
        <p:sp>
          <p:nvSpPr>
            <p:cNvPr id="152" name="Freeform 409"/>
            <p:cNvSpPr>
              <a:spLocks/>
            </p:cNvSpPr>
            <p:nvPr/>
          </p:nvSpPr>
          <p:spPr bwMode="auto">
            <a:xfrm>
              <a:off x="804" y="2057"/>
              <a:ext cx="23" cy="12"/>
            </a:xfrm>
            <a:custGeom>
              <a:avLst/>
              <a:gdLst>
                <a:gd name="T0" fmla="*/ 2147483647 w 12"/>
                <a:gd name="T1" fmla="*/ 0 h 9"/>
                <a:gd name="T2" fmla="*/ 2147483647 w 12"/>
                <a:gd name="T3" fmla="*/ 2147483647 h 9"/>
                <a:gd name="T4" fmla="*/ 2147483647 w 12"/>
                <a:gd name="T5" fmla="*/ 2147483647 h 9"/>
                <a:gd name="T6" fmla="*/ 0 w 12"/>
                <a:gd name="T7" fmla="*/ 2147483647 h 9"/>
                <a:gd name="T8" fmla="*/ 2147483647 w 12"/>
                <a:gd name="T9" fmla="*/ 0 h 9"/>
                <a:gd name="T10" fmla="*/ 0 60000 65536"/>
                <a:gd name="T11" fmla="*/ 0 60000 65536"/>
                <a:gd name="T12" fmla="*/ 0 60000 65536"/>
                <a:gd name="T13" fmla="*/ 0 60000 65536"/>
                <a:gd name="T14" fmla="*/ 0 60000 65536"/>
                <a:gd name="T15" fmla="*/ 0 w 12"/>
                <a:gd name="T16" fmla="*/ 0 h 9"/>
                <a:gd name="T17" fmla="*/ 12 w 12"/>
                <a:gd name="T18" fmla="*/ 9 h 9"/>
              </a:gdLst>
              <a:ahLst/>
              <a:cxnLst>
                <a:cxn ang="T10">
                  <a:pos x="T0" y="T1"/>
                </a:cxn>
                <a:cxn ang="T11">
                  <a:pos x="T2" y="T3"/>
                </a:cxn>
                <a:cxn ang="T12">
                  <a:pos x="T4" y="T5"/>
                </a:cxn>
                <a:cxn ang="T13">
                  <a:pos x="T6" y="T7"/>
                </a:cxn>
                <a:cxn ang="T14">
                  <a:pos x="T8" y="T9"/>
                </a:cxn>
              </a:cxnLst>
              <a:rect l="T15" t="T16" r="T17" b="T18"/>
              <a:pathLst>
                <a:path w="12" h="9">
                  <a:moveTo>
                    <a:pt x="4" y="0"/>
                  </a:moveTo>
                  <a:lnTo>
                    <a:pt x="12" y="5"/>
                  </a:lnTo>
                  <a:lnTo>
                    <a:pt x="10" y="9"/>
                  </a:lnTo>
                  <a:lnTo>
                    <a:pt x="0" y="3"/>
                  </a:lnTo>
                  <a:lnTo>
                    <a:pt x="4" y="0"/>
                  </a:lnTo>
                  <a:close/>
                </a:path>
              </a:pathLst>
            </a:custGeom>
            <a:solidFill>
              <a:srgbClr val="019170"/>
            </a:solidFill>
            <a:ln w="9525">
              <a:noFill/>
              <a:round/>
              <a:headEnd/>
              <a:tailEnd/>
            </a:ln>
          </p:spPr>
          <p:txBody>
            <a:bodyPr/>
            <a:lstStyle/>
            <a:p>
              <a:endParaRPr lang="it-IT">
                <a:solidFill>
                  <a:srgbClr val="000000"/>
                </a:solidFill>
                <a:latin typeface="Arial" charset="0"/>
              </a:endParaRPr>
            </a:p>
          </p:txBody>
        </p:sp>
        <p:sp>
          <p:nvSpPr>
            <p:cNvPr id="153" name="Freeform 410"/>
            <p:cNvSpPr>
              <a:spLocks/>
            </p:cNvSpPr>
            <p:nvPr/>
          </p:nvSpPr>
          <p:spPr bwMode="auto">
            <a:xfrm>
              <a:off x="823" y="2064"/>
              <a:ext cx="8" cy="17"/>
            </a:xfrm>
            <a:custGeom>
              <a:avLst/>
              <a:gdLst>
                <a:gd name="T0" fmla="*/ 2147483647 w 4"/>
                <a:gd name="T1" fmla="*/ 1851573926 h 13"/>
                <a:gd name="T2" fmla="*/ 2147483647 w 4"/>
                <a:gd name="T3" fmla="*/ 2147483647 h 13"/>
                <a:gd name="T4" fmla="*/ 0 w 4"/>
                <a:gd name="T5" fmla="*/ 997430905 h 13"/>
                <a:gd name="T6" fmla="*/ 2147483647 w 4"/>
                <a:gd name="T7" fmla="*/ 0 h 13"/>
                <a:gd name="T8" fmla="*/ 2147483647 w 4"/>
                <a:gd name="T9" fmla="*/ 1851573926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8"/>
                  </a:moveTo>
                  <a:lnTo>
                    <a:pt x="1" y="13"/>
                  </a:lnTo>
                  <a:lnTo>
                    <a:pt x="0" y="4"/>
                  </a:lnTo>
                  <a:lnTo>
                    <a:pt x="2" y="0"/>
                  </a:lnTo>
                  <a:lnTo>
                    <a:pt x="4" y="8"/>
                  </a:lnTo>
                  <a:close/>
                </a:path>
              </a:pathLst>
            </a:custGeom>
            <a:solidFill>
              <a:srgbClr val="006C2C"/>
            </a:solidFill>
            <a:ln w="9525">
              <a:noFill/>
              <a:round/>
              <a:headEnd/>
              <a:tailEnd/>
            </a:ln>
          </p:spPr>
          <p:txBody>
            <a:bodyPr/>
            <a:lstStyle/>
            <a:p>
              <a:endParaRPr lang="it-IT">
                <a:solidFill>
                  <a:srgbClr val="000000"/>
                </a:solidFill>
                <a:latin typeface="Arial" charset="0"/>
              </a:endParaRPr>
            </a:p>
          </p:txBody>
        </p:sp>
        <p:sp>
          <p:nvSpPr>
            <p:cNvPr id="154" name="Freeform 411"/>
            <p:cNvSpPr>
              <a:spLocks/>
            </p:cNvSpPr>
            <p:nvPr/>
          </p:nvSpPr>
          <p:spPr bwMode="auto">
            <a:xfrm>
              <a:off x="804" y="2076"/>
              <a:ext cx="30" cy="13"/>
            </a:xfrm>
            <a:custGeom>
              <a:avLst/>
              <a:gdLst>
                <a:gd name="T0" fmla="*/ 2147483647 w 16"/>
                <a:gd name="T1" fmla="*/ 1 h 10"/>
                <a:gd name="T2" fmla="*/ 2147483647 w 16"/>
                <a:gd name="T3" fmla="*/ 962363050 h 10"/>
                <a:gd name="T4" fmla="*/ 0 w 16"/>
                <a:gd name="T5" fmla="*/ 1626470855 h 10"/>
                <a:gd name="T6" fmla="*/ 0 w 16"/>
                <a:gd name="T7" fmla="*/ 1165438864 h 10"/>
                <a:gd name="T8" fmla="*/ 2147483647 w 16"/>
                <a:gd name="T9" fmla="*/ 896492637 h 10"/>
                <a:gd name="T10" fmla="*/ 2147483647 w 16"/>
                <a:gd name="T11" fmla="*/ 0 h 10"/>
                <a:gd name="T12" fmla="*/ 2147483647 w 16"/>
                <a:gd name="T13" fmla="*/ 1 h 10"/>
                <a:gd name="T14" fmla="*/ 0 60000 65536"/>
                <a:gd name="T15" fmla="*/ 0 60000 65536"/>
                <a:gd name="T16" fmla="*/ 0 60000 65536"/>
                <a:gd name="T17" fmla="*/ 0 60000 65536"/>
                <a:gd name="T18" fmla="*/ 0 60000 65536"/>
                <a:gd name="T19" fmla="*/ 0 60000 65536"/>
                <a:gd name="T20" fmla="*/ 0 60000 65536"/>
                <a:gd name="T21" fmla="*/ 0 w 16"/>
                <a:gd name="T22" fmla="*/ 0 h 10"/>
                <a:gd name="T23" fmla="*/ 16 w 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0">
                  <a:moveTo>
                    <a:pt x="16" y="1"/>
                  </a:moveTo>
                  <a:lnTo>
                    <a:pt x="9" y="6"/>
                  </a:lnTo>
                  <a:lnTo>
                    <a:pt x="0" y="10"/>
                  </a:lnTo>
                  <a:lnTo>
                    <a:pt x="0" y="7"/>
                  </a:lnTo>
                  <a:lnTo>
                    <a:pt x="9" y="5"/>
                  </a:lnTo>
                  <a:lnTo>
                    <a:pt x="16" y="0"/>
                  </a:lnTo>
                  <a:lnTo>
                    <a:pt x="16" y="1"/>
                  </a:lnTo>
                  <a:close/>
                </a:path>
              </a:pathLst>
            </a:custGeom>
            <a:solidFill>
              <a:srgbClr val="999999"/>
            </a:solidFill>
            <a:ln w="9525">
              <a:noFill/>
              <a:round/>
              <a:headEnd/>
              <a:tailEnd/>
            </a:ln>
          </p:spPr>
          <p:txBody>
            <a:bodyPr/>
            <a:lstStyle/>
            <a:p>
              <a:endParaRPr lang="it-IT">
                <a:solidFill>
                  <a:srgbClr val="000000"/>
                </a:solidFill>
                <a:latin typeface="Arial" charset="0"/>
              </a:endParaRPr>
            </a:p>
          </p:txBody>
        </p:sp>
        <p:sp>
          <p:nvSpPr>
            <p:cNvPr id="155" name="Freeform 412"/>
            <p:cNvSpPr>
              <a:spLocks/>
            </p:cNvSpPr>
            <p:nvPr/>
          </p:nvSpPr>
          <p:spPr bwMode="auto">
            <a:xfrm>
              <a:off x="749" y="2068"/>
              <a:ext cx="26" cy="9"/>
            </a:xfrm>
            <a:custGeom>
              <a:avLst/>
              <a:gdLst>
                <a:gd name="T0" fmla="*/ 2147483647 w 14"/>
                <a:gd name="T1" fmla="*/ 0 h 7"/>
                <a:gd name="T2" fmla="*/ 2147483647 w 14"/>
                <a:gd name="T3" fmla="*/ 444023303 h 7"/>
                <a:gd name="T4" fmla="*/ 2147483647 w 14"/>
                <a:gd name="T5" fmla="*/ 494043129 h 7"/>
                <a:gd name="T6" fmla="*/ 0 w 14"/>
                <a:gd name="T7" fmla="*/ 1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2" y="0"/>
                  </a:moveTo>
                  <a:lnTo>
                    <a:pt x="14" y="6"/>
                  </a:lnTo>
                  <a:lnTo>
                    <a:pt x="10" y="7"/>
                  </a:lnTo>
                  <a:lnTo>
                    <a:pt x="0" y="1"/>
                  </a:lnTo>
                  <a:lnTo>
                    <a:pt x="2" y="0"/>
                  </a:lnTo>
                  <a:close/>
                </a:path>
              </a:pathLst>
            </a:custGeom>
            <a:solidFill>
              <a:srgbClr val="019170"/>
            </a:solidFill>
            <a:ln w="9525">
              <a:noFill/>
              <a:round/>
              <a:headEnd/>
              <a:tailEnd/>
            </a:ln>
          </p:spPr>
          <p:txBody>
            <a:bodyPr/>
            <a:lstStyle/>
            <a:p>
              <a:endParaRPr lang="it-IT">
                <a:solidFill>
                  <a:srgbClr val="000000"/>
                </a:solidFill>
                <a:latin typeface="Arial" charset="0"/>
              </a:endParaRPr>
            </a:p>
          </p:txBody>
        </p:sp>
        <p:sp>
          <p:nvSpPr>
            <p:cNvPr id="156" name="Freeform 413"/>
            <p:cNvSpPr>
              <a:spLocks/>
            </p:cNvSpPr>
            <p:nvPr/>
          </p:nvSpPr>
          <p:spPr bwMode="auto">
            <a:xfrm>
              <a:off x="749" y="2069"/>
              <a:ext cx="19" cy="12"/>
            </a:xfrm>
            <a:custGeom>
              <a:avLst/>
              <a:gdLst>
                <a:gd name="T0" fmla="*/ 0 w 10"/>
                <a:gd name="T1" fmla="*/ 2055408110 h 9"/>
                <a:gd name="T2" fmla="*/ 2147483647 w 10"/>
                <a:gd name="T3" fmla="*/ 2147483647 h 9"/>
                <a:gd name="T4" fmla="*/ 2147483647 w 10"/>
                <a:gd name="T5" fmla="*/ 2147483647 h 9"/>
                <a:gd name="T6" fmla="*/ 0 w 10"/>
                <a:gd name="T7" fmla="*/ 0 h 9"/>
                <a:gd name="T8" fmla="*/ 0 w 10"/>
                <a:gd name="T9" fmla="*/ 205540811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2"/>
                  </a:moveTo>
                  <a:lnTo>
                    <a:pt x="10" y="9"/>
                  </a:lnTo>
                  <a:lnTo>
                    <a:pt x="10" y="6"/>
                  </a:lnTo>
                  <a:lnTo>
                    <a:pt x="0" y="0"/>
                  </a:lnTo>
                  <a:lnTo>
                    <a:pt x="0" y="2"/>
                  </a:lnTo>
                  <a:close/>
                </a:path>
              </a:pathLst>
            </a:custGeom>
            <a:solidFill>
              <a:srgbClr val="003B32"/>
            </a:solidFill>
            <a:ln w="9525">
              <a:noFill/>
              <a:round/>
              <a:headEnd/>
              <a:tailEnd/>
            </a:ln>
          </p:spPr>
          <p:txBody>
            <a:bodyPr/>
            <a:lstStyle/>
            <a:p>
              <a:endParaRPr lang="it-IT">
                <a:solidFill>
                  <a:srgbClr val="000000"/>
                </a:solidFill>
                <a:latin typeface="Arial" charset="0"/>
              </a:endParaRPr>
            </a:p>
          </p:txBody>
        </p:sp>
        <p:sp>
          <p:nvSpPr>
            <p:cNvPr id="157" name="Freeform 414"/>
            <p:cNvSpPr>
              <a:spLocks/>
            </p:cNvSpPr>
            <p:nvPr/>
          </p:nvSpPr>
          <p:spPr bwMode="auto">
            <a:xfrm>
              <a:off x="768" y="2076"/>
              <a:ext cx="7" cy="5"/>
            </a:xfrm>
            <a:custGeom>
              <a:avLst/>
              <a:gdLst>
                <a:gd name="T0" fmla="*/ 2147483647 w 4"/>
                <a:gd name="T1" fmla="*/ 1 h 4"/>
                <a:gd name="T2" fmla="*/ 0 w 4"/>
                <a:gd name="T3" fmla="*/ 37158272 h 4"/>
                <a:gd name="T4" fmla="*/ 0 w 4"/>
                <a:gd name="T5" fmla="*/ 1 h 4"/>
                <a:gd name="T6" fmla="*/ 2147483647 w 4"/>
                <a:gd name="T7" fmla="*/ 0 h 4"/>
                <a:gd name="T8" fmla="*/ 2147483647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1"/>
                  </a:moveTo>
                  <a:lnTo>
                    <a:pt x="0" y="4"/>
                  </a:lnTo>
                  <a:lnTo>
                    <a:pt x="0" y="1"/>
                  </a:lnTo>
                  <a:lnTo>
                    <a:pt x="4" y="0"/>
                  </a:lnTo>
                  <a:lnTo>
                    <a:pt x="4" y="1"/>
                  </a:lnTo>
                  <a:close/>
                </a:path>
              </a:pathLst>
            </a:custGeom>
            <a:solidFill>
              <a:srgbClr val="006C2C"/>
            </a:solidFill>
            <a:ln w="9525">
              <a:noFill/>
              <a:round/>
              <a:headEnd/>
              <a:tailEnd/>
            </a:ln>
          </p:spPr>
          <p:txBody>
            <a:bodyPr/>
            <a:lstStyle/>
            <a:p>
              <a:endParaRPr lang="it-IT">
                <a:solidFill>
                  <a:srgbClr val="000000"/>
                </a:solidFill>
                <a:latin typeface="Arial" charset="0"/>
              </a:endParaRPr>
            </a:p>
          </p:txBody>
        </p:sp>
        <p:sp>
          <p:nvSpPr>
            <p:cNvPr id="158" name="Freeform 415"/>
            <p:cNvSpPr>
              <a:spLocks/>
            </p:cNvSpPr>
            <p:nvPr/>
          </p:nvSpPr>
          <p:spPr bwMode="auto">
            <a:xfrm>
              <a:off x="736" y="2021"/>
              <a:ext cx="58" cy="21"/>
            </a:xfrm>
            <a:custGeom>
              <a:avLst/>
              <a:gdLst>
                <a:gd name="T0" fmla="*/ 2147483647 w 31"/>
                <a:gd name="T1" fmla="*/ 0 h 16"/>
                <a:gd name="T2" fmla="*/ 2147483647 w 31"/>
                <a:gd name="T3" fmla="*/ 1961302969 h 16"/>
                <a:gd name="T4" fmla="*/ 2147483647 w 31"/>
                <a:gd name="T5" fmla="*/ 2147483647 h 16"/>
                <a:gd name="T6" fmla="*/ 0 w 31"/>
                <a:gd name="T7" fmla="*/ 2147483647 h 16"/>
                <a:gd name="T8" fmla="*/ 2147483647 w 31"/>
                <a:gd name="T9" fmla="*/ 0 h 16"/>
                <a:gd name="T10" fmla="*/ 0 60000 65536"/>
                <a:gd name="T11" fmla="*/ 0 60000 65536"/>
                <a:gd name="T12" fmla="*/ 0 60000 65536"/>
                <a:gd name="T13" fmla="*/ 0 60000 65536"/>
                <a:gd name="T14" fmla="*/ 0 60000 65536"/>
                <a:gd name="T15" fmla="*/ 0 w 31"/>
                <a:gd name="T16" fmla="*/ 0 h 16"/>
                <a:gd name="T17" fmla="*/ 31 w 31"/>
                <a:gd name="T18" fmla="*/ 16 h 16"/>
              </a:gdLst>
              <a:ahLst/>
              <a:cxnLst>
                <a:cxn ang="T10">
                  <a:pos x="T0" y="T1"/>
                </a:cxn>
                <a:cxn ang="T11">
                  <a:pos x="T2" y="T3"/>
                </a:cxn>
                <a:cxn ang="T12">
                  <a:pos x="T4" y="T5"/>
                </a:cxn>
                <a:cxn ang="T13">
                  <a:pos x="T6" y="T7"/>
                </a:cxn>
                <a:cxn ang="T14">
                  <a:pos x="T8" y="T9"/>
                </a:cxn>
              </a:cxnLst>
              <a:rect l="T15" t="T16" r="T17" b="T18"/>
              <a:pathLst>
                <a:path w="31" h="16">
                  <a:moveTo>
                    <a:pt x="21" y="0"/>
                  </a:moveTo>
                  <a:lnTo>
                    <a:pt x="31" y="6"/>
                  </a:lnTo>
                  <a:lnTo>
                    <a:pt x="12" y="16"/>
                  </a:lnTo>
                  <a:lnTo>
                    <a:pt x="0" y="10"/>
                  </a:lnTo>
                  <a:lnTo>
                    <a:pt x="21" y="0"/>
                  </a:lnTo>
                  <a:close/>
                </a:path>
              </a:pathLst>
            </a:custGeom>
            <a:solidFill>
              <a:srgbClr val="66BCA4"/>
            </a:solidFill>
            <a:ln w="9525">
              <a:noFill/>
              <a:round/>
              <a:headEnd/>
              <a:tailEnd/>
            </a:ln>
          </p:spPr>
          <p:txBody>
            <a:bodyPr/>
            <a:lstStyle/>
            <a:p>
              <a:endParaRPr lang="it-IT">
                <a:solidFill>
                  <a:srgbClr val="000000"/>
                </a:solidFill>
                <a:latin typeface="Arial" charset="0"/>
              </a:endParaRPr>
            </a:p>
          </p:txBody>
        </p:sp>
        <p:sp>
          <p:nvSpPr>
            <p:cNvPr id="159" name="Freeform 416"/>
            <p:cNvSpPr>
              <a:spLocks/>
            </p:cNvSpPr>
            <p:nvPr/>
          </p:nvSpPr>
          <p:spPr bwMode="auto">
            <a:xfrm>
              <a:off x="736" y="2034"/>
              <a:ext cx="22" cy="38"/>
            </a:xfrm>
            <a:custGeom>
              <a:avLst/>
              <a:gdLst>
                <a:gd name="T0" fmla="*/ 0 w 12"/>
                <a:gd name="T1" fmla="*/ 2147483647 h 28"/>
                <a:gd name="T2" fmla="*/ 2147483647 w 12"/>
                <a:gd name="T3" fmla="*/ 2147483647 h 28"/>
                <a:gd name="T4" fmla="*/ 2147483647 w 12"/>
                <a:gd name="T5" fmla="*/ 2147483647 h 28"/>
                <a:gd name="T6" fmla="*/ 0 w 12"/>
                <a:gd name="T7" fmla="*/ 0 h 28"/>
                <a:gd name="T8" fmla="*/ 0 w 12"/>
                <a:gd name="T9" fmla="*/ 2147483647 h 28"/>
                <a:gd name="T10" fmla="*/ 0 60000 65536"/>
                <a:gd name="T11" fmla="*/ 0 60000 65536"/>
                <a:gd name="T12" fmla="*/ 0 60000 65536"/>
                <a:gd name="T13" fmla="*/ 0 60000 65536"/>
                <a:gd name="T14" fmla="*/ 0 60000 65536"/>
                <a:gd name="T15" fmla="*/ 0 w 12"/>
                <a:gd name="T16" fmla="*/ 0 h 28"/>
                <a:gd name="T17" fmla="*/ 12 w 12"/>
                <a:gd name="T18" fmla="*/ 28 h 28"/>
              </a:gdLst>
              <a:ahLst/>
              <a:cxnLst>
                <a:cxn ang="T10">
                  <a:pos x="T0" y="T1"/>
                </a:cxn>
                <a:cxn ang="T11">
                  <a:pos x="T2" y="T3"/>
                </a:cxn>
                <a:cxn ang="T12">
                  <a:pos x="T4" y="T5"/>
                </a:cxn>
                <a:cxn ang="T13">
                  <a:pos x="T6" y="T7"/>
                </a:cxn>
                <a:cxn ang="T14">
                  <a:pos x="T8" y="T9"/>
                </a:cxn>
              </a:cxnLst>
              <a:rect l="T15" t="T16" r="T17" b="T18"/>
              <a:pathLst>
                <a:path w="12" h="28">
                  <a:moveTo>
                    <a:pt x="0" y="22"/>
                  </a:moveTo>
                  <a:lnTo>
                    <a:pt x="12" y="28"/>
                  </a:lnTo>
                  <a:lnTo>
                    <a:pt x="12" y="6"/>
                  </a:lnTo>
                  <a:lnTo>
                    <a:pt x="0" y="0"/>
                  </a:lnTo>
                  <a:lnTo>
                    <a:pt x="0" y="22"/>
                  </a:lnTo>
                  <a:close/>
                </a:path>
              </a:pathLst>
            </a:custGeom>
            <a:solidFill>
              <a:srgbClr val="005121"/>
            </a:solidFill>
            <a:ln w="9525">
              <a:noFill/>
              <a:round/>
              <a:headEnd/>
              <a:tailEnd/>
            </a:ln>
          </p:spPr>
          <p:txBody>
            <a:bodyPr/>
            <a:lstStyle/>
            <a:p>
              <a:endParaRPr lang="it-IT">
                <a:solidFill>
                  <a:srgbClr val="000000"/>
                </a:solidFill>
                <a:latin typeface="Arial" charset="0"/>
              </a:endParaRPr>
            </a:p>
          </p:txBody>
        </p:sp>
        <p:sp>
          <p:nvSpPr>
            <p:cNvPr id="160" name="Freeform 417"/>
            <p:cNvSpPr>
              <a:spLocks/>
            </p:cNvSpPr>
            <p:nvPr/>
          </p:nvSpPr>
          <p:spPr bwMode="auto">
            <a:xfrm>
              <a:off x="758" y="2029"/>
              <a:ext cx="36" cy="43"/>
            </a:xfrm>
            <a:custGeom>
              <a:avLst/>
              <a:gdLst>
                <a:gd name="T0" fmla="*/ 2147483647 w 19"/>
                <a:gd name="T1" fmla="*/ 2147483647 h 32"/>
                <a:gd name="T2" fmla="*/ 0 w 19"/>
                <a:gd name="T3" fmla="*/ 2147483647 h 32"/>
                <a:gd name="T4" fmla="*/ 0 w 19"/>
                <a:gd name="T5" fmla="*/ 2147483647 h 32"/>
                <a:gd name="T6" fmla="*/ 2147483647 w 19"/>
                <a:gd name="T7" fmla="*/ 0 h 32"/>
                <a:gd name="T8" fmla="*/ 2147483647 w 19"/>
                <a:gd name="T9" fmla="*/ 2147483647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21"/>
                  </a:moveTo>
                  <a:lnTo>
                    <a:pt x="0" y="32"/>
                  </a:lnTo>
                  <a:lnTo>
                    <a:pt x="0" y="10"/>
                  </a:lnTo>
                  <a:lnTo>
                    <a:pt x="19" y="0"/>
                  </a:lnTo>
                  <a:lnTo>
                    <a:pt x="19" y="21"/>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61" name="Freeform 418"/>
            <p:cNvSpPr>
              <a:spLocks/>
            </p:cNvSpPr>
            <p:nvPr/>
          </p:nvSpPr>
          <p:spPr bwMode="auto">
            <a:xfrm>
              <a:off x="758" y="2036"/>
              <a:ext cx="42" cy="18"/>
            </a:xfrm>
            <a:custGeom>
              <a:avLst/>
              <a:gdLst>
                <a:gd name="T0" fmla="*/ 2147483647 w 22"/>
                <a:gd name="T1" fmla="*/ 0 h 14"/>
                <a:gd name="T2" fmla="*/ 2147483647 w 22"/>
                <a:gd name="T3" fmla="*/ 268606747 h 14"/>
                <a:gd name="T4" fmla="*/ 2147483647 w 22"/>
                <a:gd name="T5" fmla="*/ 792491853 h 14"/>
                <a:gd name="T6" fmla="*/ 2147483647 w 22"/>
                <a:gd name="T7" fmla="*/ 1018917720 h 14"/>
                <a:gd name="T8" fmla="*/ 0 w 22"/>
                <a:gd name="T9" fmla="*/ 635198638 h 14"/>
                <a:gd name="T10" fmla="*/ 2147483647 w 22"/>
                <a:gd name="T11" fmla="*/ 0 h 14"/>
                <a:gd name="T12" fmla="*/ 0 60000 65536"/>
                <a:gd name="T13" fmla="*/ 0 60000 65536"/>
                <a:gd name="T14" fmla="*/ 0 60000 65536"/>
                <a:gd name="T15" fmla="*/ 0 60000 65536"/>
                <a:gd name="T16" fmla="*/ 0 60000 65536"/>
                <a:gd name="T17" fmla="*/ 0 60000 65536"/>
                <a:gd name="T18" fmla="*/ 0 w 22"/>
                <a:gd name="T19" fmla="*/ 0 h 14"/>
                <a:gd name="T20" fmla="*/ 22 w 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2" h="14">
                  <a:moveTo>
                    <a:pt x="16" y="0"/>
                  </a:moveTo>
                  <a:lnTo>
                    <a:pt x="22" y="4"/>
                  </a:lnTo>
                  <a:lnTo>
                    <a:pt x="20" y="11"/>
                  </a:lnTo>
                  <a:lnTo>
                    <a:pt x="9" y="14"/>
                  </a:lnTo>
                  <a:lnTo>
                    <a:pt x="0" y="9"/>
                  </a:lnTo>
                  <a:lnTo>
                    <a:pt x="16" y="0"/>
                  </a:lnTo>
                  <a:close/>
                </a:path>
              </a:pathLst>
            </a:custGeom>
            <a:solidFill>
              <a:srgbClr val="019170"/>
            </a:solidFill>
            <a:ln w="9525">
              <a:noFill/>
              <a:round/>
              <a:headEnd/>
              <a:tailEnd/>
            </a:ln>
          </p:spPr>
          <p:txBody>
            <a:bodyPr/>
            <a:lstStyle/>
            <a:p>
              <a:endParaRPr lang="it-IT">
                <a:solidFill>
                  <a:srgbClr val="000000"/>
                </a:solidFill>
                <a:latin typeface="Arial" charset="0"/>
              </a:endParaRPr>
            </a:p>
          </p:txBody>
        </p:sp>
        <p:sp>
          <p:nvSpPr>
            <p:cNvPr id="162" name="Freeform 419"/>
            <p:cNvSpPr>
              <a:spLocks/>
            </p:cNvSpPr>
            <p:nvPr/>
          </p:nvSpPr>
          <p:spPr bwMode="auto">
            <a:xfrm>
              <a:off x="758" y="2048"/>
              <a:ext cx="21" cy="30"/>
            </a:xfrm>
            <a:custGeom>
              <a:avLst/>
              <a:gdLst>
                <a:gd name="T0" fmla="*/ 0 w 11"/>
                <a:gd name="T1" fmla="*/ 2147483647 h 23"/>
                <a:gd name="T2" fmla="*/ 2147483647 w 11"/>
                <a:gd name="T3" fmla="*/ 2147483647 h 23"/>
                <a:gd name="T4" fmla="*/ 2147483647 w 11"/>
                <a:gd name="T5" fmla="*/ 2094473545 h 23"/>
                <a:gd name="T6" fmla="*/ 2147483647 w 11"/>
                <a:gd name="T7" fmla="*/ 1114904896 h 23"/>
                <a:gd name="T8" fmla="*/ 0 w 11"/>
                <a:gd name="T9" fmla="*/ 0 h 23"/>
                <a:gd name="T10" fmla="*/ 0 w 11"/>
                <a:gd name="T11" fmla="*/ 2147483647 h 23"/>
                <a:gd name="T12" fmla="*/ 0 60000 65536"/>
                <a:gd name="T13" fmla="*/ 0 60000 65536"/>
                <a:gd name="T14" fmla="*/ 0 60000 65536"/>
                <a:gd name="T15" fmla="*/ 0 60000 65536"/>
                <a:gd name="T16" fmla="*/ 0 60000 65536"/>
                <a:gd name="T17" fmla="*/ 0 60000 65536"/>
                <a:gd name="T18" fmla="*/ 0 w 11"/>
                <a:gd name="T19" fmla="*/ 0 h 23"/>
                <a:gd name="T20" fmla="*/ 11 w 1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1" h="23">
                  <a:moveTo>
                    <a:pt x="0" y="17"/>
                  </a:moveTo>
                  <a:lnTo>
                    <a:pt x="11" y="23"/>
                  </a:lnTo>
                  <a:lnTo>
                    <a:pt x="11" y="11"/>
                  </a:lnTo>
                  <a:lnTo>
                    <a:pt x="9" y="5"/>
                  </a:lnTo>
                  <a:lnTo>
                    <a:pt x="0" y="0"/>
                  </a:lnTo>
                  <a:lnTo>
                    <a:pt x="0" y="17"/>
                  </a:lnTo>
                  <a:close/>
                </a:path>
              </a:pathLst>
            </a:custGeom>
            <a:solidFill>
              <a:srgbClr val="005121"/>
            </a:solidFill>
            <a:ln w="9525">
              <a:noFill/>
              <a:round/>
              <a:headEnd/>
              <a:tailEnd/>
            </a:ln>
          </p:spPr>
          <p:txBody>
            <a:bodyPr/>
            <a:lstStyle/>
            <a:p>
              <a:endParaRPr lang="it-IT">
                <a:solidFill>
                  <a:srgbClr val="000000"/>
                </a:solidFill>
                <a:latin typeface="Arial" charset="0"/>
              </a:endParaRPr>
            </a:p>
          </p:txBody>
        </p:sp>
        <p:sp>
          <p:nvSpPr>
            <p:cNvPr id="163" name="Freeform 420"/>
            <p:cNvSpPr>
              <a:spLocks/>
            </p:cNvSpPr>
            <p:nvPr/>
          </p:nvSpPr>
          <p:spPr bwMode="auto">
            <a:xfrm>
              <a:off x="779" y="2062"/>
              <a:ext cx="27" cy="22"/>
            </a:xfrm>
            <a:custGeom>
              <a:avLst/>
              <a:gdLst>
                <a:gd name="T0" fmla="*/ 0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0 h 16"/>
                <a:gd name="T14" fmla="*/ 0 w 14"/>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6"/>
                <a:gd name="T26" fmla="*/ 14 w 1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6">
                  <a:moveTo>
                    <a:pt x="0" y="12"/>
                  </a:moveTo>
                  <a:lnTo>
                    <a:pt x="1" y="10"/>
                  </a:lnTo>
                  <a:lnTo>
                    <a:pt x="9" y="11"/>
                  </a:lnTo>
                  <a:lnTo>
                    <a:pt x="13" y="16"/>
                  </a:lnTo>
                  <a:lnTo>
                    <a:pt x="14" y="16"/>
                  </a:lnTo>
                  <a:lnTo>
                    <a:pt x="11" y="7"/>
                  </a:lnTo>
                  <a:lnTo>
                    <a:pt x="0" y="0"/>
                  </a:lnTo>
                  <a:lnTo>
                    <a:pt x="0" y="12"/>
                  </a:lnTo>
                  <a:close/>
                </a:path>
              </a:pathLst>
            </a:custGeom>
            <a:solidFill>
              <a:srgbClr val="005121"/>
            </a:solidFill>
            <a:ln w="9525">
              <a:noFill/>
              <a:round/>
              <a:headEnd/>
              <a:tailEnd/>
            </a:ln>
          </p:spPr>
          <p:txBody>
            <a:bodyPr/>
            <a:lstStyle/>
            <a:p>
              <a:endParaRPr lang="it-IT">
                <a:solidFill>
                  <a:srgbClr val="000000"/>
                </a:solidFill>
                <a:latin typeface="Arial" charset="0"/>
              </a:endParaRPr>
            </a:p>
          </p:txBody>
        </p:sp>
        <p:sp>
          <p:nvSpPr>
            <p:cNvPr id="164" name="Freeform 421"/>
            <p:cNvSpPr>
              <a:spLocks/>
            </p:cNvSpPr>
            <p:nvPr/>
          </p:nvSpPr>
          <p:spPr bwMode="auto">
            <a:xfrm>
              <a:off x="800" y="2065"/>
              <a:ext cx="25" cy="19"/>
            </a:xfrm>
            <a:custGeom>
              <a:avLst/>
              <a:gdLst>
                <a:gd name="T0" fmla="*/ 2147483647 w 13"/>
                <a:gd name="T1" fmla="*/ 2147483647 h 14"/>
                <a:gd name="T2" fmla="*/ 2147483647 w 13"/>
                <a:gd name="T3" fmla="*/ 2147483647 h 14"/>
                <a:gd name="T4" fmla="*/ 0 w 13"/>
                <a:gd name="T5" fmla="*/ 2147483647 h 14"/>
                <a:gd name="T6" fmla="*/ 2147483647 w 13"/>
                <a:gd name="T7" fmla="*/ 2147483647 h 14"/>
                <a:gd name="T8" fmla="*/ 2147483647 w 13"/>
                <a:gd name="T9" fmla="*/ 0 h 14"/>
                <a:gd name="T10" fmla="*/ 2147483647 w 13"/>
                <a:gd name="T11" fmla="*/ 2147483647 h 14"/>
                <a:gd name="T12" fmla="*/ 0 60000 65536"/>
                <a:gd name="T13" fmla="*/ 0 60000 65536"/>
                <a:gd name="T14" fmla="*/ 0 60000 65536"/>
                <a:gd name="T15" fmla="*/ 0 60000 65536"/>
                <a:gd name="T16" fmla="*/ 0 60000 65536"/>
                <a:gd name="T17" fmla="*/ 0 60000 65536"/>
                <a:gd name="T18" fmla="*/ 0 w 13"/>
                <a:gd name="T19" fmla="*/ 0 h 14"/>
                <a:gd name="T20" fmla="*/ 13 w 1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3" h="14">
                  <a:moveTo>
                    <a:pt x="13" y="12"/>
                  </a:moveTo>
                  <a:lnTo>
                    <a:pt x="3" y="14"/>
                  </a:lnTo>
                  <a:lnTo>
                    <a:pt x="0" y="5"/>
                  </a:lnTo>
                  <a:lnTo>
                    <a:pt x="8" y="3"/>
                  </a:lnTo>
                  <a:lnTo>
                    <a:pt x="12" y="0"/>
                  </a:lnTo>
                  <a:lnTo>
                    <a:pt x="13" y="12"/>
                  </a:lnTo>
                  <a:close/>
                </a:path>
              </a:pathLst>
            </a:custGeom>
            <a:solidFill>
              <a:srgbClr val="338454"/>
            </a:solidFill>
            <a:ln w="9525">
              <a:noFill/>
              <a:round/>
              <a:headEnd/>
              <a:tailEnd/>
            </a:ln>
          </p:spPr>
          <p:txBody>
            <a:bodyPr/>
            <a:lstStyle/>
            <a:p>
              <a:endParaRPr lang="it-IT">
                <a:solidFill>
                  <a:srgbClr val="000000"/>
                </a:solidFill>
                <a:latin typeface="Arial" charset="0"/>
              </a:endParaRPr>
            </a:p>
          </p:txBody>
        </p:sp>
        <p:sp>
          <p:nvSpPr>
            <p:cNvPr id="165" name="Freeform 422"/>
            <p:cNvSpPr>
              <a:spLocks/>
            </p:cNvSpPr>
            <p:nvPr/>
          </p:nvSpPr>
          <p:spPr bwMode="auto">
            <a:xfrm>
              <a:off x="779" y="2069"/>
              <a:ext cx="21" cy="9"/>
            </a:xfrm>
            <a:custGeom>
              <a:avLst/>
              <a:gdLst>
                <a:gd name="T0" fmla="*/ 2147483647 w 11"/>
                <a:gd name="T1" fmla="*/ 0 h 7"/>
                <a:gd name="T2" fmla="*/ 2147483647 w 11"/>
                <a:gd name="T3" fmla="*/ 444023303 h 7"/>
                <a:gd name="T4" fmla="*/ 2147483647 w 11"/>
                <a:gd name="T5" fmla="*/ 494043129 h 7"/>
                <a:gd name="T6" fmla="*/ 0 w 11"/>
                <a:gd name="T7" fmla="*/ 162490420 h 7"/>
                <a:gd name="T8" fmla="*/ 2147483647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3" y="0"/>
                  </a:moveTo>
                  <a:lnTo>
                    <a:pt x="11" y="6"/>
                  </a:lnTo>
                  <a:lnTo>
                    <a:pt x="9" y="7"/>
                  </a:lnTo>
                  <a:lnTo>
                    <a:pt x="0" y="2"/>
                  </a:lnTo>
                  <a:lnTo>
                    <a:pt x="3" y="0"/>
                  </a:lnTo>
                  <a:close/>
                </a:path>
              </a:pathLst>
            </a:custGeom>
            <a:solidFill>
              <a:srgbClr val="019170"/>
            </a:solidFill>
            <a:ln w="9525">
              <a:noFill/>
              <a:round/>
              <a:headEnd/>
              <a:tailEnd/>
            </a:ln>
          </p:spPr>
          <p:txBody>
            <a:bodyPr/>
            <a:lstStyle/>
            <a:p>
              <a:endParaRPr lang="it-IT">
                <a:solidFill>
                  <a:srgbClr val="000000"/>
                </a:solidFill>
                <a:latin typeface="Arial" charset="0"/>
              </a:endParaRPr>
            </a:p>
          </p:txBody>
        </p:sp>
        <p:sp>
          <p:nvSpPr>
            <p:cNvPr id="166" name="Freeform 423"/>
            <p:cNvSpPr>
              <a:spLocks/>
            </p:cNvSpPr>
            <p:nvPr/>
          </p:nvSpPr>
          <p:spPr bwMode="auto">
            <a:xfrm>
              <a:off x="777" y="2072"/>
              <a:ext cx="21" cy="13"/>
            </a:xfrm>
            <a:custGeom>
              <a:avLst/>
              <a:gdLst>
                <a:gd name="T0" fmla="*/ 0 w 11"/>
                <a:gd name="T1" fmla="*/ 896492637 h 10"/>
                <a:gd name="T2" fmla="*/ 2147483647 w 11"/>
                <a:gd name="T3" fmla="*/ 1165438864 h 10"/>
                <a:gd name="T4" fmla="*/ 2147483647 w 11"/>
                <a:gd name="T5" fmla="*/ 530584335 h 10"/>
                <a:gd name="T6" fmla="*/ 2147483647 w 11"/>
                <a:gd name="T7" fmla="*/ 896492637 h 10"/>
                <a:gd name="T8" fmla="*/ 2147483647 w 11"/>
                <a:gd name="T9" fmla="*/ 1515072088 h 10"/>
                <a:gd name="T10" fmla="*/ 2147483647 w 11"/>
                <a:gd name="T11" fmla="*/ 1626470855 h 10"/>
                <a:gd name="T12" fmla="*/ 2147483647 w 11"/>
                <a:gd name="T13" fmla="*/ 896492637 h 10"/>
                <a:gd name="T14" fmla="*/ 2147483647 w 11"/>
                <a:gd name="T15" fmla="*/ 0 h 10"/>
                <a:gd name="T16" fmla="*/ 0 w 11"/>
                <a:gd name="T17" fmla="*/ 89649263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0"/>
                <a:gd name="T29" fmla="*/ 11 w 1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0">
                  <a:moveTo>
                    <a:pt x="0" y="5"/>
                  </a:moveTo>
                  <a:lnTo>
                    <a:pt x="1" y="7"/>
                  </a:lnTo>
                  <a:lnTo>
                    <a:pt x="2" y="3"/>
                  </a:lnTo>
                  <a:lnTo>
                    <a:pt x="7" y="5"/>
                  </a:lnTo>
                  <a:lnTo>
                    <a:pt x="10" y="9"/>
                  </a:lnTo>
                  <a:lnTo>
                    <a:pt x="11" y="10"/>
                  </a:lnTo>
                  <a:lnTo>
                    <a:pt x="10" y="5"/>
                  </a:lnTo>
                  <a:lnTo>
                    <a:pt x="1" y="0"/>
                  </a:lnTo>
                  <a:lnTo>
                    <a:pt x="0" y="5"/>
                  </a:lnTo>
                  <a:close/>
                </a:path>
              </a:pathLst>
            </a:custGeom>
            <a:solidFill>
              <a:srgbClr val="003B32"/>
            </a:solidFill>
            <a:ln w="9525">
              <a:noFill/>
              <a:round/>
              <a:headEnd/>
              <a:tailEnd/>
            </a:ln>
          </p:spPr>
          <p:txBody>
            <a:bodyPr/>
            <a:lstStyle/>
            <a:p>
              <a:endParaRPr lang="it-IT">
                <a:solidFill>
                  <a:srgbClr val="000000"/>
                </a:solidFill>
                <a:latin typeface="Arial" charset="0"/>
              </a:endParaRPr>
            </a:p>
          </p:txBody>
        </p:sp>
        <p:sp>
          <p:nvSpPr>
            <p:cNvPr id="167" name="Freeform 424"/>
            <p:cNvSpPr>
              <a:spLocks/>
            </p:cNvSpPr>
            <p:nvPr/>
          </p:nvSpPr>
          <p:spPr bwMode="auto">
            <a:xfrm>
              <a:off x="796" y="2077"/>
              <a:ext cx="8" cy="8"/>
            </a:xfrm>
            <a:custGeom>
              <a:avLst/>
              <a:gdLst>
                <a:gd name="T0" fmla="*/ 2147483647 w 4"/>
                <a:gd name="T1" fmla="*/ 2147483647 h 6"/>
                <a:gd name="T2" fmla="*/ 2147483647 w 4"/>
                <a:gd name="T3" fmla="*/ 2147483647 h 6"/>
                <a:gd name="T4" fmla="*/ 0 w 4"/>
                <a:gd name="T5" fmla="*/ 1 h 6"/>
                <a:gd name="T6" fmla="*/ 2147483647 w 4"/>
                <a:gd name="T7" fmla="*/ 0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5"/>
                  </a:moveTo>
                  <a:lnTo>
                    <a:pt x="1" y="6"/>
                  </a:lnTo>
                  <a:lnTo>
                    <a:pt x="0" y="1"/>
                  </a:lnTo>
                  <a:lnTo>
                    <a:pt x="2" y="0"/>
                  </a:lnTo>
                  <a:lnTo>
                    <a:pt x="4" y="5"/>
                  </a:lnTo>
                  <a:close/>
                </a:path>
              </a:pathLst>
            </a:custGeom>
            <a:solidFill>
              <a:srgbClr val="006C2C"/>
            </a:solidFill>
            <a:ln w="9525">
              <a:noFill/>
              <a:round/>
              <a:headEnd/>
              <a:tailEnd/>
            </a:ln>
          </p:spPr>
          <p:txBody>
            <a:bodyPr/>
            <a:lstStyle/>
            <a:p>
              <a:endParaRPr lang="it-IT">
                <a:solidFill>
                  <a:srgbClr val="000000"/>
                </a:solidFill>
                <a:latin typeface="Arial" charset="0"/>
              </a:endParaRPr>
            </a:p>
          </p:txBody>
        </p:sp>
        <p:sp>
          <p:nvSpPr>
            <p:cNvPr id="168" name="Freeform 425"/>
            <p:cNvSpPr>
              <a:spLocks/>
            </p:cNvSpPr>
            <p:nvPr/>
          </p:nvSpPr>
          <p:spPr bwMode="auto">
            <a:xfrm>
              <a:off x="762" y="2050"/>
              <a:ext cx="15" cy="12"/>
            </a:xfrm>
            <a:custGeom>
              <a:avLst/>
              <a:gdLst>
                <a:gd name="T0" fmla="*/ 0 w 8"/>
                <a:gd name="T1" fmla="*/ 2147483647 h 9"/>
                <a:gd name="T2" fmla="*/ 2147483647 w 8"/>
                <a:gd name="T3" fmla="*/ 2147483647 h 9"/>
                <a:gd name="T4" fmla="*/ 2147483647 w 8"/>
                <a:gd name="T5" fmla="*/ 2147483647 h 9"/>
                <a:gd name="T6" fmla="*/ 0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5"/>
                  </a:moveTo>
                  <a:lnTo>
                    <a:pt x="8" y="9"/>
                  </a:lnTo>
                  <a:lnTo>
                    <a:pt x="5" y="3"/>
                  </a:lnTo>
                  <a:lnTo>
                    <a:pt x="0" y="0"/>
                  </a:lnTo>
                  <a:lnTo>
                    <a:pt x="0" y="5"/>
                  </a:lnTo>
                  <a:close/>
                </a:path>
              </a:pathLst>
            </a:custGeom>
            <a:solidFill>
              <a:srgbClr val="6E87C0"/>
            </a:solidFill>
            <a:ln w="9525">
              <a:noFill/>
              <a:round/>
              <a:headEnd/>
              <a:tailEnd/>
            </a:ln>
          </p:spPr>
          <p:txBody>
            <a:bodyPr/>
            <a:lstStyle/>
            <a:p>
              <a:endParaRPr lang="it-IT">
                <a:solidFill>
                  <a:srgbClr val="000000"/>
                </a:solidFill>
                <a:latin typeface="Arial" charset="0"/>
              </a:endParaRPr>
            </a:p>
          </p:txBody>
        </p:sp>
        <p:sp>
          <p:nvSpPr>
            <p:cNvPr id="169" name="Freeform 426"/>
            <p:cNvSpPr>
              <a:spLocks/>
            </p:cNvSpPr>
            <p:nvPr/>
          </p:nvSpPr>
          <p:spPr bwMode="auto">
            <a:xfrm>
              <a:off x="779" y="2060"/>
              <a:ext cx="36" cy="12"/>
            </a:xfrm>
            <a:custGeom>
              <a:avLst/>
              <a:gdLst>
                <a:gd name="T0" fmla="*/ 2147483647 w 19"/>
                <a:gd name="T1" fmla="*/ 2147483647 h 9"/>
                <a:gd name="T2" fmla="*/ 2147483647 w 19"/>
                <a:gd name="T3" fmla="*/ 2147483647 h 9"/>
                <a:gd name="T4" fmla="*/ 0 w 19"/>
                <a:gd name="T5" fmla="*/ 2055408110 h 9"/>
                <a:gd name="T6" fmla="*/ 2147483647 w 19"/>
                <a:gd name="T7" fmla="*/ 0 h 9"/>
                <a:gd name="T8" fmla="*/ 2147483647 w 19"/>
                <a:gd name="T9" fmla="*/ 2147483647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19" y="7"/>
                  </a:moveTo>
                  <a:lnTo>
                    <a:pt x="11" y="9"/>
                  </a:lnTo>
                  <a:lnTo>
                    <a:pt x="0" y="2"/>
                  </a:lnTo>
                  <a:lnTo>
                    <a:pt x="11" y="0"/>
                  </a:lnTo>
                  <a:lnTo>
                    <a:pt x="19" y="7"/>
                  </a:lnTo>
                  <a:close/>
                </a:path>
              </a:pathLst>
            </a:custGeom>
            <a:solidFill>
              <a:srgbClr val="019170"/>
            </a:solidFill>
            <a:ln w="9525">
              <a:noFill/>
              <a:round/>
              <a:headEnd/>
              <a:tailEnd/>
            </a:ln>
          </p:spPr>
          <p:txBody>
            <a:bodyPr/>
            <a:lstStyle/>
            <a:p>
              <a:endParaRPr lang="it-IT">
                <a:solidFill>
                  <a:srgbClr val="000000"/>
                </a:solidFill>
                <a:latin typeface="Arial" charset="0"/>
              </a:endParaRPr>
            </a:p>
          </p:txBody>
        </p:sp>
        <p:sp>
          <p:nvSpPr>
            <p:cNvPr id="170" name="Freeform 427"/>
            <p:cNvSpPr>
              <a:spLocks/>
            </p:cNvSpPr>
            <p:nvPr/>
          </p:nvSpPr>
          <p:spPr bwMode="auto">
            <a:xfrm>
              <a:off x="800" y="2053"/>
              <a:ext cx="23" cy="16"/>
            </a:xfrm>
            <a:custGeom>
              <a:avLst/>
              <a:gdLst>
                <a:gd name="T0" fmla="*/ 0 w 12"/>
                <a:gd name="T1" fmla="*/ 2147483647 h 12"/>
                <a:gd name="T2" fmla="*/ 2147483647 w 12"/>
                <a:gd name="T3" fmla="*/ 0 h 12"/>
                <a:gd name="T4" fmla="*/ 2147483647 w 12"/>
                <a:gd name="T5" fmla="*/ 2147483647 h 12"/>
                <a:gd name="T6" fmla="*/ 2147483647 w 12"/>
                <a:gd name="T7" fmla="*/ 2147483647 h 12"/>
                <a:gd name="T8" fmla="*/ 0 w 12"/>
                <a:gd name="T9" fmla="*/ 2147483647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5"/>
                  </a:moveTo>
                  <a:lnTo>
                    <a:pt x="2" y="0"/>
                  </a:lnTo>
                  <a:lnTo>
                    <a:pt x="12" y="9"/>
                  </a:lnTo>
                  <a:lnTo>
                    <a:pt x="8" y="12"/>
                  </a:lnTo>
                  <a:lnTo>
                    <a:pt x="0" y="5"/>
                  </a:lnTo>
                  <a:close/>
                </a:path>
              </a:pathLst>
            </a:custGeom>
            <a:solidFill>
              <a:srgbClr val="66BCA4"/>
            </a:solidFill>
            <a:ln w="9525">
              <a:noFill/>
              <a:round/>
              <a:headEnd/>
              <a:tailEnd/>
            </a:ln>
          </p:spPr>
          <p:txBody>
            <a:bodyPr/>
            <a:lstStyle/>
            <a:p>
              <a:endParaRPr lang="it-IT">
                <a:solidFill>
                  <a:srgbClr val="000000"/>
                </a:solidFill>
                <a:latin typeface="Arial" charset="0"/>
              </a:endParaRPr>
            </a:p>
          </p:txBody>
        </p:sp>
        <p:sp>
          <p:nvSpPr>
            <p:cNvPr id="171" name="Freeform 428"/>
            <p:cNvSpPr>
              <a:spLocks/>
            </p:cNvSpPr>
            <p:nvPr/>
          </p:nvSpPr>
          <p:spPr bwMode="auto">
            <a:xfrm>
              <a:off x="796" y="2041"/>
              <a:ext cx="8" cy="19"/>
            </a:xfrm>
            <a:custGeom>
              <a:avLst/>
              <a:gdLst>
                <a:gd name="T0" fmla="*/ 0 w 4"/>
                <a:gd name="T1" fmla="*/ 2147483647 h 14"/>
                <a:gd name="T2" fmla="*/ 2147483647 w 4"/>
                <a:gd name="T3" fmla="*/ 0 h 14"/>
                <a:gd name="T4" fmla="*/ 2147483647 w 4"/>
                <a:gd name="T5" fmla="*/ 2147483647 h 14"/>
                <a:gd name="T6" fmla="*/ 2147483647 w 4"/>
                <a:gd name="T7" fmla="*/ 2147483647 h 14"/>
                <a:gd name="T8" fmla="*/ 0 w 4"/>
                <a:gd name="T9" fmla="*/ 2147483647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0" y="7"/>
                  </a:moveTo>
                  <a:lnTo>
                    <a:pt x="2" y="0"/>
                  </a:lnTo>
                  <a:lnTo>
                    <a:pt x="4" y="9"/>
                  </a:lnTo>
                  <a:lnTo>
                    <a:pt x="2" y="14"/>
                  </a:lnTo>
                  <a:lnTo>
                    <a:pt x="0" y="7"/>
                  </a:lnTo>
                  <a:close/>
                </a:path>
              </a:pathLst>
            </a:custGeom>
            <a:solidFill>
              <a:srgbClr val="CEE1EF"/>
            </a:solidFill>
            <a:ln w="9525">
              <a:noFill/>
              <a:round/>
              <a:headEnd/>
              <a:tailEnd/>
            </a:ln>
          </p:spPr>
          <p:txBody>
            <a:bodyPr/>
            <a:lstStyle/>
            <a:p>
              <a:endParaRPr lang="it-IT">
                <a:solidFill>
                  <a:srgbClr val="000000"/>
                </a:solidFill>
                <a:latin typeface="Arial" charset="0"/>
              </a:endParaRPr>
            </a:p>
          </p:txBody>
        </p:sp>
        <p:sp>
          <p:nvSpPr>
            <p:cNvPr id="172" name="Freeform 429"/>
            <p:cNvSpPr>
              <a:spLocks/>
            </p:cNvSpPr>
            <p:nvPr/>
          </p:nvSpPr>
          <p:spPr bwMode="auto">
            <a:xfrm>
              <a:off x="775" y="2050"/>
              <a:ext cx="25" cy="12"/>
            </a:xfrm>
            <a:custGeom>
              <a:avLst/>
              <a:gdLst>
                <a:gd name="T0" fmla="*/ 2147483647 w 13"/>
                <a:gd name="T1" fmla="*/ 2147483647 h 9"/>
                <a:gd name="T2" fmla="*/ 2147483647 w 13"/>
                <a:gd name="T3" fmla="*/ 2147483647 h 9"/>
                <a:gd name="T4" fmla="*/ 0 w 13"/>
                <a:gd name="T5" fmla="*/ 2147483647 h 9"/>
                <a:gd name="T6" fmla="*/ 2147483647 w 13"/>
                <a:gd name="T7" fmla="*/ 0 h 9"/>
                <a:gd name="T8" fmla="*/ 2147483647 w 13"/>
                <a:gd name="T9" fmla="*/ 2147483647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13" y="7"/>
                  </a:moveTo>
                  <a:lnTo>
                    <a:pt x="2" y="9"/>
                  </a:lnTo>
                  <a:lnTo>
                    <a:pt x="0" y="3"/>
                  </a:lnTo>
                  <a:lnTo>
                    <a:pt x="11" y="0"/>
                  </a:lnTo>
                  <a:lnTo>
                    <a:pt x="13" y="7"/>
                  </a:lnTo>
                  <a:close/>
                </a:path>
              </a:pathLst>
            </a:custGeom>
            <a:solidFill>
              <a:srgbClr val="9DB9DA"/>
            </a:solidFill>
            <a:ln w="9525">
              <a:noFill/>
              <a:round/>
              <a:headEnd/>
              <a:tailEnd/>
            </a:ln>
          </p:spPr>
          <p:txBody>
            <a:bodyPr/>
            <a:lstStyle/>
            <a:p>
              <a:endParaRPr lang="it-IT">
                <a:solidFill>
                  <a:srgbClr val="000000"/>
                </a:solidFill>
                <a:latin typeface="Arial" charset="0"/>
              </a:endParaRPr>
            </a:p>
          </p:txBody>
        </p:sp>
        <p:sp>
          <p:nvSpPr>
            <p:cNvPr id="173" name="Freeform 430"/>
            <p:cNvSpPr>
              <a:spLocks/>
            </p:cNvSpPr>
            <p:nvPr/>
          </p:nvSpPr>
          <p:spPr bwMode="auto">
            <a:xfrm>
              <a:off x="800" y="2074"/>
              <a:ext cx="34" cy="11"/>
            </a:xfrm>
            <a:custGeom>
              <a:avLst/>
              <a:gdLst>
                <a:gd name="T0" fmla="*/ 2147483647 w 18"/>
                <a:gd name="T1" fmla="*/ 0 h 8"/>
                <a:gd name="T2" fmla="*/ 2147483647 w 18"/>
                <a:gd name="T3" fmla="*/ 1 h 8"/>
                <a:gd name="T4" fmla="*/ 2147483647 w 18"/>
                <a:gd name="T5" fmla="*/ 2147483647 h 8"/>
                <a:gd name="T6" fmla="*/ 2147483647 w 18"/>
                <a:gd name="T7" fmla="*/ 2147483647 h 8"/>
                <a:gd name="T8" fmla="*/ 0 w 18"/>
                <a:gd name="T9" fmla="*/ 2147483647 h 8"/>
                <a:gd name="T10" fmla="*/ 2147483647 w 18"/>
                <a:gd name="T11" fmla="*/ 2147483647 h 8"/>
                <a:gd name="T12" fmla="*/ 2147483647 w 18"/>
                <a:gd name="T13" fmla="*/ 0 h 8"/>
                <a:gd name="T14" fmla="*/ 0 60000 65536"/>
                <a:gd name="T15" fmla="*/ 0 60000 65536"/>
                <a:gd name="T16" fmla="*/ 0 60000 65536"/>
                <a:gd name="T17" fmla="*/ 0 60000 65536"/>
                <a:gd name="T18" fmla="*/ 0 60000 65536"/>
                <a:gd name="T19" fmla="*/ 0 60000 65536"/>
                <a:gd name="T20" fmla="*/ 0 60000 65536"/>
                <a:gd name="T21" fmla="*/ 0 w 18"/>
                <a:gd name="T22" fmla="*/ 0 h 8"/>
                <a:gd name="T23" fmla="*/ 18 w 1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8">
                  <a:moveTo>
                    <a:pt x="17" y="0"/>
                  </a:moveTo>
                  <a:lnTo>
                    <a:pt x="18" y="1"/>
                  </a:lnTo>
                  <a:lnTo>
                    <a:pt x="11" y="6"/>
                  </a:lnTo>
                  <a:lnTo>
                    <a:pt x="2" y="8"/>
                  </a:lnTo>
                  <a:lnTo>
                    <a:pt x="0" y="7"/>
                  </a:lnTo>
                  <a:lnTo>
                    <a:pt x="9" y="5"/>
                  </a:lnTo>
                  <a:lnTo>
                    <a:pt x="17" y="0"/>
                  </a:lnTo>
                  <a:close/>
                </a:path>
              </a:pathLst>
            </a:custGeom>
            <a:solidFill>
              <a:srgbClr val="CCCCCC"/>
            </a:solidFill>
            <a:ln w="9525">
              <a:noFill/>
              <a:round/>
              <a:headEnd/>
              <a:tailEnd/>
            </a:ln>
          </p:spPr>
          <p:txBody>
            <a:bodyPr/>
            <a:lstStyle/>
            <a:p>
              <a:endParaRPr lang="it-IT">
                <a:solidFill>
                  <a:srgbClr val="000000"/>
                </a:solidFill>
                <a:latin typeface="Arial" charset="0"/>
              </a:endParaRPr>
            </a:p>
          </p:txBody>
        </p:sp>
        <p:sp>
          <p:nvSpPr>
            <p:cNvPr id="174" name="Freeform 431"/>
            <p:cNvSpPr>
              <a:spLocks/>
            </p:cNvSpPr>
            <p:nvPr/>
          </p:nvSpPr>
          <p:spPr bwMode="auto">
            <a:xfrm>
              <a:off x="800" y="2084"/>
              <a:ext cx="4" cy="5"/>
            </a:xfrm>
            <a:custGeom>
              <a:avLst/>
              <a:gdLst>
                <a:gd name="T0" fmla="*/ 0 w 2"/>
                <a:gd name="T1" fmla="*/ 21139180 h 4"/>
                <a:gd name="T2" fmla="*/ 2147483647 w 2"/>
                <a:gd name="T3" fmla="*/ 37158272 h 4"/>
                <a:gd name="T4" fmla="*/ 2147483647 w 2"/>
                <a:gd name="T5" fmla="*/ 1 h 4"/>
                <a:gd name="T6" fmla="*/ 0 w 2"/>
                <a:gd name="T7" fmla="*/ 0 h 4"/>
                <a:gd name="T8" fmla="*/ 0 w 2"/>
                <a:gd name="T9" fmla="*/ 2113918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0" y="2"/>
                  </a:moveTo>
                  <a:lnTo>
                    <a:pt x="2" y="4"/>
                  </a:lnTo>
                  <a:lnTo>
                    <a:pt x="2" y="1"/>
                  </a:lnTo>
                  <a:lnTo>
                    <a:pt x="0" y="0"/>
                  </a:lnTo>
                  <a:lnTo>
                    <a:pt x="0" y="2"/>
                  </a:lnTo>
                  <a:close/>
                </a:path>
              </a:pathLst>
            </a:custGeom>
            <a:solidFill>
              <a:srgbClr val="666666"/>
            </a:solidFill>
            <a:ln w="9525">
              <a:noFill/>
              <a:round/>
              <a:headEnd/>
              <a:tailEnd/>
            </a:ln>
          </p:spPr>
          <p:txBody>
            <a:bodyPr/>
            <a:lstStyle/>
            <a:p>
              <a:endParaRPr lang="it-IT">
                <a:solidFill>
                  <a:srgbClr val="000000"/>
                </a:solidFill>
                <a:latin typeface="Arial" charset="0"/>
              </a:endParaRPr>
            </a:p>
          </p:txBody>
        </p:sp>
        <p:sp>
          <p:nvSpPr>
            <p:cNvPr id="175" name="Freeform 432"/>
            <p:cNvSpPr>
              <a:spLocks/>
            </p:cNvSpPr>
            <p:nvPr/>
          </p:nvSpPr>
          <p:spPr bwMode="auto">
            <a:xfrm>
              <a:off x="796" y="2078"/>
              <a:ext cx="4" cy="3"/>
            </a:xfrm>
            <a:custGeom>
              <a:avLst/>
              <a:gdLst>
                <a:gd name="T0" fmla="*/ 2147483647 w 2"/>
                <a:gd name="T1" fmla="*/ 2147483647 h 2"/>
                <a:gd name="T2" fmla="*/ 0 w 2"/>
                <a:gd name="T3" fmla="*/ 2147483647 h 2"/>
                <a:gd name="T4" fmla="*/ 2147483647 w 2"/>
                <a:gd name="T5" fmla="*/ 0 h 2"/>
                <a:gd name="T6" fmla="*/ 2147483647 w 2"/>
                <a:gd name="T7" fmla="*/ 2147483647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66BCA4"/>
            </a:solidFill>
            <a:ln w="9525">
              <a:noFill/>
              <a:round/>
              <a:headEnd/>
              <a:tailEnd/>
            </a:ln>
          </p:spPr>
          <p:txBody>
            <a:bodyPr/>
            <a:lstStyle/>
            <a:p>
              <a:endParaRPr lang="it-IT">
                <a:solidFill>
                  <a:srgbClr val="000000"/>
                </a:solidFill>
                <a:latin typeface="Arial" charset="0"/>
              </a:endParaRPr>
            </a:p>
          </p:txBody>
        </p:sp>
        <p:sp>
          <p:nvSpPr>
            <p:cNvPr id="176" name="Freeform 433"/>
            <p:cNvSpPr>
              <a:spLocks/>
            </p:cNvSpPr>
            <p:nvPr/>
          </p:nvSpPr>
          <p:spPr bwMode="auto">
            <a:xfrm>
              <a:off x="825" y="2064"/>
              <a:ext cx="2" cy="5"/>
            </a:xfrm>
            <a:custGeom>
              <a:avLst/>
              <a:gdLst>
                <a:gd name="T0" fmla="*/ 2147483647 w 1"/>
                <a:gd name="T1" fmla="*/ 25843938 h 4"/>
                <a:gd name="T2" fmla="*/ 0 w 1"/>
                <a:gd name="T3" fmla="*/ 37158272 h 4"/>
                <a:gd name="T4" fmla="*/ 0 w 1"/>
                <a:gd name="T5" fmla="*/ 25843938 h 4"/>
                <a:gd name="T6" fmla="*/ 2147483647 w 1"/>
                <a:gd name="T7" fmla="*/ 0 h 4"/>
                <a:gd name="T8" fmla="*/ 2147483647 w 1"/>
                <a:gd name="T9" fmla="*/ 25843938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lnTo>
                    <a:pt x="0" y="4"/>
                  </a:lnTo>
                  <a:lnTo>
                    <a:pt x="0" y="3"/>
                  </a:lnTo>
                  <a:lnTo>
                    <a:pt x="1" y="0"/>
                  </a:lnTo>
                  <a:lnTo>
                    <a:pt x="1" y="3"/>
                  </a:lnTo>
                  <a:close/>
                </a:path>
              </a:pathLst>
            </a:custGeom>
            <a:solidFill>
              <a:srgbClr val="66BCA4"/>
            </a:solidFill>
            <a:ln w="9525">
              <a:noFill/>
              <a:round/>
              <a:headEnd/>
              <a:tailEnd/>
            </a:ln>
          </p:spPr>
          <p:txBody>
            <a:bodyPr/>
            <a:lstStyle/>
            <a:p>
              <a:endParaRPr lang="it-IT">
                <a:solidFill>
                  <a:srgbClr val="000000"/>
                </a:solidFill>
                <a:latin typeface="Arial" charset="0"/>
              </a:endParaRP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15308" y="814572"/>
            <a:ext cx="922724" cy="118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ccia bidirezionale orizzontale 1"/>
          <p:cNvSpPr/>
          <p:nvPr/>
        </p:nvSpPr>
        <p:spPr bwMode="auto">
          <a:xfrm>
            <a:off x="4687201" y="2059738"/>
            <a:ext cx="667267" cy="288769"/>
          </a:xfrm>
          <a:prstGeom prst="leftRightArrow">
            <a:avLst/>
          </a:prstGeom>
          <a:solidFill>
            <a:srgbClr val="0076BD"/>
          </a:solidFill>
          <a:ln w="12700" cap="flat" cmpd="sng" algn="ctr">
            <a:noFill/>
            <a:prstDash val="solid"/>
            <a:round/>
            <a:headEnd type="none" w="med" len="med"/>
            <a:tailEnd type="none" w="med" len="med"/>
          </a:ln>
          <a:effectLst/>
          <a:extLst/>
        </p:spPr>
        <p:txBody>
          <a:bodyPr vert="horz" wrap="none" lIns="54000" tIns="45720" rIns="54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a typeface="ＭＳ Ｐゴシック"/>
              <a:cs typeface="ＭＳ Ｐゴシック"/>
            </a:endParaRP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929963" y="1022482"/>
            <a:ext cx="707814" cy="78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0" name="Rettangolo arrotondato 50"/>
          <p:cNvSpPr>
            <a:spLocks noChangeArrowheads="1"/>
          </p:cNvSpPr>
          <p:nvPr/>
        </p:nvSpPr>
        <p:spPr bwMode="auto">
          <a:xfrm>
            <a:off x="329943" y="3711617"/>
            <a:ext cx="8578850" cy="2283659"/>
          </a:xfrm>
          <a:prstGeom prst="roundRect">
            <a:avLst>
              <a:gd name="adj" fmla="val 16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marL="285750" indent="-285750" algn="just" eaLnBrk="1" hangingPunct="1">
              <a:buFont typeface="Arial" panose="020B0604020202020204" pitchFamily="34" charset="0"/>
              <a:buChar char="•"/>
            </a:pPr>
            <a:endParaRPr lang="it-IT" altLang="it-IT" sz="1800" b="1" dirty="0">
              <a:solidFill>
                <a:schemeClr val="tx1">
                  <a:lumMod val="75000"/>
                  <a:lumOff val="25000"/>
                </a:schemeClr>
              </a:solidFill>
              <a:latin typeface="Calibri" panose="020F0502020204030204" pitchFamily="34" charset="0"/>
            </a:endParaRPr>
          </a:p>
          <a:p>
            <a:pPr marL="285750" indent="-285750" algn="just" eaLnBrk="1" hangingPunct="1">
              <a:buFont typeface="Arial" panose="020B0604020202020204" pitchFamily="34" charset="0"/>
              <a:buChar char="•"/>
            </a:pPr>
            <a:endParaRPr lang="it-IT" altLang="it-IT" sz="1800" b="1" dirty="0" smtClean="0">
              <a:solidFill>
                <a:schemeClr val="tx1">
                  <a:lumMod val="75000"/>
                  <a:lumOff val="25000"/>
                </a:schemeClr>
              </a:solidFill>
              <a:latin typeface="Calibri" panose="020F0502020204030204" pitchFamily="34" charset="0"/>
            </a:endParaRPr>
          </a:p>
          <a:p>
            <a:pPr marL="285750" indent="-285750" algn="just" eaLnBrk="1" hangingPunct="1">
              <a:buFont typeface="Arial" panose="020B0604020202020204" pitchFamily="34" charset="0"/>
              <a:buChar char="•"/>
            </a:pPr>
            <a:endParaRPr lang="it-IT" altLang="it-IT" sz="1800" b="1" dirty="0">
              <a:solidFill>
                <a:schemeClr val="tx1">
                  <a:lumMod val="75000"/>
                  <a:lumOff val="25000"/>
                </a:schemeClr>
              </a:solidFill>
              <a:latin typeface="Calibri" panose="020F0502020204030204" pitchFamily="34" charset="0"/>
            </a:endParaRPr>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149267" y="2818556"/>
            <a:ext cx="5382201" cy="2034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1" name="AutoShape 85"/>
          <p:cNvSpPr>
            <a:spLocks noChangeArrowheads="1"/>
          </p:cNvSpPr>
          <p:nvPr/>
        </p:nvSpPr>
        <p:spPr bwMode="auto">
          <a:xfrm>
            <a:off x="6118792" y="2818556"/>
            <a:ext cx="3454103" cy="3061319"/>
          </a:xfrm>
          <a:prstGeom prst="roundRect">
            <a:avLst>
              <a:gd name="adj" fmla="val 8042"/>
            </a:avLst>
          </a:prstGeom>
          <a:noFill/>
          <a:ln w="25400">
            <a:solidFill>
              <a:srgbClr val="0068C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buFontTx/>
              <a:buChar char="•"/>
            </a:pPr>
            <a:endParaRPr lang="it-IT" sz="1600">
              <a:ea typeface="MS PGothic" pitchFamily="34" charset="-128"/>
            </a:endParaRPr>
          </a:p>
        </p:txBody>
      </p:sp>
      <p:sp>
        <p:nvSpPr>
          <p:cNvPr id="3" name="CasellaDiTesto 2"/>
          <p:cNvSpPr txBox="1"/>
          <p:nvPr/>
        </p:nvSpPr>
        <p:spPr>
          <a:xfrm>
            <a:off x="6283870" y="3039762"/>
            <a:ext cx="3144335" cy="2800767"/>
          </a:xfrm>
          <a:prstGeom prst="rect">
            <a:avLst/>
          </a:prstGeom>
          <a:noFill/>
        </p:spPr>
        <p:txBody>
          <a:bodyPr wrap="square" rtlCol="0">
            <a:spAutoFit/>
          </a:bodyPr>
          <a:lstStyle/>
          <a:p>
            <a:pPr marL="285750" indent="-285750">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528 km – 26 mio abitanti</a:t>
            </a:r>
          </a:p>
          <a:p>
            <a:pPr marL="285750" indent="-285750">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230.000 mezzi pesanti per giorno</a:t>
            </a:r>
          </a:p>
          <a:p>
            <a:pPr marL="285750" indent="-285750">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Est </a:t>
            </a:r>
            <a:r>
              <a:rPr lang="it-IT" sz="1600" dirty="0" err="1" smtClean="0">
                <a:solidFill>
                  <a:schemeClr val="bg1">
                    <a:lumMod val="50000"/>
                  </a:schemeClr>
                </a:solidFill>
                <a:latin typeface="Calibri" panose="020F0502020204030204" pitchFamily="34" charset="0"/>
              </a:rPr>
              <a:t>piu’</a:t>
            </a:r>
            <a:r>
              <a:rPr lang="it-IT" sz="1600" dirty="0" smtClean="0">
                <a:solidFill>
                  <a:schemeClr val="bg1">
                    <a:lumMod val="50000"/>
                  </a:schemeClr>
                </a:solidFill>
                <a:latin typeface="Calibri" panose="020F0502020204030204" pitchFamily="34" charset="0"/>
              </a:rPr>
              <a:t> trainante di Ovest grazie ad integrazione spinta del Veneto con Germania e est europeo (Romania, Slovacchia, Slovenia)</a:t>
            </a:r>
          </a:p>
          <a:p>
            <a:pPr marL="285750" indent="-285750">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+11,1% di aumento del traffico in due anni nel tratto Venezia - Trieste</a:t>
            </a:r>
            <a:endParaRPr lang="it-IT" sz="1600" dirty="0">
              <a:solidFill>
                <a:schemeClr val="bg1">
                  <a:lumMod val="50000"/>
                </a:schemeClr>
              </a:solidFill>
              <a:latin typeface="Calibri" panose="020F0502020204030204" pitchFamily="34" charset="0"/>
            </a:endParaRP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077739" y="0"/>
            <a:ext cx="841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88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fill="hold"/>
                                        <p:tgtEl>
                                          <p:spTgt spid="181"/>
                                        </p:tgtEl>
                                        <p:attrNameLst>
                                          <p:attrName>ppt_x</p:attrName>
                                        </p:attrNameLst>
                                      </p:cBhvr>
                                      <p:tavLst>
                                        <p:tav tm="0">
                                          <p:val>
                                            <p:strVal val="#ppt_x"/>
                                          </p:val>
                                        </p:tav>
                                        <p:tav tm="100000">
                                          <p:val>
                                            <p:strVal val="#ppt_x"/>
                                          </p:val>
                                        </p:tav>
                                      </p:tavLst>
                                    </p:anim>
                                    <p:anim calcmode="lin" valueType="num">
                                      <p:cBhvr additive="base">
                                        <p:cTn id="8"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109796"/>
            <a:ext cx="9906000" cy="295275"/>
          </a:xfrm>
        </p:spPr>
        <p:txBody>
          <a:bodyPr lIns="92075" tIns="46038" rIns="92075" bIns="46038"/>
          <a:lstStyle/>
          <a:p>
            <a:pPr>
              <a:lnSpc>
                <a:spcPct val="88000"/>
              </a:lnSpc>
            </a:pPr>
            <a:r>
              <a:rPr lang="it-IT" altLang="it-IT" sz="3200" b="1" dirty="0" smtClean="0">
                <a:solidFill>
                  <a:srgbClr val="0076BD"/>
                </a:solidFill>
                <a:latin typeface="Calibri" pitchFamily="3" charset="0"/>
              </a:rPr>
              <a:t>Richieste di terziarizzazione</a:t>
            </a:r>
          </a:p>
        </p:txBody>
      </p:sp>
      <p:sp>
        <p:nvSpPr>
          <p:cNvPr id="177" name="CasellaDiTesto 176"/>
          <p:cNvSpPr txBox="1"/>
          <p:nvPr/>
        </p:nvSpPr>
        <p:spPr>
          <a:xfrm>
            <a:off x="340270" y="1062680"/>
            <a:ext cx="8976725" cy="830997"/>
          </a:xfrm>
          <a:prstGeom prst="rect">
            <a:avLst/>
          </a:prstGeom>
          <a:noFill/>
        </p:spPr>
        <p:txBody>
          <a:bodyPr wrap="square" rtlCol="0">
            <a:spAutoFit/>
          </a:bodyPr>
          <a:lstStyle/>
          <a:p>
            <a:pPr algn="just"/>
            <a:r>
              <a:rPr lang="it-IT" sz="1600" dirty="0" smtClean="0">
                <a:solidFill>
                  <a:schemeClr val="bg1">
                    <a:lumMod val="50000"/>
                  </a:schemeClr>
                </a:solidFill>
                <a:latin typeface="Calibri" panose="020F0502020204030204" pitchFamily="34" charset="0"/>
              </a:rPr>
              <a:t>Sempre di </a:t>
            </a:r>
            <a:r>
              <a:rPr lang="it-IT" sz="1600" dirty="0" err="1" smtClean="0">
                <a:solidFill>
                  <a:schemeClr val="bg1">
                    <a:lumMod val="50000"/>
                  </a:schemeClr>
                </a:solidFill>
                <a:latin typeface="Calibri" panose="020F0502020204030204" pitchFamily="34" charset="0"/>
              </a:rPr>
              <a:t>piu’</a:t>
            </a:r>
            <a:r>
              <a:rPr lang="it-IT" sz="1600" dirty="0" smtClean="0">
                <a:solidFill>
                  <a:schemeClr val="bg1">
                    <a:lumMod val="50000"/>
                  </a:schemeClr>
                </a:solidFill>
                <a:latin typeface="Calibri" panose="020F0502020204030204" pitchFamily="34" charset="0"/>
              </a:rPr>
              <a:t> nel FMCG le aziende produttrici si trovano di fronte all’esigenza di </a:t>
            </a:r>
            <a:r>
              <a:rPr lang="it-IT" sz="1600" dirty="0" err="1" smtClean="0">
                <a:solidFill>
                  <a:schemeClr val="bg1">
                    <a:lumMod val="50000"/>
                  </a:schemeClr>
                </a:solidFill>
                <a:latin typeface="Calibri" panose="020F0502020204030204" pitchFamily="34" charset="0"/>
              </a:rPr>
              <a:t>switchare</a:t>
            </a:r>
            <a:r>
              <a:rPr lang="it-IT" sz="1600" dirty="0" smtClean="0">
                <a:solidFill>
                  <a:schemeClr val="bg1">
                    <a:lumMod val="50000"/>
                  </a:schemeClr>
                </a:solidFill>
                <a:latin typeface="Calibri" panose="020F0502020204030204" pitchFamily="34" charset="0"/>
              </a:rPr>
              <a:t> l’area del magazzino di </a:t>
            </a:r>
            <a:r>
              <a:rPr lang="it-IT" sz="1600" dirty="0" err="1" smtClean="0">
                <a:solidFill>
                  <a:schemeClr val="bg1">
                    <a:lumMod val="50000"/>
                  </a:schemeClr>
                </a:solidFill>
                <a:latin typeface="Calibri" panose="020F0502020204030204" pitchFamily="34" charset="0"/>
              </a:rPr>
              <a:t>Plant</a:t>
            </a:r>
            <a:r>
              <a:rPr lang="it-IT" sz="1600" dirty="0" smtClean="0">
                <a:solidFill>
                  <a:schemeClr val="bg1">
                    <a:lumMod val="50000"/>
                  </a:schemeClr>
                </a:solidFill>
                <a:latin typeface="Calibri" panose="020F0502020204030204" pitchFamily="34" charset="0"/>
              </a:rPr>
              <a:t> con area dedicata a nuove linee di produzione. In questo senso le aziende si trovano di fronte ad un bivio:</a:t>
            </a:r>
          </a:p>
        </p:txBody>
      </p:sp>
      <p:sp>
        <p:nvSpPr>
          <p:cNvPr id="4" name="Freccia tridirezionale 3"/>
          <p:cNvSpPr/>
          <p:nvPr/>
        </p:nvSpPr>
        <p:spPr bwMode="auto">
          <a:xfrm>
            <a:off x="4298721" y="2075934"/>
            <a:ext cx="1059821" cy="815546"/>
          </a:xfrm>
          <a:prstGeom prst="leftRightUpArrow">
            <a:avLst/>
          </a:prstGeom>
          <a:solidFill>
            <a:srgbClr val="0076BD"/>
          </a:solidFill>
          <a:ln w="12700" cap="flat" cmpd="sng" algn="ctr">
            <a:noFill/>
            <a:prstDash val="solid"/>
            <a:round/>
            <a:headEnd type="none" w="med" len="med"/>
            <a:tailEnd type="none" w="med" len="med"/>
          </a:ln>
          <a:effectLst/>
          <a:extLst/>
        </p:spPr>
        <p:txBody>
          <a:bodyPr vert="horz" wrap="none" lIns="54000" tIns="45720" rIns="54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178" name="AutoShape 85"/>
          <p:cNvSpPr>
            <a:spLocks noChangeArrowheads="1"/>
          </p:cNvSpPr>
          <p:nvPr/>
        </p:nvSpPr>
        <p:spPr bwMode="auto">
          <a:xfrm>
            <a:off x="1695073" y="2347780"/>
            <a:ext cx="1863673" cy="617839"/>
          </a:xfrm>
          <a:prstGeom prst="roundRect">
            <a:avLst>
              <a:gd name="adj" fmla="val 8042"/>
            </a:avLst>
          </a:prstGeom>
          <a:noFill/>
          <a:ln w="25400">
            <a:solidFill>
              <a:srgbClr val="0068C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buFontTx/>
              <a:buChar char="•"/>
            </a:pPr>
            <a:endParaRPr lang="it-IT" sz="1600">
              <a:ea typeface="MS PGothic" pitchFamily="34" charset="-128"/>
            </a:endParaRPr>
          </a:p>
        </p:txBody>
      </p:sp>
      <p:sp>
        <p:nvSpPr>
          <p:cNvPr id="5" name="CasellaDiTesto 4"/>
          <p:cNvSpPr txBox="1"/>
          <p:nvPr/>
        </p:nvSpPr>
        <p:spPr>
          <a:xfrm>
            <a:off x="1743401" y="2496063"/>
            <a:ext cx="1767016" cy="338554"/>
          </a:xfrm>
          <a:prstGeom prst="rect">
            <a:avLst/>
          </a:prstGeom>
          <a:noFill/>
        </p:spPr>
        <p:txBody>
          <a:bodyPr wrap="square" rtlCol="0">
            <a:spAutoFit/>
          </a:bodyPr>
          <a:lstStyle/>
          <a:p>
            <a:pPr algn="ctr"/>
            <a:r>
              <a:rPr lang="it-IT" sz="1600" b="1" dirty="0">
                <a:solidFill>
                  <a:schemeClr val="bg1">
                    <a:lumMod val="50000"/>
                  </a:schemeClr>
                </a:solidFill>
                <a:latin typeface="Calibri" panose="020F0502020204030204" pitchFamily="34" charset="0"/>
              </a:rPr>
              <a:t>COSTRUZIONE</a:t>
            </a:r>
          </a:p>
        </p:txBody>
      </p:sp>
      <p:sp>
        <p:nvSpPr>
          <p:cNvPr id="179" name="AutoShape 85"/>
          <p:cNvSpPr>
            <a:spLocks noChangeArrowheads="1"/>
          </p:cNvSpPr>
          <p:nvPr/>
        </p:nvSpPr>
        <p:spPr bwMode="auto">
          <a:xfrm>
            <a:off x="6036412" y="2347780"/>
            <a:ext cx="1863673" cy="617839"/>
          </a:xfrm>
          <a:prstGeom prst="roundRect">
            <a:avLst>
              <a:gd name="adj" fmla="val 8042"/>
            </a:avLst>
          </a:prstGeom>
          <a:noFill/>
          <a:ln w="25400">
            <a:solidFill>
              <a:srgbClr val="0068C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buFontTx/>
              <a:buChar char="•"/>
            </a:pPr>
            <a:endParaRPr lang="it-IT" sz="1600">
              <a:ea typeface="MS PGothic" pitchFamily="34" charset="-128"/>
            </a:endParaRPr>
          </a:p>
        </p:txBody>
      </p:sp>
      <p:sp>
        <p:nvSpPr>
          <p:cNvPr id="182" name="CasellaDiTesto 181"/>
          <p:cNvSpPr txBox="1"/>
          <p:nvPr/>
        </p:nvSpPr>
        <p:spPr>
          <a:xfrm>
            <a:off x="6084740" y="2380844"/>
            <a:ext cx="1767016" cy="584775"/>
          </a:xfrm>
          <a:prstGeom prst="rect">
            <a:avLst/>
          </a:prstGeom>
          <a:noFill/>
        </p:spPr>
        <p:txBody>
          <a:bodyPr wrap="square" rtlCol="0">
            <a:spAutoFit/>
          </a:bodyPr>
          <a:lstStyle/>
          <a:p>
            <a:pPr algn="ctr"/>
            <a:r>
              <a:rPr lang="it-IT" sz="1600" b="1" dirty="0" smtClean="0">
                <a:solidFill>
                  <a:schemeClr val="bg1">
                    <a:lumMod val="50000"/>
                  </a:schemeClr>
                </a:solidFill>
                <a:latin typeface="Calibri" panose="020F0502020204030204" pitchFamily="34" charset="0"/>
              </a:rPr>
              <a:t>AFFIDAMENTO A O.L.</a:t>
            </a:r>
            <a:endParaRPr lang="it-IT" sz="1600" b="1" dirty="0">
              <a:solidFill>
                <a:schemeClr val="bg1">
                  <a:lumMod val="50000"/>
                </a:schemeClr>
              </a:solidFill>
              <a:latin typeface="Calibri" panose="020F0502020204030204" pitchFamily="34" charset="0"/>
            </a:endParaRPr>
          </a:p>
        </p:txBody>
      </p:sp>
      <p:sp>
        <p:nvSpPr>
          <p:cNvPr id="183" name="CasellaDiTesto 182"/>
          <p:cNvSpPr txBox="1"/>
          <p:nvPr/>
        </p:nvSpPr>
        <p:spPr>
          <a:xfrm>
            <a:off x="340268" y="3476368"/>
            <a:ext cx="8976725" cy="1323439"/>
          </a:xfrm>
          <a:prstGeom prst="rect">
            <a:avLst/>
          </a:prstGeom>
          <a:noFill/>
        </p:spPr>
        <p:txBody>
          <a:bodyPr wrap="square" rtlCol="0">
            <a:spAutoFit/>
          </a:bodyPr>
          <a:lstStyle/>
          <a:p>
            <a:pPr algn="just"/>
            <a:r>
              <a:rPr lang="it-IT" sz="1600" dirty="0" smtClean="0">
                <a:solidFill>
                  <a:schemeClr val="bg1">
                    <a:lumMod val="50000"/>
                  </a:schemeClr>
                </a:solidFill>
                <a:latin typeface="Calibri" panose="020F0502020204030204" pitchFamily="34" charset="0"/>
              </a:rPr>
              <a:t>L’area  </a:t>
            </a:r>
            <a:r>
              <a:rPr lang="it-IT" sz="1600" dirty="0" err="1" smtClean="0">
                <a:solidFill>
                  <a:schemeClr val="bg1">
                    <a:lumMod val="50000"/>
                  </a:schemeClr>
                </a:solidFill>
                <a:latin typeface="Calibri" panose="020F0502020204030204" pitchFamily="34" charset="0"/>
              </a:rPr>
              <a:t>Customer</a:t>
            </a:r>
            <a:r>
              <a:rPr lang="it-IT" sz="1600" dirty="0" smtClean="0">
                <a:solidFill>
                  <a:schemeClr val="bg1">
                    <a:lumMod val="50000"/>
                  </a:schemeClr>
                </a:solidFill>
                <a:latin typeface="Calibri" panose="020F0502020204030204" pitchFamily="34" charset="0"/>
              </a:rPr>
              <a:t> Solution di Number1, in un mese risponde a circa </a:t>
            </a:r>
            <a:r>
              <a:rPr lang="it-IT" sz="1600" b="1" dirty="0" smtClean="0">
                <a:solidFill>
                  <a:schemeClr val="bg1">
                    <a:lumMod val="50000"/>
                  </a:schemeClr>
                </a:solidFill>
                <a:latin typeface="Calibri" panose="020F0502020204030204" pitchFamily="34" charset="0"/>
              </a:rPr>
              <a:t>una decina </a:t>
            </a:r>
            <a:r>
              <a:rPr lang="it-IT" sz="1600" dirty="0" smtClean="0">
                <a:solidFill>
                  <a:schemeClr val="bg1">
                    <a:lumMod val="50000"/>
                  </a:schemeClr>
                </a:solidFill>
                <a:latin typeface="Calibri" panose="020F0502020204030204" pitchFamily="34" charset="0"/>
              </a:rPr>
              <a:t>di tender logistici riguardanti aziende medio-grandi del settore </a:t>
            </a:r>
            <a:r>
              <a:rPr lang="it-IT" sz="1600" dirty="0" err="1" smtClean="0">
                <a:solidFill>
                  <a:schemeClr val="bg1">
                    <a:lumMod val="50000"/>
                  </a:schemeClr>
                </a:solidFill>
                <a:latin typeface="Calibri" panose="020F0502020204030204" pitchFamily="34" charset="0"/>
              </a:rPr>
              <a:t>Grocery</a:t>
            </a:r>
            <a:r>
              <a:rPr lang="it-IT" sz="1600" dirty="0" smtClean="0">
                <a:solidFill>
                  <a:schemeClr val="bg1">
                    <a:lumMod val="50000"/>
                  </a:schemeClr>
                </a:solidFill>
                <a:latin typeface="Calibri" panose="020F0502020204030204" pitchFamily="34" charset="0"/>
              </a:rPr>
              <a:t> secco, con una focalizzazione spinta sul </a:t>
            </a:r>
            <a:r>
              <a:rPr lang="it-IT" sz="1600" dirty="0" err="1" smtClean="0">
                <a:solidFill>
                  <a:schemeClr val="bg1">
                    <a:lumMod val="50000"/>
                  </a:schemeClr>
                </a:solidFill>
                <a:latin typeface="Calibri" panose="020F0502020204030204" pitchFamily="34" charset="0"/>
              </a:rPr>
              <a:t>Food</a:t>
            </a:r>
            <a:r>
              <a:rPr lang="it-IT" sz="1600" dirty="0" smtClean="0">
                <a:solidFill>
                  <a:schemeClr val="bg1">
                    <a:lumMod val="50000"/>
                  </a:schemeClr>
                </a:solidFill>
                <a:latin typeface="Calibri" panose="020F0502020204030204" pitchFamily="34" charset="0"/>
              </a:rPr>
              <a:t>. Nell’ultimo trimestre abbiamo ricevuto 10 richieste di valutazione di terziarizzazione delle attività logistiche alla base delle quali </a:t>
            </a:r>
            <a:r>
              <a:rPr lang="it-IT" sz="1600" dirty="0" err="1" smtClean="0">
                <a:solidFill>
                  <a:schemeClr val="bg1">
                    <a:lumMod val="50000"/>
                  </a:schemeClr>
                </a:solidFill>
                <a:latin typeface="Calibri" panose="020F0502020204030204" pitchFamily="34" charset="0"/>
              </a:rPr>
              <a:t>c’e’</a:t>
            </a:r>
            <a:r>
              <a:rPr lang="it-IT" sz="1600" dirty="0" smtClean="0">
                <a:solidFill>
                  <a:schemeClr val="bg1">
                    <a:lumMod val="50000"/>
                  </a:schemeClr>
                </a:solidFill>
                <a:latin typeface="Calibri" panose="020F0502020204030204" pitchFamily="34" charset="0"/>
              </a:rPr>
              <a:t> la valutazione di dismettere il magazzino di </a:t>
            </a:r>
            <a:r>
              <a:rPr lang="it-IT" sz="1600" dirty="0" err="1" smtClean="0">
                <a:solidFill>
                  <a:schemeClr val="bg1">
                    <a:lumMod val="50000"/>
                  </a:schemeClr>
                </a:solidFill>
                <a:latin typeface="Calibri" panose="020F0502020204030204" pitchFamily="34" charset="0"/>
              </a:rPr>
              <a:t>Plant</a:t>
            </a:r>
            <a:r>
              <a:rPr lang="it-IT" sz="1600" dirty="0" smtClean="0">
                <a:solidFill>
                  <a:schemeClr val="bg1">
                    <a:lumMod val="50000"/>
                  </a:schemeClr>
                </a:solidFill>
                <a:latin typeface="Calibri" panose="020F0502020204030204" pitchFamily="34" charset="0"/>
              </a:rPr>
              <a:t>: </a:t>
            </a:r>
            <a:r>
              <a:rPr lang="it-IT" sz="1600" b="1" dirty="0" smtClean="0">
                <a:solidFill>
                  <a:schemeClr val="bg1">
                    <a:lumMod val="50000"/>
                  </a:schemeClr>
                </a:solidFill>
                <a:latin typeface="Calibri" panose="020F0502020204030204" pitchFamily="34" charset="0"/>
              </a:rPr>
              <a:t>di queste, 4 sono collocate nell’area del Triveneto.</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9464" y="0"/>
            <a:ext cx="841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85"/>
          <p:cNvSpPr>
            <a:spLocks noChangeArrowheads="1"/>
          </p:cNvSpPr>
          <p:nvPr/>
        </p:nvSpPr>
        <p:spPr bwMode="auto">
          <a:xfrm>
            <a:off x="340272" y="3493707"/>
            <a:ext cx="9063222" cy="1239840"/>
          </a:xfrm>
          <a:prstGeom prst="roundRect">
            <a:avLst>
              <a:gd name="adj" fmla="val 8042"/>
            </a:avLst>
          </a:prstGeom>
          <a:noFill/>
          <a:ln w="25400">
            <a:solidFill>
              <a:srgbClr val="0068C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buFontTx/>
              <a:buChar char="•"/>
            </a:pPr>
            <a:endParaRPr lang="it-IT" sz="1600">
              <a:ea typeface="MS PGothic" pitchFamily="34" charset="-128"/>
            </a:endParaRPr>
          </a:p>
        </p:txBody>
      </p:sp>
    </p:spTree>
    <p:extLst>
      <p:ext uri="{BB962C8B-B14F-4D97-AF65-F5344CB8AC3E}">
        <p14:creationId xmlns:p14="http://schemas.microsoft.com/office/powerpoint/2010/main" val="45229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3"/>
                                        </p:tgtEl>
                                        <p:attrNameLst>
                                          <p:attrName>style.visibility</p:attrName>
                                        </p:attrNameLst>
                                      </p:cBhvr>
                                      <p:to>
                                        <p:strVal val="visible"/>
                                      </p:to>
                                    </p:set>
                                    <p:anim calcmode="lin" valueType="num">
                                      <p:cBhvr additive="base">
                                        <p:cTn id="11" dur="500" fill="hold"/>
                                        <p:tgtEl>
                                          <p:spTgt spid="183"/>
                                        </p:tgtEl>
                                        <p:attrNameLst>
                                          <p:attrName>ppt_x</p:attrName>
                                        </p:attrNameLst>
                                      </p:cBhvr>
                                      <p:tavLst>
                                        <p:tav tm="0">
                                          <p:val>
                                            <p:strVal val="#ppt_x"/>
                                          </p:val>
                                        </p:tav>
                                        <p:tav tm="100000">
                                          <p:val>
                                            <p:strVal val="#ppt_x"/>
                                          </p:val>
                                        </p:tav>
                                      </p:tavLst>
                                    </p:anim>
                                    <p:anim calcmode="lin" valueType="num">
                                      <p:cBhvr additive="base">
                                        <p:cTn id="12"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109796"/>
            <a:ext cx="9906000" cy="295275"/>
          </a:xfrm>
        </p:spPr>
        <p:txBody>
          <a:bodyPr lIns="92075" tIns="46038" rIns="92075" bIns="46038"/>
          <a:lstStyle/>
          <a:p>
            <a:pPr>
              <a:lnSpc>
                <a:spcPct val="88000"/>
              </a:lnSpc>
            </a:pPr>
            <a:r>
              <a:rPr lang="it-IT" altLang="it-IT" sz="3200" b="1" dirty="0" smtClean="0">
                <a:solidFill>
                  <a:srgbClr val="0076BD"/>
                </a:solidFill>
                <a:latin typeface="Calibri" pitchFamily="3" charset="0"/>
              </a:rPr>
              <a:t>Studio e valutazione delle proposte</a:t>
            </a:r>
          </a:p>
        </p:txBody>
      </p:sp>
      <p:sp>
        <p:nvSpPr>
          <p:cNvPr id="177" name="CasellaDiTesto 176"/>
          <p:cNvSpPr txBox="1"/>
          <p:nvPr/>
        </p:nvSpPr>
        <p:spPr>
          <a:xfrm>
            <a:off x="340272" y="3768814"/>
            <a:ext cx="8976725" cy="1569660"/>
          </a:xfrm>
          <a:prstGeom prst="rect">
            <a:avLst/>
          </a:prstGeom>
          <a:noFill/>
        </p:spPr>
        <p:txBody>
          <a:bodyPr wrap="square" rtlCol="0">
            <a:spAutoFit/>
          </a:bodyPr>
          <a:lstStyle/>
          <a:p>
            <a:pPr marL="285750" indent="-285750" algn="just">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Number1, dispone di una specifica area di </a:t>
            </a:r>
            <a:r>
              <a:rPr lang="it-IT" sz="1600" dirty="0" err="1" smtClean="0">
                <a:solidFill>
                  <a:schemeClr val="bg1">
                    <a:lumMod val="50000"/>
                  </a:schemeClr>
                </a:solidFill>
                <a:latin typeface="Calibri" panose="020F0502020204030204" pitchFamily="34" charset="0"/>
              </a:rPr>
              <a:t>Engineering</a:t>
            </a:r>
            <a:r>
              <a:rPr lang="it-IT" sz="1600" dirty="0" smtClean="0">
                <a:solidFill>
                  <a:schemeClr val="bg1">
                    <a:lumMod val="50000"/>
                  </a:schemeClr>
                </a:solidFill>
                <a:latin typeface="Calibri" panose="020F0502020204030204" pitchFamily="34" charset="0"/>
              </a:rPr>
              <a:t> che è in grado di supportare  i produttori nella scelta tra costruire o terziarizzare, dettagliando costi e tempi di entrambe le soluzioni.</a:t>
            </a:r>
          </a:p>
          <a:p>
            <a:pPr algn="just"/>
            <a:endParaRPr lang="it-IT" sz="1600" dirty="0" smtClean="0">
              <a:solidFill>
                <a:schemeClr val="bg1">
                  <a:lumMod val="50000"/>
                </a:schemeClr>
              </a:solidFill>
              <a:latin typeface="Calibri" panose="020F0502020204030204" pitchFamily="34" charset="0"/>
            </a:endParaRPr>
          </a:p>
          <a:p>
            <a:pPr marL="285750" indent="-285750" algn="just">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Number1, nonostante non possieda quasi nessuno dei suoi magazzini, dispone anche di un’area Real Estate che ha acceso in questi anni partnership importanti con costruttori affidabili, distribuiti su tutto il  territorio nazionale e particolarmente efficaci nelle tempistiche di realizzazione. </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90018" y="970919"/>
            <a:ext cx="4054808" cy="214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e 10"/>
          <p:cNvSpPr/>
          <p:nvPr/>
        </p:nvSpPr>
        <p:spPr bwMode="auto">
          <a:xfrm>
            <a:off x="2825942" y="1552406"/>
            <a:ext cx="979939" cy="466173"/>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it-IT">
              <a:effectLst>
                <a:outerShdw blurRad="38100" dist="38100" dir="2700000" algn="tl">
                  <a:srgbClr val="000000">
                    <a:alpha val="43137"/>
                  </a:srgbClr>
                </a:outerShdw>
              </a:effectLst>
            </a:endParaRPr>
          </a:p>
        </p:txBody>
      </p:sp>
      <p:sp>
        <p:nvSpPr>
          <p:cNvPr id="12" name="AutoShape 85"/>
          <p:cNvSpPr>
            <a:spLocks noChangeArrowheads="1"/>
          </p:cNvSpPr>
          <p:nvPr/>
        </p:nvSpPr>
        <p:spPr bwMode="auto">
          <a:xfrm>
            <a:off x="340272" y="3559967"/>
            <a:ext cx="9063222" cy="1778508"/>
          </a:xfrm>
          <a:prstGeom prst="roundRect">
            <a:avLst>
              <a:gd name="adj" fmla="val 8042"/>
            </a:avLst>
          </a:prstGeom>
          <a:noFill/>
          <a:ln w="25400">
            <a:solidFill>
              <a:srgbClr val="0068C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buFontTx/>
              <a:buChar char="•"/>
            </a:pPr>
            <a:endParaRPr lang="it-IT" sz="1600">
              <a:ea typeface="MS PGothic" pitchFamily="34" charset="-128"/>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95972" y="1409"/>
            <a:ext cx="841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038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109796"/>
            <a:ext cx="9906000" cy="295275"/>
          </a:xfrm>
        </p:spPr>
        <p:txBody>
          <a:bodyPr lIns="92075" tIns="46038" rIns="92075" bIns="46038"/>
          <a:lstStyle/>
          <a:p>
            <a:pPr>
              <a:lnSpc>
                <a:spcPct val="88000"/>
              </a:lnSpc>
            </a:pPr>
            <a:r>
              <a:rPr lang="it-IT" altLang="it-IT" sz="3200" b="1" dirty="0" smtClean="0">
                <a:solidFill>
                  <a:srgbClr val="0076BD"/>
                </a:solidFill>
                <a:latin typeface="Calibri" pitchFamily="3" charset="0"/>
              </a:rPr>
              <a:t>Vantaggi della terziarizzazione «strategica»</a:t>
            </a:r>
          </a:p>
        </p:txBody>
      </p:sp>
      <p:graphicFrame>
        <p:nvGraphicFramePr>
          <p:cNvPr id="2" name="Diagramma 1"/>
          <p:cNvGraphicFramePr/>
          <p:nvPr>
            <p:extLst>
              <p:ext uri="{D42A27DB-BD31-4B8C-83A1-F6EECF244321}">
                <p14:modId xmlns:p14="http://schemas.microsoft.com/office/powerpoint/2010/main" val="1594424168"/>
              </p:ext>
            </p:extLst>
          </p:nvPr>
        </p:nvGraphicFramePr>
        <p:xfrm>
          <a:off x="902043" y="691978"/>
          <a:ext cx="8217243" cy="5449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064625" y="0"/>
            <a:ext cx="841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956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109796"/>
            <a:ext cx="9906000" cy="295275"/>
          </a:xfrm>
        </p:spPr>
        <p:txBody>
          <a:bodyPr lIns="92075" tIns="46038" rIns="92075" bIns="46038"/>
          <a:lstStyle/>
          <a:p>
            <a:pPr>
              <a:lnSpc>
                <a:spcPct val="88000"/>
              </a:lnSpc>
            </a:pPr>
            <a:r>
              <a:rPr lang="it-IT" altLang="it-IT" sz="3200" b="1" dirty="0" smtClean="0">
                <a:solidFill>
                  <a:srgbClr val="0076BD"/>
                </a:solidFill>
                <a:latin typeface="Calibri" pitchFamily="3" charset="0"/>
              </a:rPr>
              <a:t>Collaborazione con GDO -</a:t>
            </a:r>
            <a:r>
              <a:rPr lang="it-IT" sz="3200" b="1" dirty="0">
                <a:solidFill>
                  <a:srgbClr val="0076BD"/>
                </a:solidFill>
                <a:latin typeface="Tahoma" pitchFamily="34" charset="0"/>
              </a:rPr>
              <a:t> </a:t>
            </a:r>
            <a:r>
              <a:rPr lang="it-IT" sz="3200" b="1" dirty="0" err="1">
                <a:solidFill>
                  <a:srgbClr val="0076BD"/>
                </a:solidFill>
                <a:latin typeface="Tahoma" pitchFamily="34" charset="0"/>
              </a:rPr>
              <a:t>Syncro</a:t>
            </a:r>
            <a:r>
              <a:rPr lang="it-IT" sz="3200" b="1" dirty="0">
                <a:solidFill>
                  <a:srgbClr val="0076BD"/>
                </a:solidFill>
                <a:latin typeface="Tahoma" pitchFamily="34" charset="0"/>
              </a:rPr>
              <a:t>®</a:t>
            </a:r>
            <a:endParaRPr lang="it-IT" altLang="it-IT" sz="3200" b="1" dirty="0" smtClean="0">
              <a:solidFill>
                <a:srgbClr val="0076BD"/>
              </a:solidFill>
              <a:latin typeface="Calibri" pitchFamily="3"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4625" y="0"/>
            <a:ext cx="841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0" y="813395"/>
            <a:ext cx="8976725" cy="830997"/>
          </a:xfrm>
          <a:prstGeom prst="rect">
            <a:avLst/>
          </a:prstGeom>
          <a:noFill/>
        </p:spPr>
        <p:txBody>
          <a:bodyPr wrap="square" rtlCol="0">
            <a:spAutoFit/>
          </a:bodyPr>
          <a:lstStyle/>
          <a:p>
            <a:pPr algn="just"/>
            <a:r>
              <a:rPr lang="it-IT" sz="1600" dirty="0" smtClean="0">
                <a:solidFill>
                  <a:schemeClr val="bg1">
                    <a:lumMod val="50000"/>
                  </a:schemeClr>
                </a:solidFill>
                <a:latin typeface="Calibri" panose="020F0502020204030204" pitchFamily="34" charset="0"/>
              </a:rPr>
              <a:t>Da diversi anni Number1 propone ai suoi clienti la partecipazione al progetto </a:t>
            </a:r>
            <a:r>
              <a:rPr lang="it-IT" sz="1600" dirty="0" err="1" smtClean="0">
                <a:solidFill>
                  <a:schemeClr val="bg1">
                    <a:lumMod val="50000"/>
                  </a:schemeClr>
                </a:solidFill>
                <a:latin typeface="Calibri" panose="020F0502020204030204" pitchFamily="34" charset="0"/>
              </a:rPr>
              <a:t>Syncro</a:t>
            </a:r>
            <a:r>
              <a:rPr lang="it-IT" sz="1600" dirty="0" smtClean="0">
                <a:solidFill>
                  <a:schemeClr val="bg1">
                    <a:lumMod val="50000"/>
                  </a:schemeClr>
                </a:solidFill>
                <a:latin typeface="Calibri" panose="020F0502020204030204" pitchFamily="34" charset="0"/>
              </a:rPr>
              <a:t>, che prevede la sincronizzazione delle consegne a 50 tra i </a:t>
            </a:r>
            <a:r>
              <a:rPr lang="it-IT" sz="1600" dirty="0" err="1" smtClean="0">
                <a:solidFill>
                  <a:schemeClr val="bg1">
                    <a:lumMod val="50000"/>
                  </a:schemeClr>
                </a:solidFill>
                <a:latin typeface="Calibri" panose="020F0502020204030204" pitchFamily="34" charset="0"/>
              </a:rPr>
              <a:t>piu’</a:t>
            </a:r>
            <a:r>
              <a:rPr lang="it-IT" sz="1600" dirty="0" smtClean="0">
                <a:solidFill>
                  <a:schemeClr val="bg1">
                    <a:lumMod val="50000"/>
                  </a:schemeClr>
                </a:solidFill>
                <a:latin typeface="Calibri" panose="020F0502020204030204" pitchFamily="34" charset="0"/>
              </a:rPr>
              <a:t> importanti </a:t>
            </a:r>
            <a:r>
              <a:rPr lang="it-IT" sz="1600" dirty="0" err="1" smtClean="0">
                <a:solidFill>
                  <a:schemeClr val="bg1">
                    <a:lumMod val="50000"/>
                  </a:schemeClr>
                </a:solidFill>
                <a:latin typeface="Calibri" panose="020F0502020204030204" pitchFamily="34" charset="0"/>
              </a:rPr>
              <a:t>Ce.Di</a:t>
            </a:r>
            <a:r>
              <a:rPr lang="it-IT" sz="1600" dirty="0" smtClean="0">
                <a:solidFill>
                  <a:schemeClr val="bg1">
                    <a:lumMod val="50000"/>
                  </a:schemeClr>
                </a:solidFill>
                <a:latin typeface="Calibri" panose="020F0502020204030204" pitchFamily="34" charset="0"/>
              </a:rPr>
              <a:t>. della GDO italiana, secondo un’agenda di consegna bi-</a:t>
            </a:r>
            <a:r>
              <a:rPr lang="it-IT" sz="1600" dirty="0" err="1" smtClean="0">
                <a:solidFill>
                  <a:schemeClr val="bg1">
                    <a:lumMod val="50000"/>
                  </a:schemeClr>
                </a:solidFill>
                <a:latin typeface="Calibri" panose="020F0502020204030204" pitchFamily="34" charset="0"/>
              </a:rPr>
              <a:t>trisettimanale</a:t>
            </a:r>
            <a:r>
              <a:rPr lang="it-IT" sz="1600" dirty="0" smtClean="0">
                <a:solidFill>
                  <a:schemeClr val="bg1">
                    <a:lumMod val="50000"/>
                  </a:schemeClr>
                </a:solidFill>
                <a:latin typeface="Calibri" panose="020F0502020204030204" pitchFamily="34" charset="0"/>
              </a:rPr>
              <a:t> condivisa.</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1791" y="2163612"/>
            <a:ext cx="4849674" cy="278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93351" y="1644392"/>
            <a:ext cx="3300413" cy="391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6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109796"/>
            <a:ext cx="9906000" cy="295275"/>
          </a:xfrm>
        </p:spPr>
        <p:txBody>
          <a:bodyPr lIns="92075" tIns="46038" rIns="92075" bIns="46038"/>
          <a:lstStyle/>
          <a:p>
            <a:pPr>
              <a:lnSpc>
                <a:spcPct val="88000"/>
              </a:lnSpc>
            </a:pPr>
            <a:r>
              <a:rPr lang="it-IT" altLang="it-IT" sz="3200" b="1" dirty="0" smtClean="0">
                <a:solidFill>
                  <a:srgbClr val="0076BD"/>
                </a:solidFill>
                <a:latin typeface="Calibri" pitchFamily="3" charset="0"/>
              </a:rPr>
              <a:t>Collaborazione con GDO -</a:t>
            </a:r>
            <a:r>
              <a:rPr lang="it-IT" sz="3200" b="1" dirty="0">
                <a:solidFill>
                  <a:srgbClr val="0076BD"/>
                </a:solidFill>
                <a:latin typeface="Tahoma" pitchFamily="34" charset="0"/>
              </a:rPr>
              <a:t> </a:t>
            </a:r>
            <a:r>
              <a:rPr lang="it-IT" sz="3200" b="1" dirty="0" err="1">
                <a:solidFill>
                  <a:srgbClr val="0076BD"/>
                </a:solidFill>
                <a:latin typeface="Tahoma" pitchFamily="34" charset="0"/>
              </a:rPr>
              <a:t>Syncro</a:t>
            </a:r>
            <a:r>
              <a:rPr lang="it-IT" sz="3200" b="1" dirty="0">
                <a:solidFill>
                  <a:srgbClr val="0076BD"/>
                </a:solidFill>
                <a:latin typeface="Tahoma" pitchFamily="34" charset="0"/>
              </a:rPr>
              <a:t>®</a:t>
            </a:r>
            <a:endParaRPr lang="it-IT" altLang="it-IT" sz="3200" b="1" dirty="0" smtClean="0">
              <a:solidFill>
                <a:srgbClr val="0076BD"/>
              </a:solidFill>
              <a:latin typeface="Calibri" pitchFamily="3"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4625" y="0"/>
            <a:ext cx="841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299686" y="1279543"/>
            <a:ext cx="8976725" cy="830997"/>
          </a:xfrm>
          <a:prstGeom prst="rect">
            <a:avLst/>
          </a:prstGeom>
          <a:noFill/>
        </p:spPr>
        <p:txBody>
          <a:bodyPr wrap="square" rtlCol="0">
            <a:spAutoFit/>
          </a:bodyPr>
          <a:lstStyle/>
          <a:p>
            <a:pPr marL="285750" indent="-285750" algn="just">
              <a:buFont typeface="Wingdings" panose="05000000000000000000" pitchFamily="2" charset="2"/>
              <a:buChar char="q"/>
            </a:pPr>
            <a:r>
              <a:rPr lang="it-IT" sz="1600" dirty="0" err="1" smtClean="0">
                <a:solidFill>
                  <a:schemeClr val="bg1">
                    <a:lumMod val="50000"/>
                  </a:schemeClr>
                </a:solidFill>
                <a:latin typeface="Calibri" panose="020F0502020204030204" pitchFamily="34" charset="0"/>
              </a:rPr>
              <a:t>Piu’</a:t>
            </a:r>
            <a:r>
              <a:rPr lang="it-IT" sz="1600" dirty="0" smtClean="0">
                <a:solidFill>
                  <a:schemeClr val="bg1">
                    <a:lumMod val="50000"/>
                  </a:schemeClr>
                </a:solidFill>
                <a:latin typeface="Calibri" panose="020F0502020204030204" pitchFamily="34" charset="0"/>
              </a:rPr>
              <a:t> dell’ottanta per cento dei clienti di Number1 aderisce al progetto </a:t>
            </a:r>
            <a:r>
              <a:rPr lang="it-IT" sz="1600" dirty="0" err="1" smtClean="0">
                <a:solidFill>
                  <a:schemeClr val="bg1">
                    <a:lumMod val="50000"/>
                  </a:schemeClr>
                </a:solidFill>
                <a:latin typeface="Calibri" panose="020F0502020204030204" pitchFamily="34" charset="0"/>
              </a:rPr>
              <a:t>Syncro</a:t>
            </a:r>
            <a:r>
              <a:rPr lang="it-IT" sz="1600" dirty="0" smtClean="0">
                <a:solidFill>
                  <a:schemeClr val="bg1">
                    <a:lumMod val="50000"/>
                  </a:schemeClr>
                </a:solidFill>
                <a:latin typeface="Calibri" panose="020F0502020204030204" pitchFamily="34" charset="0"/>
              </a:rPr>
              <a:t>.</a:t>
            </a:r>
          </a:p>
          <a:p>
            <a:pPr algn="just"/>
            <a:endParaRPr lang="it-IT" sz="1600" dirty="0" smtClean="0">
              <a:solidFill>
                <a:schemeClr val="bg1">
                  <a:lumMod val="50000"/>
                </a:schemeClr>
              </a:solidFill>
              <a:latin typeface="Calibri" panose="020F0502020204030204" pitchFamily="34" charset="0"/>
            </a:endParaRPr>
          </a:p>
          <a:p>
            <a:pPr marL="285750" indent="-285750" algn="just">
              <a:buFont typeface="Wingdings" panose="05000000000000000000" pitchFamily="2" charset="2"/>
              <a:buChar char="q"/>
            </a:pPr>
            <a:r>
              <a:rPr lang="it-IT" sz="1600" dirty="0" smtClean="0">
                <a:solidFill>
                  <a:schemeClr val="bg1">
                    <a:lumMod val="50000"/>
                  </a:schemeClr>
                </a:solidFill>
                <a:latin typeface="Calibri" panose="020F0502020204030204" pitchFamily="34" charset="0"/>
              </a:rPr>
              <a:t>Il 35% dei volumi di Number1 sono destinati a punti di consegna </a:t>
            </a:r>
            <a:r>
              <a:rPr lang="it-IT" sz="1600" dirty="0" err="1" smtClean="0">
                <a:solidFill>
                  <a:schemeClr val="bg1">
                    <a:lumMod val="50000"/>
                  </a:schemeClr>
                </a:solidFill>
                <a:latin typeface="Calibri" panose="020F0502020204030204" pitchFamily="34" charset="0"/>
              </a:rPr>
              <a:t>Syncro</a:t>
            </a:r>
            <a:r>
              <a:rPr lang="it-IT" sz="1600" dirty="0" smtClean="0">
                <a:solidFill>
                  <a:schemeClr val="bg1">
                    <a:lumMod val="50000"/>
                  </a:schemeClr>
                </a:solidFill>
                <a:latin typeface="Calibri" panose="020F0502020204030204" pitchFamily="34" charset="0"/>
              </a:rPr>
              <a:t>.</a:t>
            </a:r>
          </a:p>
        </p:txBody>
      </p:sp>
      <p:sp>
        <p:nvSpPr>
          <p:cNvPr id="17" name="Rettangolo arrotondato 16"/>
          <p:cNvSpPr/>
          <p:nvPr/>
        </p:nvSpPr>
        <p:spPr bwMode="auto">
          <a:xfrm>
            <a:off x="6156176" y="4498051"/>
            <a:ext cx="2880000" cy="16920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1" u="none" strike="noStrike" cap="none" normalizeH="0" baseline="0" dirty="0" smtClean="0">
              <a:ln>
                <a:noFill/>
              </a:ln>
              <a:solidFill>
                <a:schemeClr val="tx1"/>
              </a:solidFill>
              <a:effectLst/>
              <a:latin typeface="+mj-lt"/>
            </a:endParaRPr>
          </a:p>
        </p:txBody>
      </p:sp>
      <p:sp>
        <p:nvSpPr>
          <p:cNvPr id="18" name="Rettangolo arrotondato 17"/>
          <p:cNvSpPr/>
          <p:nvPr/>
        </p:nvSpPr>
        <p:spPr bwMode="auto">
          <a:xfrm>
            <a:off x="6879936" y="4115073"/>
            <a:ext cx="1432480" cy="765958"/>
          </a:xfrm>
          <a:prstGeom prst="roundRect">
            <a:avLst/>
          </a:prstGeom>
          <a:solidFill>
            <a:schemeClr val="bg1"/>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it-IT" sz="2400" u="none" strike="noStrike" cap="none" normalizeH="0" baseline="0" dirty="0" smtClean="0">
                <a:ln>
                  <a:noFill/>
                </a:ln>
                <a:solidFill>
                  <a:schemeClr val="tx1"/>
                </a:solidFill>
                <a:effectLst>
                  <a:outerShdw blurRad="38100" dist="38100" dir="2700000" algn="tl">
                    <a:srgbClr val="000000">
                      <a:alpha val="43137"/>
                    </a:srgbClr>
                  </a:outerShdw>
                </a:effectLst>
                <a:latin typeface="+mj-lt"/>
              </a:rPr>
              <a:t>LT</a:t>
            </a:r>
            <a:endParaRPr kumimoji="0" lang="it-IT" sz="180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19" name="Rettangolo arrotondato 18"/>
          <p:cNvSpPr/>
          <p:nvPr/>
        </p:nvSpPr>
        <p:spPr bwMode="auto">
          <a:xfrm>
            <a:off x="3059832" y="4498052"/>
            <a:ext cx="2880000" cy="16920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1" u="none" strike="noStrike" cap="none" normalizeH="0" baseline="0" dirty="0" smtClean="0">
              <a:ln>
                <a:noFill/>
              </a:ln>
              <a:solidFill>
                <a:schemeClr val="tx1"/>
              </a:solidFill>
              <a:effectLst/>
              <a:latin typeface="+mj-lt"/>
            </a:endParaRPr>
          </a:p>
        </p:txBody>
      </p:sp>
      <p:sp>
        <p:nvSpPr>
          <p:cNvPr id="20" name="Rettangolo arrotondato 19"/>
          <p:cNvSpPr/>
          <p:nvPr/>
        </p:nvSpPr>
        <p:spPr bwMode="auto">
          <a:xfrm>
            <a:off x="3855766" y="4101820"/>
            <a:ext cx="1432480" cy="765958"/>
          </a:xfrm>
          <a:prstGeom prst="roundRect">
            <a:avLst/>
          </a:prstGeom>
          <a:solidFill>
            <a:schemeClr val="bg1"/>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it-IT" sz="2800" u="none" strike="noStrike" cap="none" normalizeH="0" baseline="0" dirty="0" smtClean="0">
                <a:ln>
                  <a:noFill/>
                </a:ln>
                <a:solidFill>
                  <a:schemeClr val="tx1"/>
                </a:solidFill>
                <a:effectLst>
                  <a:outerShdw blurRad="38100" dist="38100" dir="2700000" algn="tl">
                    <a:srgbClr val="000000">
                      <a:alpha val="43137"/>
                    </a:srgbClr>
                  </a:outerShdw>
                </a:effectLst>
                <a:latin typeface="+mj-lt"/>
              </a:rPr>
              <a:t>€ </a:t>
            </a:r>
            <a:endParaRPr kumimoji="0" lang="it-IT" sz="180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pic>
        <p:nvPicPr>
          <p:cNvPr id="21"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813812" y="4183752"/>
            <a:ext cx="974237" cy="6543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3"/>
          <p:cNvSpPr txBox="1">
            <a:spLocks noChangeArrowheads="1"/>
          </p:cNvSpPr>
          <p:nvPr/>
        </p:nvSpPr>
        <p:spPr>
          <a:xfrm>
            <a:off x="6156898" y="4848736"/>
            <a:ext cx="2951608" cy="1966802"/>
          </a:xfrm>
          <a:prstGeom prst="rect">
            <a:avLst/>
          </a:prstGeom>
        </p:spPr>
        <p:txBody>
          <a:bodyPr/>
          <a:lstStyle>
            <a:defPPr>
              <a:defRPr lang="it-IT"/>
            </a:defPPr>
            <a:lvl1pPr marL="342900" indent="-342900" eaLnBrk="0" hangingPunct="0">
              <a:lnSpc>
                <a:spcPct val="120000"/>
              </a:lnSpc>
              <a:spcBef>
                <a:spcPts val="0"/>
              </a:spcBef>
              <a:spcAft>
                <a:spcPts val="0"/>
              </a:spcAft>
              <a:buFont typeface="Arial" pitchFamily="34" charset="0"/>
              <a:buChar char="•"/>
              <a:defRPr sz="1400" b="0">
                <a:latin typeface="+mn-lt"/>
              </a:defRPr>
            </a:lvl1pPr>
            <a:lvl2pPr marL="742950" indent="-285750" eaLnBrk="0" hangingPunct="0">
              <a:spcBef>
                <a:spcPct val="20000"/>
              </a:spcBef>
              <a:buFont typeface="Arial" pitchFamily="34" charset="0"/>
              <a:buChar char="–"/>
              <a:defRPr sz="2800">
                <a:latin typeface="+mn-lt"/>
              </a:defRPr>
            </a:lvl2pPr>
            <a:lvl3pPr marL="1143000" indent="-228600" eaLnBrk="0" hangingPunct="0">
              <a:spcBef>
                <a:spcPct val="20000"/>
              </a:spcBef>
              <a:buFont typeface="Arial" pitchFamily="34" charset="0"/>
              <a:buChar char="•"/>
              <a:defRPr sz="2400">
                <a:latin typeface="+mn-lt"/>
              </a:defRPr>
            </a:lvl3pPr>
            <a:lvl4pPr marL="1600200" indent="-228600" eaLnBrk="0" hangingPunct="0">
              <a:spcBef>
                <a:spcPct val="20000"/>
              </a:spcBef>
              <a:buFont typeface="Arial" pitchFamily="34" charset="0"/>
              <a:buChar char="–"/>
              <a:defRPr sz="2000">
                <a:latin typeface="+mn-lt"/>
              </a:defRPr>
            </a:lvl4pPr>
            <a:lvl5pPr marL="2057400" indent="-228600" eaLnBrk="0" hangingPunct="0">
              <a:spcBef>
                <a:spcPct val="20000"/>
              </a:spcBef>
              <a:buFont typeface="Arial" pitchFamily="34" charset="0"/>
              <a:buChar char="»"/>
              <a:defRPr sz="2000">
                <a:latin typeface="+mn-lt"/>
              </a:defRPr>
            </a:lvl5pPr>
            <a:lvl6pPr marL="2514600" indent="-228600" fontAlgn="base">
              <a:spcBef>
                <a:spcPct val="20000"/>
              </a:spcBef>
              <a:spcAft>
                <a:spcPct val="0"/>
              </a:spcAft>
              <a:buFont typeface="Arial" pitchFamily="34" charset="0"/>
              <a:buChar char="»"/>
              <a:defRPr sz="2000">
                <a:latin typeface="+mn-lt"/>
              </a:defRPr>
            </a:lvl6pPr>
            <a:lvl7pPr marL="2971800" indent="-228600" fontAlgn="base">
              <a:spcBef>
                <a:spcPct val="20000"/>
              </a:spcBef>
              <a:spcAft>
                <a:spcPct val="0"/>
              </a:spcAft>
              <a:buFont typeface="Arial" pitchFamily="34" charset="0"/>
              <a:buChar char="»"/>
              <a:defRPr sz="2000">
                <a:latin typeface="+mn-lt"/>
              </a:defRPr>
            </a:lvl7pPr>
            <a:lvl8pPr marL="3429000" indent="-228600" fontAlgn="base">
              <a:spcBef>
                <a:spcPct val="20000"/>
              </a:spcBef>
              <a:spcAft>
                <a:spcPct val="0"/>
              </a:spcAft>
              <a:buFont typeface="Arial" pitchFamily="34" charset="0"/>
              <a:buChar char="»"/>
              <a:defRPr sz="2000">
                <a:latin typeface="+mn-lt"/>
              </a:defRPr>
            </a:lvl8pPr>
            <a:lvl9pPr marL="3886200" indent="-228600" fontAlgn="base">
              <a:spcBef>
                <a:spcPct val="20000"/>
              </a:spcBef>
              <a:spcAft>
                <a:spcPct val="0"/>
              </a:spcAft>
              <a:buFont typeface="Arial" pitchFamily="34" charset="0"/>
              <a:buChar char="»"/>
              <a:defRPr sz="2000">
                <a:latin typeface="+mn-lt"/>
              </a:defRPr>
            </a:lvl9pPr>
          </a:lstStyle>
          <a:p>
            <a:pPr marL="180975" indent="-180975"/>
            <a:r>
              <a:rPr lang="it-IT" dirty="0" smtClean="0">
                <a:solidFill>
                  <a:schemeClr val="bg1">
                    <a:lumMod val="50000"/>
                  </a:schemeClr>
                </a:solidFill>
                <a:latin typeface="Calibri" panose="020F0502020204030204" pitchFamily="34" charset="0"/>
              </a:rPr>
              <a:t>Miglioramento del LT ponderato grazie allo  </a:t>
            </a:r>
            <a:r>
              <a:rPr lang="it-IT" dirty="0" err="1" smtClean="0">
                <a:solidFill>
                  <a:schemeClr val="bg1">
                    <a:lumMod val="50000"/>
                  </a:schemeClr>
                </a:solidFill>
                <a:latin typeface="Calibri" panose="020F0502020204030204" pitchFamily="34" charset="0"/>
              </a:rPr>
              <a:t>switch</a:t>
            </a:r>
            <a:r>
              <a:rPr lang="it-IT" dirty="0" smtClean="0">
                <a:solidFill>
                  <a:schemeClr val="bg1">
                    <a:lumMod val="50000"/>
                  </a:schemeClr>
                </a:solidFill>
                <a:latin typeface="Calibri" panose="020F0502020204030204" pitchFamily="34" charset="0"/>
              </a:rPr>
              <a:t> dei volumi che da secondario passano a flusso primario.</a:t>
            </a:r>
            <a:endParaRPr lang="it-IT" dirty="0">
              <a:solidFill>
                <a:schemeClr val="bg1">
                  <a:lumMod val="50000"/>
                </a:schemeClr>
              </a:solidFill>
              <a:latin typeface="Calibri" panose="020F0502020204030204" pitchFamily="34" charset="0"/>
            </a:endParaRPr>
          </a:p>
        </p:txBody>
      </p:sp>
      <p:sp>
        <p:nvSpPr>
          <p:cNvPr id="23" name="Rectangle 3"/>
          <p:cNvSpPr txBox="1">
            <a:spLocks noChangeArrowheads="1"/>
          </p:cNvSpPr>
          <p:nvPr/>
        </p:nvSpPr>
        <p:spPr>
          <a:xfrm>
            <a:off x="3203848" y="4848736"/>
            <a:ext cx="2735984" cy="1966802"/>
          </a:xfrm>
          <a:prstGeom prst="rect">
            <a:avLst/>
          </a:prstGeom>
        </p:spPr>
        <p:txBody>
          <a:bodyPr/>
          <a:lstStyle>
            <a:defPPr>
              <a:defRPr lang="it-IT"/>
            </a:defPPr>
            <a:lvl1pPr marL="342900" indent="-342900" eaLnBrk="0" hangingPunct="0">
              <a:lnSpc>
                <a:spcPct val="120000"/>
              </a:lnSpc>
              <a:spcBef>
                <a:spcPts val="0"/>
              </a:spcBef>
              <a:spcAft>
                <a:spcPts val="0"/>
              </a:spcAft>
              <a:buFont typeface="Arial" pitchFamily="34" charset="0"/>
              <a:buChar char="•"/>
              <a:defRPr sz="1400" b="0">
                <a:latin typeface="+mn-lt"/>
              </a:defRPr>
            </a:lvl1pPr>
            <a:lvl2pPr marL="742950" indent="-285750" eaLnBrk="0" hangingPunct="0">
              <a:spcBef>
                <a:spcPct val="20000"/>
              </a:spcBef>
              <a:buFont typeface="Arial" pitchFamily="34" charset="0"/>
              <a:buChar char="–"/>
              <a:defRPr sz="2800">
                <a:latin typeface="+mn-lt"/>
              </a:defRPr>
            </a:lvl2pPr>
            <a:lvl3pPr marL="1143000" indent="-228600" eaLnBrk="0" hangingPunct="0">
              <a:spcBef>
                <a:spcPct val="20000"/>
              </a:spcBef>
              <a:buFont typeface="Arial" pitchFamily="34" charset="0"/>
              <a:buChar char="•"/>
              <a:defRPr sz="2400">
                <a:latin typeface="+mn-lt"/>
              </a:defRPr>
            </a:lvl3pPr>
            <a:lvl4pPr marL="1600200" indent="-228600" eaLnBrk="0" hangingPunct="0">
              <a:spcBef>
                <a:spcPct val="20000"/>
              </a:spcBef>
              <a:buFont typeface="Arial" pitchFamily="34" charset="0"/>
              <a:buChar char="–"/>
              <a:defRPr sz="2000">
                <a:latin typeface="+mn-lt"/>
              </a:defRPr>
            </a:lvl4pPr>
            <a:lvl5pPr marL="2057400" indent="-228600" eaLnBrk="0" hangingPunct="0">
              <a:spcBef>
                <a:spcPct val="20000"/>
              </a:spcBef>
              <a:buFont typeface="Arial" pitchFamily="34" charset="0"/>
              <a:buChar char="»"/>
              <a:defRPr sz="2000">
                <a:latin typeface="+mn-lt"/>
              </a:defRPr>
            </a:lvl5pPr>
            <a:lvl6pPr marL="2514600" indent="-228600" fontAlgn="base">
              <a:spcBef>
                <a:spcPct val="20000"/>
              </a:spcBef>
              <a:spcAft>
                <a:spcPct val="0"/>
              </a:spcAft>
              <a:buFont typeface="Arial" pitchFamily="34" charset="0"/>
              <a:buChar char="»"/>
              <a:defRPr sz="2000">
                <a:latin typeface="+mn-lt"/>
              </a:defRPr>
            </a:lvl6pPr>
            <a:lvl7pPr marL="2971800" indent="-228600" fontAlgn="base">
              <a:spcBef>
                <a:spcPct val="20000"/>
              </a:spcBef>
              <a:spcAft>
                <a:spcPct val="0"/>
              </a:spcAft>
              <a:buFont typeface="Arial" pitchFamily="34" charset="0"/>
              <a:buChar char="»"/>
              <a:defRPr sz="2000">
                <a:latin typeface="+mn-lt"/>
              </a:defRPr>
            </a:lvl7pPr>
            <a:lvl8pPr marL="3429000" indent="-228600" fontAlgn="base">
              <a:spcBef>
                <a:spcPct val="20000"/>
              </a:spcBef>
              <a:spcAft>
                <a:spcPct val="0"/>
              </a:spcAft>
              <a:buFont typeface="Arial" pitchFamily="34" charset="0"/>
              <a:buChar char="»"/>
              <a:defRPr sz="2000">
                <a:latin typeface="+mn-lt"/>
              </a:defRPr>
            </a:lvl8pPr>
            <a:lvl9pPr marL="3886200" indent="-228600" fontAlgn="base">
              <a:spcBef>
                <a:spcPct val="20000"/>
              </a:spcBef>
              <a:spcAft>
                <a:spcPct val="0"/>
              </a:spcAft>
              <a:buFont typeface="Arial" pitchFamily="34" charset="0"/>
              <a:buChar char="»"/>
              <a:defRPr sz="2000">
                <a:latin typeface="+mn-lt"/>
              </a:defRPr>
            </a:lvl9pPr>
          </a:lstStyle>
          <a:p>
            <a:pPr marL="180975" indent="-180975"/>
            <a:r>
              <a:rPr lang="it-IT" dirty="0">
                <a:solidFill>
                  <a:schemeClr val="bg1">
                    <a:lumMod val="50000"/>
                  </a:schemeClr>
                </a:solidFill>
                <a:latin typeface="Calibri" panose="020F0502020204030204" pitchFamily="34" charset="0"/>
              </a:rPr>
              <a:t>Risparmio economico del totale costi di distribuzione grazie a:</a:t>
            </a:r>
          </a:p>
          <a:p>
            <a:pPr marL="180975" indent="-180975"/>
            <a:r>
              <a:rPr lang="it-IT" dirty="0">
                <a:solidFill>
                  <a:schemeClr val="bg1">
                    <a:lumMod val="50000"/>
                  </a:schemeClr>
                </a:solidFill>
                <a:latin typeface="Calibri" panose="020F0502020204030204" pitchFamily="34" charset="0"/>
              </a:rPr>
              <a:t>miglior saturazione dei mezzi </a:t>
            </a:r>
          </a:p>
          <a:p>
            <a:pPr marL="180975" indent="-180975"/>
            <a:r>
              <a:rPr lang="it-IT" b="1" dirty="0" err="1">
                <a:solidFill>
                  <a:schemeClr val="bg1">
                    <a:lumMod val="50000"/>
                  </a:schemeClr>
                </a:solidFill>
                <a:latin typeface="Calibri" panose="020F0502020204030204" pitchFamily="34" charset="0"/>
              </a:rPr>
              <a:t>direttizzazione</a:t>
            </a:r>
            <a:r>
              <a:rPr lang="it-IT" b="1" dirty="0">
                <a:solidFill>
                  <a:schemeClr val="bg1">
                    <a:lumMod val="50000"/>
                  </a:schemeClr>
                </a:solidFill>
                <a:latin typeface="Calibri" panose="020F0502020204030204" pitchFamily="34" charset="0"/>
              </a:rPr>
              <a:t> dei flussi  </a:t>
            </a:r>
          </a:p>
        </p:txBody>
      </p:sp>
      <p:sp>
        <p:nvSpPr>
          <p:cNvPr id="24" name="Rettangolo arrotondato 23"/>
          <p:cNvSpPr/>
          <p:nvPr/>
        </p:nvSpPr>
        <p:spPr bwMode="auto">
          <a:xfrm>
            <a:off x="36216" y="4498052"/>
            <a:ext cx="2880000" cy="16920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1" u="none" strike="noStrike" cap="none" normalizeH="0" baseline="0" dirty="0" smtClean="0">
              <a:ln>
                <a:noFill/>
              </a:ln>
              <a:solidFill>
                <a:schemeClr val="tx1"/>
              </a:solidFill>
              <a:effectLst/>
              <a:latin typeface="+mj-lt"/>
            </a:endParaRPr>
          </a:p>
        </p:txBody>
      </p:sp>
      <p:sp>
        <p:nvSpPr>
          <p:cNvPr id="25" name="Rectangle 3"/>
          <p:cNvSpPr txBox="1">
            <a:spLocks noChangeArrowheads="1"/>
          </p:cNvSpPr>
          <p:nvPr/>
        </p:nvSpPr>
        <p:spPr>
          <a:xfrm>
            <a:off x="36216" y="4871322"/>
            <a:ext cx="2951608" cy="1966802"/>
          </a:xfrm>
          <a:prstGeom prst="rect">
            <a:avLst/>
          </a:prstGeom>
        </p:spPr>
        <p:txBody>
          <a:bodyPr/>
          <a:lstStyle>
            <a:defPPr>
              <a:defRPr lang="it-IT"/>
            </a:defPPr>
            <a:lvl1pPr marL="342900" indent="-342900" eaLnBrk="0" hangingPunct="0">
              <a:lnSpc>
                <a:spcPct val="120000"/>
              </a:lnSpc>
              <a:spcBef>
                <a:spcPts val="0"/>
              </a:spcBef>
              <a:spcAft>
                <a:spcPts val="0"/>
              </a:spcAft>
              <a:buFont typeface="Arial" pitchFamily="34" charset="0"/>
              <a:buChar char="•"/>
              <a:defRPr sz="1400" b="0">
                <a:latin typeface="+mn-lt"/>
              </a:defRPr>
            </a:lvl1pPr>
            <a:lvl2pPr marL="742950" indent="-285750" eaLnBrk="0" hangingPunct="0">
              <a:spcBef>
                <a:spcPct val="20000"/>
              </a:spcBef>
              <a:buFont typeface="Arial" pitchFamily="34" charset="0"/>
              <a:buChar char="–"/>
              <a:defRPr sz="2800">
                <a:latin typeface="+mn-lt"/>
              </a:defRPr>
            </a:lvl2pPr>
            <a:lvl3pPr marL="1143000" indent="-228600" eaLnBrk="0" hangingPunct="0">
              <a:spcBef>
                <a:spcPct val="20000"/>
              </a:spcBef>
              <a:buFont typeface="Arial" pitchFamily="34" charset="0"/>
              <a:buChar char="•"/>
              <a:defRPr sz="2400">
                <a:latin typeface="+mn-lt"/>
              </a:defRPr>
            </a:lvl3pPr>
            <a:lvl4pPr marL="1600200" indent="-228600" eaLnBrk="0" hangingPunct="0">
              <a:spcBef>
                <a:spcPct val="20000"/>
              </a:spcBef>
              <a:buFont typeface="Arial" pitchFamily="34" charset="0"/>
              <a:buChar char="–"/>
              <a:defRPr sz="2000">
                <a:latin typeface="+mn-lt"/>
              </a:defRPr>
            </a:lvl4pPr>
            <a:lvl5pPr marL="2057400" indent="-228600" eaLnBrk="0" hangingPunct="0">
              <a:spcBef>
                <a:spcPct val="20000"/>
              </a:spcBef>
              <a:buFont typeface="Arial" pitchFamily="34" charset="0"/>
              <a:buChar char="»"/>
              <a:defRPr sz="2000">
                <a:latin typeface="+mn-lt"/>
              </a:defRPr>
            </a:lvl5pPr>
            <a:lvl6pPr marL="2514600" indent="-228600" fontAlgn="base">
              <a:spcBef>
                <a:spcPct val="20000"/>
              </a:spcBef>
              <a:spcAft>
                <a:spcPct val="0"/>
              </a:spcAft>
              <a:buFont typeface="Arial" pitchFamily="34" charset="0"/>
              <a:buChar char="»"/>
              <a:defRPr sz="2000">
                <a:latin typeface="+mn-lt"/>
              </a:defRPr>
            </a:lvl6pPr>
            <a:lvl7pPr marL="2971800" indent="-228600" fontAlgn="base">
              <a:spcBef>
                <a:spcPct val="20000"/>
              </a:spcBef>
              <a:spcAft>
                <a:spcPct val="0"/>
              </a:spcAft>
              <a:buFont typeface="Arial" pitchFamily="34" charset="0"/>
              <a:buChar char="»"/>
              <a:defRPr sz="2000">
                <a:latin typeface="+mn-lt"/>
              </a:defRPr>
            </a:lvl7pPr>
            <a:lvl8pPr marL="3429000" indent="-228600" fontAlgn="base">
              <a:spcBef>
                <a:spcPct val="20000"/>
              </a:spcBef>
              <a:spcAft>
                <a:spcPct val="0"/>
              </a:spcAft>
              <a:buFont typeface="Arial" pitchFamily="34" charset="0"/>
              <a:buChar char="»"/>
              <a:defRPr sz="2000">
                <a:latin typeface="+mn-lt"/>
              </a:defRPr>
            </a:lvl8pPr>
            <a:lvl9pPr marL="3886200" indent="-228600" fontAlgn="base">
              <a:spcBef>
                <a:spcPct val="20000"/>
              </a:spcBef>
              <a:spcAft>
                <a:spcPct val="0"/>
              </a:spcAft>
              <a:buFont typeface="Arial" pitchFamily="34" charset="0"/>
              <a:buChar char="»"/>
              <a:defRPr sz="2000">
                <a:latin typeface="+mn-lt"/>
              </a:defRPr>
            </a:lvl9pPr>
          </a:lstStyle>
          <a:p>
            <a:pPr marL="180975" indent="-180975"/>
            <a:r>
              <a:rPr lang="it-IT" sz="1600" dirty="0">
                <a:solidFill>
                  <a:schemeClr val="bg1">
                    <a:lumMod val="50000"/>
                  </a:schemeClr>
                </a:solidFill>
                <a:latin typeface="Calibri" panose="020F0502020204030204" pitchFamily="34" charset="0"/>
              </a:rPr>
              <a:t>Sui punti di consegna </a:t>
            </a:r>
            <a:r>
              <a:rPr lang="it-IT" sz="1600" dirty="0" err="1">
                <a:solidFill>
                  <a:schemeClr val="bg1">
                    <a:lumMod val="50000"/>
                  </a:schemeClr>
                </a:solidFill>
                <a:latin typeface="Calibri" panose="020F0502020204030204" pitchFamily="34" charset="0"/>
              </a:rPr>
              <a:t>Syncro</a:t>
            </a:r>
            <a:r>
              <a:rPr lang="it-IT" sz="1600" dirty="0">
                <a:solidFill>
                  <a:schemeClr val="bg1">
                    <a:lumMod val="50000"/>
                  </a:schemeClr>
                </a:solidFill>
                <a:latin typeface="Calibri" panose="020F0502020204030204" pitchFamily="34" charset="0"/>
              </a:rPr>
              <a:t>, NUMBER 1 consegue un </a:t>
            </a:r>
            <a:r>
              <a:rPr lang="it-IT" sz="1600" dirty="0" smtClean="0">
                <a:solidFill>
                  <a:schemeClr val="bg1">
                    <a:lumMod val="50000"/>
                  </a:schemeClr>
                </a:solidFill>
                <a:latin typeface="Calibri" panose="020F0502020204030204" pitchFamily="34" charset="0"/>
              </a:rPr>
              <a:t>miglioramento ulteriore rispetto ai propri </a:t>
            </a:r>
            <a:r>
              <a:rPr lang="it-IT" sz="1600" dirty="0" err="1" smtClean="0">
                <a:solidFill>
                  <a:schemeClr val="bg1">
                    <a:lumMod val="50000"/>
                  </a:schemeClr>
                </a:solidFill>
                <a:latin typeface="Calibri" panose="020F0502020204030204" pitchFamily="34" charset="0"/>
              </a:rPr>
              <a:t>std</a:t>
            </a:r>
            <a:endParaRPr lang="it-IT" sz="1600" dirty="0">
              <a:solidFill>
                <a:schemeClr val="bg1">
                  <a:lumMod val="50000"/>
                </a:schemeClr>
              </a:solidFill>
              <a:latin typeface="Calibri" panose="020F0502020204030204" pitchFamily="34" charset="0"/>
            </a:endParaRPr>
          </a:p>
        </p:txBody>
      </p:sp>
      <p:sp>
        <p:nvSpPr>
          <p:cNvPr id="26" name="Rettangolo arrotondato 25"/>
          <p:cNvSpPr/>
          <p:nvPr/>
        </p:nvSpPr>
        <p:spPr bwMode="auto">
          <a:xfrm>
            <a:off x="759976" y="4127937"/>
            <a:ext cx="1432480" cy="765958"/>
          </a:xfrm>
          <a:prstGeom prst="roundRect">
            <a:avLst/>
          </a:prstGeom>
          <a:solidFill>
            <a:schemeClr val="bg1"/>
          </a:solidFill>
          <a:ln w="19050"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pic>
        <p:nvPicPr>
          <p:cNvPr id="27" name="Picture 2"/>
          <p:cNvPicPr>
            <a:picLocks noChangeAspect="1" noChangeArrowheads="1"/>
          </p:cNvPicPr>
          <p:nvPr/>
        </p:nvPicPr>
        <p:blipFill rotWithShape="1">
          <a:blip r:embed="rId5">
            <a:extLst>
              <a:ext uri="{28A0092B-C50C-407E-A947-70E740481C1C}">
                <a14:useLocalDpi xmlns:a14="http://schemas.microsoft.com/office/drawing/2010/main"/>
              </a:ext>
            </a:extLst>
          </a:blip>
          <a:srcRect t="16743"/>
          <a:stretch/>
        </p:blipFill>
        <p:spPr bwMode="auto">
          <a:xfrm>
            <a:off x="1189864" y="4204931"/>
            <a:ext cx="704127" cy="58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Connettore 4 27"/>
          <p:cNvCxnSpPr>
            <a:stCxn id="30" idx="1"/>
            <a:endCxn id="26" idx="0"/>
          </p:cNvCxnSpPr>
          <p:nvPr/>
        </p:nvCxnSpPr>
        <p:spPr bwMode="auto">
          <a:xfrm rot="10800000" flipV="1">
            <a:off x="1476216" y="3212529"/>
            <a:ext cx="2554370" cy="915408"/>
          </a:xfrm>
          <a:prstGeom prst="bentConnector2">
            <a:avLst/>
          </a:prstGeom>
          <a:noFill/>
          <a:ln w="19050" cap="flat" cmpd="sng" algn="ctr">
            <a:solidFill>
              <a:schemeClr val="tx1"/>
            </a:solidFill>
            <a:prstDash val="solid"/>
            <a:round/>
            <a:headEnd type="none" w="med" len="med"/>
            <a:tailEnd type="triangle" w="med" len="med"/>
          </a:ln>
          <a:effectLst/>
        </p:spPr>
      </p:cxnSp>
      <p:sp>
        <p:nvSpPr>
          <p:cNvPr id="29" name="Rectangle 3"/>
          <p:cNvSpPr txBox="1">
            <a:spLocks noChangeArrowheads="1"/>
          </p:cNvSpPr>
          <p:nvPr/>
        </p:nvSpPr>
        <p:spPr>
          <a:xfrm>
            <a:off x="864712" y="4610296"/>
            <a:ext cx="1765313" cy="365494"/>
          </a:xfrm>
          <a:prstGeom prst="rect">
            <a:avLst/>
          </a:prstGeom>
        </p:spPr>
        <p:txBody>
          <a:bodyPr/>
          <a:lstStyle>
            <a:defPPr>
              <a:defRPr lang="it-IT"/>
            </a:defPPr>
            <a:lvl1pPr marL="342900" indent="-342900" eaLnBrk="0" hangingPunct="0">
              <a:lnSpc>
                <a:spcPct val="120000"/>
              </a:lnSpc>
              <a:spcBef>
                <a:spcPts val="0"/>
              </a:spcBef>
              <a:spcAft>
                <a:spcPts val="0"/>
              </a:spcAft>
              <a:buFont typeface="Arial" pitchFamily="34" charset="0"/>
              <a:buChar char="•"/>
              <a:defRPr sz="1400" b="0">
                <a:latin typeface="+mn-lt"/>
              </a:defRPr>
            </a:lvl1pPr>
            <a:lvl2pPr marL="742950" indent="-285750" eaLnBrk="0" hangingPunct="0">
              <a:spcBef>
                <a:spcPct val="20000"/>
              </a:spcBef>
              <a:buFont typeface="Arial" pitchFamily="34" charset="0"/>
              <a:buChar char="–"/>
              <a:defRPr sz="2800">
                <a:latin typeface="+mn-lt"/>
              </a:defRPr>
            </a:lvl2pPr>
            <a:lvl3pPr marL="1143000" indent="-228600" eaLnBrk="0" hangingPunct="0">
              <a:spcBef>
                <a:spcPct val="20000"/>
              </a:spcBef>
              <a:buFont typeface="Arial" pitchFamily="34" charset="0"/>
              <a:buChar char="•"/>
              <a:defRPr sz="2400">
                <a:latin typeface="+mn-lt"/>
              </a:defRPr>
            </a:lvl3pPr>
            <a:lvl4pPr marL="1600200" indent="-228600" eaLnBrk="0" hangingPunct="0">
              <a:spcBef>
                <a:spcPct val="20000"/>
              </a:spcBef>
              <a:buFont typeface="Arial" pitchFamily="34" charset="0"/>
              <a:buChar char="–"/>
              <a:defRPr sz="2000">
                <a:latin typeface="+mn-lt"/>
              </a:defRPr>
            </a:lvl4pPr>
            <a:lvl5pPr marL="2057400" indent="-228600" eaLnBrk="0" hangingPunct="0">
              <a:spcBef>
                <a:spcPct val="20000"/>
              </a:spcBef>
              <a:buFont typeface="Arial" pitchFamily="34" charset="0"/>
              <a:buChar char="»"/>
              <a:defRPr sz="2000">
                <a:latin typeface="+mn-lt"/>
              </a:defRPr>
            </a:lvl5pPr>
            <a:lvl6pPr marL="2514600" indent="-228600" fontAlgn="base">
              <a:spcBef>
                <a:spcPct val="20000"/>
              </a:spcBef>
              <a:spcAft>
                <a:spcPct val="0"/>
              </a:spcAft>
              <a:buFont typeface="Arial" pitchFamily="34" charset="0"/>
              <a:buChar char="»"/>
              <a:defRPr sz="2000">
                <a:latin typeface="+mn-lt"/>
              </a:defRPr>
            </a:lvl6pPr>
            <a:lvl7pPr marL="2971800" indent="-228600" fontAlgn="base">
              <a:spcBef>
                <a:spcPct val="20000"/>
              </a:spcBef>
              <a:spcAft>
                <a:spcPct val="0"/>
              </a:spcAft>
              <a:buFont typeface="Arial" pitchFamily="34" charset="0"/>
              <a:buChar char="»"/>
              <a:defRPr sz="2000">
                <a:latin typeface="+mn-lt"/>
              </a:defRPr>
            </a:lvl7pPr>
            <a:lvl8pPr marL="3429000" indent="-228600" fontAlgn="base">
              <a:spcBef>
                <a:spcPct val="20000"/>
              </a:spcBef>
              <a:spcAft>
                <a:spcPct val="0"/>
              </a:spcAft>
              <a:buFont typeface="Arial" pitchFamily="34" charset="0"/>
              <a:buChar char="»"/>
              <a:defRPr sz="2000">
                <a:latin typeface="+mn-lt"/>
              </a:defRPr>
            </a:lvl8pPr>
            <a:lvl9pPr marL="3886200" indent="-228600" fontAlgn="base">
              <a:spcBef>
                <a:spcPct val="20000"/>
              </a:spcBef>
              <a:spcAft>
                <a:spcPct val="0"/>
              </a:spcAft>
              <a:buFont typeface="Arial" pitchFamily="34" charset="0"/>
              <a:buChar char="»"/>
              <a:defRPr sz="2000">
                <a:latin typeface="+mn-lt"/>
              </a:defRPr>
            </a:lvl9pPr>
          </a:lstStyle>
          <a:p>
            <a:pPr marL="0" indent="0">
              <a:buNone/>
            </a:pPr>
            <a:r>
              <a:rPr lang="it-IT" b="1" dirty="0" smtClean="0">
                <a:effectLst>
                  <a:outerShdw blurRad="38100" dist="38100" dir="2700000" algn="tl">
                    <a:srgbClr val="000000">
                      <a:alpha val="43137"/>
                    </a:srgbClr>
                  </a:outerShdw>
                </a:effectLst>
              </a:rPr>
              <a:t>PUNTUALITA’</a:t>
            </a:r>
            <a:endParaRPr lang="it-IT" b="1" dirty="0">
              <a:effectLst>
                <a:outerShdw blurRad="38100" dist="38100" dir="2700000" algn="tl">
                  <a:srgbClr val="000000">
                    <a:alpha val="43137"/>
                  </a:srgbClr>
                </a:outerShdw>
              </a:effectLst>
            </a:endParaRPr>
          </a:p>
        </p:txBody>
      </p:sp>
      <p:sp>
        <p:nvSpPr>
          <p:cNvPr id="30" name="Rettangolo arrotondato 29"/>
          <p:cNvSpPr/>
          <p:nvPr/>
        </p:nvSpPr>
        <p:spPr bwMode="auto">
          <a:xfrm>
            <a:off x="4030586" y="2953537"/>
            <a:ext cx="1064364" cy="517984"/>
          </a:xfrm>
          <a:prstGeom prst="roundRect">
            <a:avLst/>
          </a:prstGeom>
          <a:solidFill>
            <a:schemeClr val="bg1"/>
          </a:solidFill>
          <a:ln w="19050"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it-IT" b="1" u="none" strike="noStrike" cap="none" normalizeH="0" baseline="0" dirty="0" smtClean="0">
                <a:ln>
                  <a:noFill/>
                </a:ln>
                <a:solidFill>
                  <a:schemeClr val="bg1">
                    <a:lumMod val="50000"/>
                  </a:schemeClr>
                </a:solidFill>
                <a:effectLst/>
                <a:latin typeface="Calibri" panose="020F0502020204030204" pitchFamily="34" charset="0"/>
              </a:rPr>
              <a:t>Vantaggi</a:t>
            </a:r>
          </a:p>
        </p:txBody>
      </p:sp>
      <p:pic>
        <p:nvPicPr>
          <p:cNvPr id="31"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879936" y="4173828"/>
            <a:ext cx="1005161" cy="6381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Connettore 4 39"/>
          <p:cNvCxnSpPr/>
          <p:nvPr/>
        </p:nvCxnSpPr>
        <p:spPr bwMode="auto">
          <a:xfrm>
            <a:off x="5142824" y="3212529"/>
            <a:ext cx="2212133" cy="889291"/>
          </a:xfrm>
          <a:prstGeom prst="bentConnector3">
            <a:avLst>
              <a:gd name="adj1" fmla="val 99723"/>
            </a:avLst>
          </a:prstGeom>
          <a:noFill/>
          <a:ln w="19050" cap="flat" cmpd="sng" algn="ctr">
            <a:solidFill>
              <a:schemeClr val="tx1"/>
            </a:solidFill>
            <a:prstDash val="solid"/>
            <a:round/>
            <a:headEnd type="none" w="med" len="med"/>
            <a:tailEnd type="triangle" w="med" len="med"/>
          </a:ln>
          <a:effectLst/>
        </p:spPr>
      </p:cxnSp>
      <p:cxnSp>
        <p:nvCxnSpPr>
          <p:cNvPr id="45" name="Connettore 2 44"/>
          <p:cNvCxnSpPr>
            <a:endCxn id="20" idx="0"/>
          </p:cNvCxnSpPr>
          <p:nvPr/>
        </p:nvCxnSpPr>
        <p:spPr bwMode="auto">
          <a:xfrm>
            <a:off x="4572006" y="3471521"/>
            <a:ext cx="0" cy="630299"/>
          </a:xfrm>
          <a:prstGeom prst="straightConnector1">
            <a:avLst/>
          </a:prstGeom>
          <a:noFill/>
          <a:ln w="19050"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320913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ppt_x"/>
                                          </p:val>
                                        </p:tav>
                                        <p:tav tm="100000">
                                          <p:val>
                                            <p:strVal val="#ppt_x"/>
                                          </p:val>
                                        </p:tav>
                                      </p:tavLst>
                                    </p:anim>
                                    <p:anim calcmode="lin" valueType="num">
                                      <p:cBhvr additive="base">
                                        <p:cTn id="70" dur="500" fill="hold"/>
                                        <p:tgtEl>
                                          <p:spTgt spid="31"/>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ppt_x"/>
                                          </p:val>
                                        </p:tav>
                                        <p:tav tm="100000">
                                          <p:val>
                                            <p:strVal val="#ppt_x"/>
                                          </p:val>
                                        </p:tav>
                                      </p:tavLst>
                                    </p:anim>
                                    <p:anim calcmode="lin" valueType="num">
                                      <p:cBhvr additive="base">
                                        <p:cTn id="7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8" grpId="0" animBg="1"/>
      <p:bldP spid="19" grpId="0" animBg="1"/>
      <p:bldP spid="20" grpId="0" animBg="1"/>
      <p:bldP spid="22" grpId="0"/>
      <p:bldP spid="23" grpId="0"/>
      <p:bldP spid="24" grpId="0" animBg="1"/>
      <p:bldP spid="25" grpId="0"/>
      <p:bldP spid="26" grpId="0" animBg="1"/>
      <p:bldP spid="29" grpId="0"/>
      <p:bldP spid="30" grpId="0" animBg="1"/>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cene3d>
          <a:camera prst="legacyObliqueTopRight"/>
          <a:lightRig rig="legacyFlat3" dir="r"/>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54000" tIns="45720" rIns="5400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cene3d>
          <a:camera prst="legacyObliqueTopRight"/>
          <a:lightRig rig="legacyFlat3" dir="r"/>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54000" tIns="45720" rIns="5400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cene3d>
          <a:camera prst="legacyObliqueTopRight"/>
          <a:lightRig rig="legacyFlat3" dir="r"/>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54000" tIns="45720" rIns="5400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cene3d>
          <a:camera prst="legacyObliqueTopRight"/>
          <a:lightRig rig="legacyFlat3" dir="r"/>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54000" tIns="45720" rIns="5400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27371</TotalTime>
  <Pages>18</Pages>
  <Words>824</Words>
  <Application>Microsoft Macintosh PowerPoint</Application>
  <PresentationFormat>A4 (21x29,7 cm)</PresentationFormat>
  <Paragraphs>107</Paragraphs>
  <Slides>14</Slides>
  <Notes>13</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14</vt:i4>
      </vt:variant>
    </vt:vector>
  </HeadingPairs>
  <TitlesOfParts>
    <vt:vector size="24" baseType="lpstr">
      <vt:lpstr>Calibri</vt:lpstr>
      <vt:lpstr>Calibri Light</vt:lpstr>
      <vt:lpstr>MS PGothic</vt:lpstr>
      <vt:lpstr>ＭＳ Ｐゴシック</vt:lpstr>
      <vt:lpstr>Tahoma</vt:lpstr>
      <vt:lpstr>Times New Roman</vt:lpstr>
      <vt:lpstr>Wingdings</vt:lpstr>
      <vt:lpstr>Arial</vt:lpstr>
      <vt:lpstr>Struttura predefinita</vt:lpstr>
      <vt:lpstr>1_Struttura predefinita</vt:lpstr>
      <vt:lpstr>Presentazione di PowerPoint</vt:lpstr>
      <vt:lpstr>Agenda</vt:lpstr>
      <vt:lpstr>Dati di crescita Area Triveneto</vt:lpstr>
      <vt:lpstr>Altri dati di crescita</vt:lpstr>
      <vt:lpstr>Richieste di terziarizzazione</vt:lpstr>
      <vt:lpstr>Studio e valutazione delle proposte</vt:lpstr>
      <vt:lpstr>Vantaggi della terziarizzazione «strategica»</vt:lpstr>
      <vt:lpstr>Collaborazione con GDO - Syncro®</vt:lpstr>
      <vt:lpstr>Collaborazione con GDO - Syncro®</vt:lpstr>
      <vt:lpstr>Hub Number1</vt:lpstr>
      <vt:lpstr>Perché Verona?</vt:lpstr>
      <vt:lpstr>Isola Rizza - Caratteristiche strutturali</vt:lpstr>
      <vt:lpstr>Isola Rizza - Timing</vt:lpstr>
      <vt:lpstr>Presentazione di PowerPoint</vt:lpstr>
    </vt:vector>
  </TitlesOfParts>
  <Company>IMAX</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Impostazione del sistema qualità</dc:title>
  <dc:subject>Illustrazione progetto</dc:subject>
  <dc:creator>Panzetti Matteo</dc:creator>
  <cp:lastModifiedBy>ornella giola</cp:lastModifiedBy>
  <cp:revision>5057</cp:revision>
  <cp:lastPrinted>2017-09-26T15:19:04Z</cp:lastPrinted>
  <dcterms:created xsi:type="dcterms:W3CDTF">2015-04-17T08:48:04Z</dcterms:created>
  <dcterms:modified xsi:type="dcterms:W3CDTF">2017-09-30T06:02:18Z</dcterms:modified>
</cp:coreProperties>
</file>